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5" r:id="rId1"/>
  </p:sldMasterIdLst>
  <p:notesMasterIdLst>
    <p:notesMasterId r:id="rId6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1" r:id="rId14"/>
    <p:sldId id="269" r:id="rId15"/>
    <p:sldId id="270" r:id="rId16"/>
    <p:sldId id="272" r:id="rId17"/>
    <p:sldId id="273" r:id="rId18"/>
    <p:sldId id="274" r:id="rId19"/>
    <p:sldId id="275" r:id="rId20"/>
    <p:sldId id="276" r:id="rId21"/>
    <p:sldId id="277" r:id="rId22"/>
    <p:sldId id="278" r:id="rId23"/>
    <p:sldId id="279" r:id="rId24"/>
    <p:sldId id="281" r:id="rId25"/>
    <p:sldId id="280"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5" r:id="rId49"/>
    <p:sldId id="306" r:id="rId50"/>
    <p:sldId id="307" r:id="rId51"/>
    <p:sldId id="304" r:id="rId52"/>
    <p:sldId id="308" r:id="rId53"/>
    <p:sldId id="309" r:id="rId54"/>
    <p:sldId id="310" r:id="rId55"/>
    <p:sldId id="312" r:id="rId56"/>
    <p:sldId id="313" r:id="rId57"/>
    <p:sldId id="311" r:id="rId58"/>
    <p:sldId id="314" r:id="rId59"/>
    <p:sldId id="315" r:id="rId60"/>
    <p:sldId id="316" r:id="rId61"/>
    <p:sldId id="317"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EEEFA3-D333-4E89-972F-FC8F023D5C2D}" type="datetimeFigureOut">
              <a:rPr lang="en-US" smtClean="0"/>
              <a:t>11/26/2018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18DEAC-03CD-432D-999C-EB29A0FC8F31}" type="slidenum">
              <a:rPr lang="en-US" smtClean="0"/>
              <a:t>‹#›</a:t>
            </a:fld>
            <a:endParaRPr lang="en-US"/>
          </a:p>
        </p:txBody>
      </p:sp>
    </p:spTree>
    <p:extLst>
      <p:ext uri="{BB962C8B-B14F-4D97-AF65-F5344CB8AC3E}">
        <p14:creationId xmlns:p14="http://schemas.microsoft.com/office/powerpoint/2010/main" val="752050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 cartoon that shows TJ in a good light. On the back, compare how the Feds and Dem-Reps would interpret </a:t>
            </a:r>
            <a:r>
              <a:rPr lang="en-US"/>
              <a:t>your work.</a:t>
            </a:r>
          </a:p>
        </p:txBody>
      </p:sp>
      <p:sp>
        <p:nvSpPr>
          <p:cNvPr id="4" name="Slide Number Placeholder 3"/>
          <p:cNvSpPr>
            <a:spLocks noGrp="1"/>
          </p:cNvSpPr>
          <p:nvPr>
            <p:ph type="sldNum" sz="quarter" idx="5"/>
          </p:nvPr>
        </p:nvSpPr>
        <p:spPr/>
        <p:txBody>
          <a:bodyPr/>
          <a:lstStyle/>
          <a:p>
            <a:fld id="{3118DEAC-03CD-432D-999C-EB29A0FC8F31}" type="slidenum">
              <a:rPr lang="en-US" smtClean="0"/>
              <a:t>3</a:t>
            </a:fld>
            <a:endParaRPr lang="en-US"/>
          </a:p>
        </p:txBody>
      </p:sp>
    </p:spTree>
    <p:extLst>
      <p:ext uri="{BB962C8B-B14F-4D97-AF65-F5344CB8AC3E}">
        <p14:creationId xmlns:p14="http://schemas.microsoft.com/office/powerpoint/2010/main" val="4282503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also underestimated the impact it would have on America. Every region and trade suffered. But, necessity is the mother of invention, and New England re-opened old factories and created new ones to take the place of shipping. They attempted to manufacture their own finished products with goods from other regions, showing a weak first go at an industrial foundation. </a:t>
            </a:r>
          </a:p>
        </p:txBody>
      </p:sp>
      <p:sp>
        <p:nvSpPr>
          <p:cNvPr id="4" name="Slide Number Placeholder 3"/>
          <p:cNvSpPr>
            <a:spLocks noGrp="1"/>
          </p:cNvSpPr>
          <p:nvPr>
            <p:ph type="sldNum" sz="quarter" idx="5"/>
          </p:nvPr>
        </p:nvSpPr>
        <p:spPr/>
        <p:txBody>
          <a:bodyPr/>
          <a:lstStyle/>
          <a:p>
            <a:fld id="{3118DEAC-03CD-432D-999C-EB29A0FC8F31}" type="slidenum">
              <a:rPr lang="en-US" smtClean="0"/>
              <a:t>24</a:t>
            </a:fld>
            <a:endParaRPr lang="en-US"/>
          </a:p>
        </p:txBody>
      </p:sp>
    </p:spTree>
    <p:extLst>
      <p:ext uri="{BB962C8B-B14F-4D97-AF65-F5344CB8AC3E}">
        <p14:creationId xmlns:p14="http://schemas.microsoft.com/office/powerpoint/2010/main" val="2548990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48A87A34-81AB-432B-8DAE-1953F412C126}" type="datetimeFigureOut">
              <a:rPr lang="en-US" smtClean="0"/>
              <a:pPr/>
              <a:t>11/26/2018</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6D22F896-40B5-4ADD-8801-0D06FADFA095}"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36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98636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92354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75119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143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5323498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008921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34926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48204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3237686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4762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8A87A34-81AB-432B-8DAE-1953F412C126}" type="datetimeFigureOut">
              <a:rPr lang="en-US" smtClean="0"/>
              <a:pPr/>
              <a:t>11/26/2018</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4365936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ED90E-2506-45F1-9BB6-4C9E33AFC923}"/>
              </a:ext>
            </a:extLst>
          </p:cNvPr>
          <p:cNvSpPr>
            <a:spLocks noGrp="1"/>
          </p:cNvSpPr>
          <p:nvPr>
            <p:ph type="title"/>
          </p:nvPr>
        </p:nvSpPr>
        <p:spPr/>
        <p:txBody>
          <a:bodyPr/>
          <a:lstStyle/>
          <a:p>
            <a:r>
              <a:rPr lang="en-US" dirty="0"/>
              <a:t>The Election of 1800</a:t>
            </a:r>
          </a:p>
        </p:txBody>
      </p:sp>
      <p:sp>
        <p:nvSpPr>
          <p:cNvPr id="3" name="Content Placeholder 2">
            <a:extLst>
              <a:ext uri="{FF2B5EF4-FFF2-40B4-BE49-F238E27FC236}">
                <a16:creationId xmlns:a16="http://schemas.microsoft.com/office/drawing/2014/main" id="{75DB5B44-A802-4DDE-AC2D-1CCA8C2D1E97}"/>
              </a:ext>
            </a:extLst>
          </p:cNvPr>
          <p:cNvSpPr>
            <a:spLocks noGrp="1"/>
          </p:cNvSpPr>
          <p:nvPr>
            <p:ph idx="1"/>
          </p:nvPr>
        </p:nvSpPr>
        <p:spPr/>
        <p:txBody>
          <a:bodyPr/>
          <a:lstStyle/>
          <a:p>
            <a:r>
              <a:rPr lang="en-US" dirty="0"/>
              <a:t>Adams vs. Jefferson</a:t>
            </a:r>
          </a:p>
          <a:p>
            <a:pPr lvl="1"/>
            <a:r>
              <a:rPr lang="en-US" dirty="0"/>
              <a:t>Adams and the Federalists went on the defensive with a mudslinging campaign against Jefferson.</a:t>
            </a:r>
          </a:p>
          <a:p>
            <a:pPr lvl="1"/>
            <a:r>
              <a:rPr lang="en-US" dirty="0"/>
              <a:t>Jefferson still won with 73 electoral votes to Adams’ 65.</a:t>
            </a:r>
          </a:p>
          <a:p>
            <a:pPr lvl="1"/>
            <a:r>
              <a:rPr lang="en-US" dirty="0"/>
              <a:t>He was criticized by Northern states as an embodiment of “the slave power that southern states wielded” since his victory was all but assured by the 3/5 Clause.</a:t>
            </a:r>
          </a:p>
        </p:txBody>
      </p:sp>
    </p:spTree>
    <p:extLst>
      <p:ext uri="{BB962C8B-B14F-4D97-AF65-F5344CB8AC3E}">
        <p14:creationId xmlns:p14="http://schemas.microsoft.com/office/powerpoint/2010/main" val="1778468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6239D-E9C3-4813-9317-D6D16936F86D}"/>
              </a:ext>
            </a:extLst>
          </p:cNvPr>
          <p:cNvSpPr>
            <a:spLocks noGrp="1"/>
          </p:cNvSpPr>
          <p:nvPr>
            <p:ph type="title"/>
          </p:nvPr>
        </p:nvSpPr>
        <p:spPr/>
        <p:txBody>
          <a:bodyPr/>
          <a:lstStyle/>
          <a:p>
            <a:r>
              <a:rPr lang="en-US" dirty="0"/>
              <a:t>The Louisiana Purchase</a:t>
            </a:r>
          </a:p>
        </p:txBody>
      </p:sp>
      <p:sp>
        <p:nvSpPr>
          <p:cNvPr id="3" name="Content Placeholder 2">
            <a:extLst>
              <a:ext uri="{FF2B5EF4-FFF2-40B4-BE49-F238E27FC236}">
                <a16:creationId xmlns:a16="http://schemas.microsoft.com/office/drawing/2014/main" id="{79A75036-ABDD-4345-B46A-9BE438DCAB78}"/>
              </a:ext>
            </a:extLst>
          </p:cNvPr>
          <p:cNvSpPr>
            <a:spLocks noGrp="1"/>
          </p:cNvSpPr>
          <p:nvPr>
            <p:ph idx="1"/>
          </p:nvPr>
        </p:nvSpPr>
        <p:spPr/>
        <p:txBody>
          <a:bodyPr/>
          <a:lstStyle/>
          <a:p>
            <a:r>
              <a:rPr lang="en-US" dirty="0"/>
              <a:t>Jefferson sent fellow Virginian James Monroe to join Ambassador Robert Livingston in France with instructions to purchase as much territory around New Orleans as they could for $10 million.</a:t>
            </a:r>
          </a:p>
          <a:p>
            <a:pPr lvl="1"/>
            <a:r>
              <a:rPr lang="en-US" dirty="0"/>
              <a:t>This also came with the provision that if France turned on the US, they were to leave and begin negotiations for an alliance with Great Britain. </a:t>
            </a:r>
          </a:p>
          <a:p>
            <a:pPr lvl="1"/>
            <a:r>
              <a:rPr lang="en-US" dirty="0"/>
              <a:t>“The day France takes possession of New Orleans,” Jefferson wrote, “we must marry ourselves to the British fleet and nation.”</a:t>
            </a:r>
          </a:p>
        </p:txBody>
      </p:sp>
      <p:pic>
        <p:nvPicPr>
          <p:cNvPr id="5" name="Picture 4">
            <a:extLst>
              <a:ext uri="{FF2B5EF4-FFF2-40B4-BE49-F238E27FC236}">
                <a16:creationId xmlns:a16="http://schemas.microsoft.com/office/drawing/2014/main" id="{1BC5DEFF-C734-4230-947A-08406B9F3B5D}"/>
              </a:ext>
            </a:extLst>
          </p:cNvPr>
          <p:cNvPicPr>
            <a:picLocks noChangeAspect="1"/>
          </p:cNvPicPr>
          <p:nvPr/>
        </p:nvPicPr>
        <p:blipFill rotWithShape="1">
          <a:blip r:embed="rId2"/>
          <a:srcRect l="4316" t="19282" r="4723" b="20205"/>
          <a:stretch/>
        </p:blipFill>
        <p:spPr>
          <a:xfrm>
            <a:off x="6288258" y="3963270"/>
            <a:ext cx="5262185" cy="2613375"/>
          </a:xfrm>
          <a:prstGeom prst="rect">
            <a:avLst/>
          </a:prstGeom>
        </p:spPr>
      </p:pic>
    </p:spTree>
    <p:extLst>
      <p:ext uri="{BB962C8B-B14F-4D97-AF65-F5344CB8AC3E}">
        <p14:creationId xmlns:p14="http://schemas.microsoft.com/office/powerpoint/2010/main" val="3321740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DA7D5-FDAB-4DA5-A974-BB4CD4DD8DC0}"/>
              </a:ext>
            </a:extLst>
          </p:cNvPr>
          <p:cNvSpPr>
            <a:spLocks noGrp="1"/>
          </p:cNvSpPr>
          <p:nvPr>
            <p:ph type="title"/>
          </p:nvPr>
        </p:nvSpPr>
        <p:spPr/>
        <p:txBody>
          <a:bodyPr/>
          <a:lstStyle/>
          <a:p>
            <a:r>
              <a:rPr lang="en-US" dirty="0"/>
              <a:t>The Louisiana Purchase</a:t>
            </a:r>
          </a:p>
        </p:txBody>
      </p:sp>
      <p:sp>
        <p:nvSpPr>
          <p:cNvPr id="3" name="Content Placeholder 2">
            <a:extLst>
              <a:ext uri="{FF2B5EF4-FFF2-40B4-BE49-F238E27FC236}">
                <a16:creationId xmlns:a16="http://schemas.microsoft.com/office/drawing/2014/main" id="{CB243028-52CC-438C-9B69-502140487C1D}"/>
              </a:ext>
            </a:extLst>
          </p:cNvPr>
          <p:cNvSpPr>
            <a:spLocks noGrp="1"/>
          </p:cNvSpPr>
          <p:nvPr>
            <p:ph idx="1"/>
          </p:nvPr>
        </p:nvSpPr>
        <p:spPr/>
        <p:txBody>
          <a:bodyPr/>
          <a:lstStyle/>
          <a:p>
            <a:r>
              <a:rPr lang="en-US" dirty="0"/>
              <a:t>Much to everyone’s surprise though, Napoleon decided to sell the entirety of the Louisiana Territory to the US for $15 million.</a:t>
            </a:r>
          </a:p>
          <a:p>
            <a:r>
              <a:rPr lang="en-US" dirty="0"/>
              <a:t>Rather than risk an alliance between the US and Britain, Napoleon was more willing to give up the entire territory.</a:t>
            </a:r>
          </a:p>
          <a:p>
            <a:r>
              <a:rPr lang="en-US" dirty="0"/>
              <a:t>This was prompted by two events:</a:t>
            </a:r>
          </a:p>
          <a:p>
            <a:pPr lvl="1"/>
            <a:r>
              <a:rPr lang="en-US" dirty="0"/>
              <a:t>The Haitian Revolution</a:t>
            </a:r>
          </a:p>
          <a:p>
            <a:pPr lvl="1"/>
            <a:r>
              <a:rPr lang="en-US" dirty="0"/>
              <a:t>Reignited conflict between France and Britain</a:t>
            </a:r>
          </a:p>
        </p:txBody>
      </p:sp>
    </p:spTree>
    <p:extLst>
      <p:ext uri="{BB962C8B-B14F-4D97-AF65-F5344CB8AC3E}">
        <p14:creationId xmlns:p14="http://schemas.microsoft.com/office/powerpoint/2010/main" val="2395410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A0B13-E516-400C-A206-E6D1A49A0FD4}"/>
              </a:ext>
            </a:extLst>
          </p:cNvPr>
          <p:cNvSpPr>
            <a:spLocks noGrp="1"/>
          </p:cNvSpPr>
          <p:nvPr>
            <p:ph type="title"/>
          </p:nvPr>
        </p:nvSpPr>
        <p:spPr/>
        <p:txBody>
          <a:bodyPr/>
          <a:lstStyle/>
          <a:p>
            <a:r>
              <a:rPr lang="en-US" dirty="0"/>
              <a:t>The Louisiana Purchase</a:t>
            </a:r>
          </a:p>
        </p:txBody>
      </p:sp>
      <p:sp>
        <p:nvSpPr>
          <p:cNvPr id="3" name="Content Placeholder 2">
            <a:extLst>
              <a:ext uri="{FF2B5EF4-FFF2-40B4-BE49-F238E27FC236}">
                <a16:creationId xmlns:a16="http://schemas.microsoft.com/office/drawing/2014/main" id="{DF9CB108-E13A-43B8-AE2F-B4837692536A}"/>
              </a:ext>
            </a:extLst>
          </p:cNvPr>
          <p:cNvSpPr>
            <a:spLocks noGrp="1"/>
          </p:cNvSpPr>
          <p:nvPr>
            <p:ph idx="1"/>
          </p:nvPr>
        </p:nvSpPr>
        <p:spPr/>
        <p:txBody>
          <a:bodyPr/>
          <a:lstStyle/>
          <a:p>
            <a:r>
              <a:rPr lang="en-US" dirty="0"/>
              <a:t>Jefferson was both thrilled and conflicted.</a:t>
            </a:r>
          </a:p>
          <a:p>
            <a:pPr lvl="1"/>
            <a:r>
              <a:rPr lang="en-US" dirty="0"/>
              <a:t>Agreeing to the price would mean avoiding conflict with France and an alliance with Britain, and doubling the size of the US allowing for the spread of the American experiment.</a:t>
            </a:r>
          </a:p>
          <a:p>
            <a:pPr lvl="1"/>
            <a:r>
              <a:rPr lang="en-US" dirty="0"/>
              <a:t>However, Jefferson was also quick to note that while the Constitution allowed for the president to make treaties, it did not directly allow him to purchase land, which could make this move unconstitutional. </a:t>
            </a:r>
          </a:p>
          <a:p>
            <a:pPr lvl="1"/>
            <a:r>
              <a:rPr lang="en-US" dirty="0"/>
              <a:t>As we all know, Jefferson ultimately decided the pros outweighed the cons, and purchased the Louisiana Territory.</a:t>
            </a:r>
          </a:p>
        </p:txBody>
      </p:sp>
    </p:spTree>
    <p:extLst>
      <p:ext uri="{BB962C8B-B14F-4D97-AF65-F5344CB8AC3E}">
        <p14:creationId xmlns:p14="http://schemas.microsoft.com/office/powerpoint/2010/main" val="690959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FAE9B-9C9F-4A3E-8971-A2448EA13D8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C765625-295C-438B-90F8-843CA8010DF4}"/>
              </a:ext>
            </a:extLst>
          </p:cNvPr>
          <p:cNvPicPr>
            <a:picLocks noGrp="1" noChangeAspect="1"/>
          </p:cNvPicPr>
          <p:nvPr>
            <p:ph idx="1"/>
          </p:nvPr>
        </p:nvPicPr>
        <p:blipFill>
          <a:blip r:embed="rId2"/>
          <a:stretch>
            <a:fillRect/>
          </a:stretch>
        </p:blipFill>
        <p:spPr>
          <a:xfrm>
            <a:off x="2345320" y="386173"/>
            <a:ext cx="7470879" cy="6085654"/>
          </a:xfrm>
        </p:spPr>
      </p:pic>
    </p:spTree>
    <p:extLst>
      <p:ext uri="{BB962C8B-B14F-4D97-AF65-F5344CB8AC3E}">
        <p14:creationId xmlns:p14="http://schemas.microsoft.com/office/powerpoint/2010/main" val="3342407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E301-88F4-47B6-B858-F88FBC008905}"/>
              </a:ext>
            </a:extLst>
          </p:cNvPr>
          <p:cNvSpPr>
            <a:spLocks noGrp="1"/>
          </p:cNvSpPr>
          <p:nvPr>
            <p:ph type="title"/>
          </p:nvPr>
        </p:nvSpPr>
        <p:spPr/>
        <p:txBody>
          <a:bodyPr/>
          <a:lstStyle/>
          <a:p>
            <a:r>
              <a:rPr lang="en-US" dirty="0"/>
              <a:t>Lewis &amp; Clark Expedition</a:t>
            </a:r>
          </a:p>
        </p:txBody>
      </p:sp>
      <p:sp>
        <p:nvSpPr>
          <p:cNvPr id="3" name="Content Placeholder 2">
            <a:extLst>
              <a:ext uri="{FF2B5EF4-FFF2-40B4-BE49-F238E27FC236}">
                <a16:creationId xmlns:a16="http://schemas.microsoft.com/office/drawing/2014/main" id="{967D1582-04F7-4C7C-B4D7-8B55662D68BC}"/>
              </a:ext>
            </a:extLst>
          </p:cNvPr>
          <p:cNvSpPr>
            <a:spLocks noGrp="1"/>
          </p:cNvSpPr>
          <p:nvPr>
            <p:ph idx="1"/>
          </p:nvPr>
        </p:nvSpPr>
        <p:spPr/>
        <p:txBody>
          <a:bodyPr/>
          <a:lstStyle/>
          <a:p>
            <a:r>
              <a:rPr lang="en-US" dirty="0"/>
              <a:t>Jefferson sent his personal secretary Meriwether Lewis and army officer William Clark to explore the new territory.</a:t>
            </a:r>
          </a:p>
          <a:p>
            <a:r>
              <a:rPr lang="en-US" dirty="0"/>
              <a:t>Their journey yielded vast knowledge about the land, people, and animals of the territory resulting in a number of maps, scientific observations, and the possibility of a land route to the Pacific.</a:t>
            </a:r>
          </a:p>
          <a:p>
            <a:pPr lvl="1"/>
            <a:r>
              <a:rPr lang="en-US" dirty="0"/>
              <a:t>This would lead to further exploration of the West, including Colorado, and a greater American claim to the Oregon Territory.</a:t>
            </a:r>
          </a:p>
        </p:txBody>
      </p:sp>
    </p:spTree>
    <p:extLst>
      <p:ext uri="{BB962C8B-B14F-4D97-AF65-F5344CB8AC3E}">
        <p14:creationId xmlns:p14="http://schemas.microsoft.com/office/powerpoint/2010/main" val="633888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20F82-6559-4250-B766-A5FCF436ACF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826FB1E-4E7A-4DA7-9230-A760DFCE0F17}"/>
              </a:ext>
            </a:extLst>
          </p:cNvPr>
          <p:cNvPicPr>
            <a:picLocks noGrp="1" noChangeAspect="1"/>
          </p:cNvPicPr>
          <p:nvPr>
            <p:ph idx="1"/>
          </p:nvPr>
        </p:nvPicPr>
        <p:blipFill>
          <a:blip r:embed="rId2"/>
          <a:stretch>
            <a:fillRect/>
          </a:stretch>
        </p:blipFill>
        <p:spPr>
          <a:xfrm>
            <a:off x="531382" y="609599"/>
            <a:ext cx="11217607" cy="5003409"/>
          </a:xfrm>
        </p:spPr>
      </p:pic>
    </p:spTree>
    <p:extLst>
      <p:ext uri="{BB962C8B-B14F-4D97-AF65-F5344CB8AC3E}">
        <p14:creationId xmlns:p14="http://schemas.microsoft.com/office/powerpoint/2010/main" val="675882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15127-63FA-4A4D-B951-6218D3DEAB02}"/>
              </a:ext>
            </a:extLst>
          </p:cNvPr>
          <p:cNvSpPr>
            <a:spLocks noGrp="1"/>
          </p:cNvSpPr>
          <p:nvPr>
            <p:ph type="title"/>
          </p:nvPr>
        </p:nvSpPr>
        <p:spPr/>
        <p:txBody>
          <a:bodyPr/>
          <a:lstStyle/>
          <a:p>
            <a:r>
              <a:rPr lang="en-US" dirty="0"/>
              <a:t>The Notorious Aaron Burr</a:t>
            </a:r>
          </a:p>
        </p:txBody>
      </p:sp>
      <p:sp>
        <p:nvSpPr>
          <p:cNvPr id="3" name="Content Placeholder 2">
            <a:extLst>
              <a:ext uri="{FF2B5EF4-FFF2-40B4-BE49-F238E27FC236}">
                <a16:creationId xmlns:a16="http://schemas.microsoft.com/office/drawing/2014/main" id="{AA590118-7A54-4B8A-97EF-E74C43333973}"/>
              </a:ext>
            </a:extLst>
          </p:cNvPr>
          <p:cNvSpPr>
            <a:spLocks noGrp="1"/>
          </p:cNvSpPr>
          <p:nvPr>
            <p:ph idx="1"/>
          </p:nvPr>
        </p:nvSpPr>
        <p:spPr/>
        <p:txBody>
          <a:bodyPr/>
          <a:lstStyle/>
          <a:p>
            <a:r>
              <a:rPr lang="en-US" dirty="0"/>
              <a:t>Despite the long-term promise of riches that Louisiana could bring, the short-term fears were much greater.</a:t>
            </a:r>
          </a:p>
          <a:p>
            <a:pPr lvl="1"/>
            <a:r>
              <a:rPr lang="en-US" dirty="0"/>
              <a:t>Many feared the US government would not be accepted in the new territory, or lead to entanglements in foreign affairs.</a:t>
            </a:r>
          </a:p>
          <a:p>
            <a:r>
              <a:rPr lang="en-US" dirty="0"/>
              <a:t>Federalist extremists in NY and New England, including Jefferson’s former VP Aaron Burr, plotted to secede from the US.</a:t>
            </a:r>
          </a:p>
          <a:p>
            <a:pPr lvl="1"/>
            <a:r>
              <a:rPr lang="en-US" dirty="0"/>
              <a:t>This plot was exposed to Jefferson by Alexander Hamilton, whom Burr challenged to a duel as a result.</a:t>
            </a:r>
          </a:p>
        </p:txBody>
      </p:sp>
    </p:spTree>
    <p:extLst>
      <p:ext uri="{BB962C8B-B14F-4D97-AF65-F5344CB8AC3E}">
        <p14:creationId xmlns:p14="http://schemas.microsoft.com/office/powerpoint/2010/main" val="468153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595BB-0E5B-41BB-BDC4-490AA8F6BC53}"/>
              </a:ext>
            </a:extLst>
          </p:cNvPr>
          <p:cNvSpPr>
            <a:spLocks noGrp="1"/>
          </p:cNvSpPr>
          <p:nvPr>
            <p:ph type="title"/>
          </p:nvPr>
        </p:nvSpPr>
        <p:spPr/>
        <p:txBody>
          <a:bodyPr/>
          <a:lstStyle/>
          <a:p>
            <a:r>
              <a:rPr lang="en-US" dirty="0"/>
              <a:t>The Notorious Aaron Burr</a:t>
            </a:r>
          </a:p>
        </p:txBody>
      </p:sp>
      <p:sp>
        <p:nvSpPr>
          <p:cNvPr id="3" name="Content Placeholder 2">
            <a:extLst>
              <a:ext uri="{FF2B5EF4-FFF2-40B4-BE49-F238E27FC236}">
                <a16:creationId xmlns:a16="http://schemas.microsoft.com/office/drawing/2014/main" id="{23408E8C-5DF0-4032-9B2F-A45AE0C791E1}"/>
              </a:ext>
            </a:extLst>
          </p:cNvPr>
          <p:cNvSpPr>
            <a:spLocks noGrp="1"/>
          </p:cNvSpPr>
          <p:nvPr>
            <p:ph idx="1"/>
          </p:nvPr>
        </p:nvSpPr>
        <p:spPr/>
        <p:txBody>
          <a:bodyPr/>
          <a:lstStyle/>
          <a:p>
            <a:r>
              <a:rPr lang="en-US" dirty="0"/>
              <a:t>Burr was part of a similar secessionist plot with the military governor of the LA Territory.</a:t>
            </a:r>
          </a:p>
          <a:p>
            <a:pPr lvl="1"/>
            <a:r>
              <a:rPr lang="en-US" dirty="0"/>
              <a:t>Their plot was to split the new west from the US and create a new confederacy that could invade Spanish Mexico.</a:t>
            </a:r>
          </a:p>
          <a:p>
            <a:pPr lvl="1"/>
            <a:r>
              <a:rPr lang="en-US" dirty="0"/>
              <a:t>Jefferson found out about these plans too, causing the military governor to betray Burr by leaving him stranded in Natchez, MS.</a:t>
            </a:r>
          </a:p>
          <a:p>
            <a:pPr lvl="1"/>
            <a:r>
              <a:rPr lang="en-US" dirty="0"/>
              <a:t>Burr was arrested and tried for treason. He was acquitted, and fled to Europe.</a:t>
            </a:r>
          </a:p>
        </p:txBody>
      </p:sp>
    </p:spTree>
    <p:extLst>
      <p:ext uri="{BB962C8B-B14F-4D97-AF65-F5344CB8AC3E}">
        <p14:creationId xmlns:p14="http://schemas.microsoft.com/office/powerpoint/2010/main" val="836458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04262-BC7C-4DBB-B00B-D1167952AA6B}"/>
              </a:ext>
            </a:extLst>
          </p:cNvPr>
          <p:cNvSpPr>
            <a:spLocks noGrp="1"/>
          </p:cNvSpPr>
          <p:nvPr>
            <p:ph type="title"/>
          </p:nvPr>
        </p:nvSpPr>
        <p:spPr/>
        <p:txBody>
          <a:bodyPr/>
          <a:lstStyle/>
          <a:p>
            <a:r>
              <a:rPr lang="en-US" dirty="0"/>
              <a:t>Jefferson vs. Britain and France</a:t>
            </a:r>
          </a:p>
        </p:txBody>
      </p:sp>
      <p:sp>
        <p:nvSpPr>
          <p:cNvPr id="3" name="Content Placeholder 2">
            <a:extLst>
              <a:ext uri="{FF2B5EF4-FFF2-40B4-BE49-F238E27FC236}">
                <a16:creationId xmlns:a16="http://schemas.microsoft.com/office/drawing/2014/main" id="{2E2F34F7-E8CF-44A7-843F-971242083F9D}"/>
              </a:ext>
            </a:extLst>
          </p:cNvPr>
          <p:cNvSpPr>
            <a:spLocks noGrp="1"/>
          </p:cNvSpPr>
          <p:nvPr>
            <p:ph idx="1"/>
          </p:nvPr>
        </p:nvSpPr>
        <p:spPr/>
        <p:txBody>
          <a:bodyPr/>
          <a:lstStyle/>
          <a:p>
            <a:r>
              <a:rPr lang="en-US" dirty="0"/>
              <a:t>Jefferson was re-elected in 1804, but celebration was short-lived thanks to Napoleon’s rekindled battle with Britain.</a:t>
            </a:r>
          </a:p>
          <a:p>
            <a:r>
              <a:rPr lang="en-US" dirty="0"/>
              <a:t>Despite this renewed conflict, the US maintained neutrality and trade with both countries.</a:t>
            </a:r>
          </a:p>
          <a:p>
            <a:pPr lvl="1"/>
            <a:r>
              <a:rPr lang="en-US" dirty="0"/>
              <a:t>Battle of Trafalgar, 1805: Horatio Nelson and the British Navy secure superiority at sea by crushing the French and Spanish fleets.</a:t>
            </a:r>
          </a:p>
          <a:p>
            <a:pPr lvl="1"/>
            <a:r>
              <a:rPr lang="en-US" dirty="0"/>
              <a:t>Battle of Austerlitz (aka, the Battle of Three Emperors), 1805: Napoleon secures supremacy on land by taking out the Austrian and Russian armies.</a:t>
            </a:r>
          </a:p>
        </p:txBody>
      </p:sp>
    </p:spTree>
    <p:extLst>
      <p:ext uri="{BB962C8B-B14F-4D97-AF65-F5344CB8AC3E}">
        <p14:creationId xmlns:p14="http://schemas.microsoft.com/office/powerpoint/2010/main" val="2547926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95819-4BBA-4408-BDF4-9F7C706AD8DA}"/>
              </a:ext>
            </a:extLst>
          </p:cNvPr>
          <p:cNvSpPr>
            <a:spLocks noGrp="1"/>
          </p:cNvSpPr>
          <p:nvPr>
            <p:ph type="title"/>
          </p:nvPr>
        </p:nvSpPr>
        <p:spPr/>
        <p:txBody>
          <a:bodyPr/>
          <a:lstStyle/>
          <a:p>
            <a:r>
              <a:rPr lang="en-US" dirty="0"/>
              <a:t>Jefferson vs. Britain and France</a:t>
            </a:r>
          </a:p>
        </p:txBody>
      </p:sp>
      <p:sp>
        <p:nvSpPr>
          <p:cNvPr id="3" name="Content Placeholder 2">
            <a:extLst>
              <a:ext uri="{FF2B5EF4-FFF2-40B4-BE49-F238E27FC236}">
                <a16:creationId xmlns:a16="http://schemas.microsoft.com/office/drawing/2014/main" id="{14624EEE-78DF-40B7-90C7-F7759E5BAA9D}"/>
              </a:ext>
            </a:extLst>
          </p:cNvPr>
          <p:cNvSpPr>
            <a:spLocks noGrp="1"/>
          </p:cNvSpPr>
          <p:nvPr>
            <p:ph idx="1"/>
          </p:nvPr>
        </p:nvSpPr>
        <p:spPr/>
        <p:txBody>
          <a:bodyPr/>
          <a:lstStyle/>
          <a:p>
            <a:r>
              <a:rPr lang="en-US" dirty="0"/>
              <a:t>Britain and France enact laws against each other’s trade.</a:t>
            </a:r>
          </a:p>
          <a:p>
            <a:pPr lvl="1"/>
            <a:r>
              <a:rPr lang="en-US" dirty="0"/>
              <a:t>Orders in Council, 1806-1807: British edicts that worked to close French ports to foreign shipping, unless the vessel first stopped at a British port.</a:t>
            </a:r>
          </a:p>
          <a:p>
            <a:pPr lvl="1"/>
            <a:r>
              <a:rPr lang="en-US" dirty="0"/>
              <a:t>France orders the seizure of all merchant ships entering British ports.</a:t>
            </a:r>
          </a:p>
          <a:p>
            <a:pPr lvl="1"/>
            <a:r>
              <a:rPr lang="en-US" dirty="0"/>
              <a:t>“There was no way to trade with either nation without facing the other’s guns.”</a:t>
            </a:r>
          </a:p>
          <a:p>
            <a:pPr lvl="1"/>
            <a:r>
              <a:rPr lang="en-US" dirty="0"/>
              <a:t>Also British impressment of American sailors continues.</a:t>
            </a:r>
          </a:p>
        </p:txBody>
      </p:sp>
    </p:spTree>
    <p:extLst>
      <p:ext uri="{BB962C8B-B14F-4D97-AF65-F5344CB8AC3E}">
        <p14:creationId xmlns:p14="http://schemas.microsoft.com/office/powerpoint/2010/main" val="1311470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E7D37-027D-483F-8DAE-CF160A610109}"/>
              </a:ext>
            </a:extLst>
          </p:cNvPr>
          <p:cNvSpPr>
            <a:spLocks noGrp="1"/>
          </p:cNvSpPr>
          <p:nvPr>
            <p:ph type="title"/>
          </p:nvPr>
        </p:nvSpPr>
        <p:spPr/>
        <p:txBody>
          <a:bodyPr/>
          <a:lstStyle/>
          <a:p>
            <a:r>
              <a:rPr lang="en-US" dirty="0"/>
              <a:t>The Revolution of 1800</a:t>
            </a:r>
          </a:p>
        </p:txBody>
      </p:sp>
      <p:sp>
        <p:nvSpPr>
          <p:cNvPr id="3" name="Content Placeholder 2">
            <a:extLst>
              <a:ext uri="{FF2B5EF4-FFF2-40B4-BE49-F238E27FC236}">
                <a16:creationId xmlns:a16="http://schemas.microsoft.com/office/drawing/2014/main" id="{140E37C1-53AD-47D3-AAB8-53FD39941BEC}"/>
              </a:ext>
            </a:extLst>
          </p:cNvPr>
          <p:cNvSpPr>
            <a:spLocks noGrp="1"/>
          </p:cNvSpPr>
          <p:nvPr>
            <p:ph idx="1"/>
          </p:nvPr>
        </p:nvSpPr>
        <p:spPr/>
        <p:txBody>
          <a:bodyPr/>
          <a:lstStyle/>
          <a:p>
            <a:r>
              <a:rPr lang="en-US" dirty="0"/>
              <a:t>The governing party had changed: Federalists </a:t>
            </a:r>
            <a:r>
              <a:rPr lang="en-US" dirty="0">
                <a:sym typeface="Wingdings" panose="05000000000000000000" pitchFamily="2" charset="2"/>
              </a:rPr>
              <a:t> Dem-Reps.</a:t>
            </a:r>
          </a:p>
          <a:p>
            <a:r>
              <a:rPr lang="en-US" dirty="0">
                <a:sym typeface="Wingdings" panose="05000000000000000000" pitchFamily="2" charset="2"/>
              </a:rPr>
              <a:t>Jefferson had a goal to return to the same spirit that had created the American Revolution.</a:t>
            </a:r>
          </a:p>
          <a:p>
            <a:pPr lvl="1"/>
            <a:r>
              <a:rPr lang="en-US" dirty="0">
                <a:sym typeface="Wingdings" panose="05000000000000000000" pitchFamily="2" charset="2"/>
              </a:rPr>
              <a:t>He did this through moderation though; he knew how he was viewed, especially after the campaign, and wanted to make sure he could appeal to everyone.</a:t>
            </a:r>
            <a:endParaRPr lang="en-US" dirty="0"/>
          </a:p>
        </p:txBody>
      </p:sp>
    </p:spTree>
    <p:extLst>
      <p:ext uri="{BB962C8B-B14F-4D97-AF65-F5344CB8AC3E}">
        <p14:creationId xmlns:p14="http://schemas.microsoft.com/office/powerpoint/2010/main" val="1468975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2749-01E7-4217-9A0E-AC9C526FAE42}"/>
              </a:ext>
            </a:extLst>
          </p:cNvPr>
          <p:cNvSpPr>
            <a:spLocks noGrp="1"/>
          </p:cNvSpPr>
          <p:nvPr>
            <p:ph type="title"/>
          </p:nvPr>
        </p:nvSpPr>
        <p:spPr/>
        <p:txBody>
          <a:bodyPr/>
          <a:lstStyle/>
          <a:p>
            <a:r>
              <a:rPr lang="en-US" dirty="0"/>
              <a:t>The </a:t>
            </a:r>
            <a:r>
              <a:rPr lang="en-US" i="1" dirty="0"/>
              <a:t>Chesapeake</a:t>
            </a:r>
            <a:r>
              <a:rPr lang="en-US" dirty="0"/>
              <a:t> Affair </a:t>
            </a:r>
          </a:p>
        </p:txBody>
      </p:sp>
      <p:sp>
        <p:nvSpPr>
          <p:cNvPr id="3" name="Content Placeholder 2">
            <a:extLst>
              <a:ext uri="{FF2B5EF4-FFF2-40B4-BE49-F238E27FC236}">
                <a16:creationId xmlns:a16="http://schemas.microsoft.com/office/drawing/2014/main" id="{2F5513BE-35A6-4761-B295-0657C21DE02F}"/>
              </a:ext>
            </a:extLst>
          </p:cNvPr>
          <p:cNvSpPr>
            <a:spLocks noGrp="1"/>
          </p:cNvSpPr>
          <p:nvPr>
            <p:ph idx="1"/>
          </p:nvPr>
        </p:nvSpPr>
        <p:spPr/>
        <p:txBody>
          <a:bodyPr/>
          <a:lstStyle/>
          <a:p>
            <a:r>
              <a:rPr lang="en-US" dirty="0"/>
              <a:t>British naval frigate </a:t>
            </a:r>
            <a:r>
              <a:rPr lang="en-US" i="1" dirty="0"/>
              <a:t>HMS Leopard</a:t>
            </a:r>
            <a:r>
              <a:rPr lang="en-US" dirty="0"/>
              <a:t> hailed the American ship </a:t>
            </a:r>
            <a:r>
              <a:rPr lang="en-US" i="1" dirty="0"/>
              <a:t>Chesapeake</a:t>
            </a:r>
            <a:r>
              <a:rPr lang="en-US" dirty="0"/>
              <a:t> off the coast of Norfolk, VA on June 22, 1807.</a:t>
            </a:r>
          </a:p>
          <a:p>
            <a:r>
              <a:rPr lang="en-US" dirty="0"/>
              <a:t>The </a:t>
            </a:r>
            <a:r>
              <a:rPr lang="en-US" i="1" dirty="0"/>
              <a:t>Chesapeake</a:t>
            </a:r>
            <a:r>
              <a:rPr lang="en-US" dirty="0"/>
              <a:t> welcomed aboard the Lieutenant from the </a:t>
            </a:r>
            <a:r>
              <a:rPr lang="en-US" i="1" dirty="0"/>
              <a:t>Leopard</a:t>
            </a:r>
            <a:r>
              <a:rPr lang="en-US" dirty="0"/>
              <a:t> who presented the American captain with a search warrant to look for British deserters.</a:t>
            </a:r>
          </a:p>
          <a:p>
            <a:r>
              <a:rPr lang="en-US" dirty="0"/>
              <a:t>After some discussion, the captain of the </a:t>
            </a:r>
            <a:r>
              <a:rPr lang="en-US" i="1" dirty="0"/>
              <a:t>Chesapeake</a:t>
            </a:r>
            <a:r>
              <a:rPr lang="en-US" dirty="0"/>
              <a:t> refused to allow the search and the Lt. returned to his ship.</a:t>
            </a:r>
          </a:p>
          <a:p>
            <a:pPr lvl="1"/>
            <a:r>
              <a:rPr lang="en-US" dirty="0"/>
              <a:t>The </a:t>
            </a:r>
            <a:r>
              <a:rPr lang="en-US" i="1" dirty="0"/>
              <a:t>Leopard</a:t>
            </a:r>
            <a:r>
              <a:rPr lang="en-US" dirty="0"/>
              <a:t> fired three broadsides into the </a:t>
            </a:r>
            <a:r>
              <a:rPr lang="en-US" i="1" dirty="0"/>
              <a:t>Chesapeake</a:t>
            </a:r>
            <a:r>
              <a:rPr lang="en-US" dirty="0"/>
              <a:t>, killing three crewmen and wounding 18 more.</a:t>
            </a:r>
          </a:p>
        </p:txBody>
      </p:sp>
    </p:spTree>
    <p:extLst>
      <p:ext uri="{BB962C8B-B14F-4D97-AF65-F5344CB8AC3E}">
        <p14:creationId xmlns:p14="http://schemas.microsoft.com/office/powerpoint/2010/main" val="3994284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C3D32-4D65-4946-A402-A35E2690197F}"/>
              </a:ext>
            </a:extLst>
          </p:cNvPr>
          <p:cNvSpPr>
            <a:spLocks noGrp="1"/>
          </p:cNvSpPr>
          <p:nvPr>
            <p:ph type="title"/>
          </p:nvPr>
        </p:nvSpPr>
        <p:spPr/>
        <p:txBody>
          <a:bodyPr/>
          <a:lstStyle/>
          <a:p>
            <a:r>
              <a:rPr lang="en-US" dirty="0"/>
              <a:t>The </a:t>
            </a:r>
            <a:r>
              <a:rPr lang="en-US" i="1" dirty="0"/>
              <a:t>Chesapeake</a:t>
            </a:r>
            <a:r>
              <a:rPr lang="en-US" dirty="0"/>
              <a:t> Affair</a:t>
            </a:r>
          </a:p>
        </p:txBody>
      </p:sp>
      <p:sp>
        <p:nvSpPr>
          <p:cNvPr id="3" name="Content Placeholder 2">
            <a:extLst>
              <a:ext uri="{FF2B5EF4-FFF2-40B4-BE49-F238E27FC236}">
                <a16:creationId xmlns:a16="http://schemas.microsoft.com/office/drawing/2014/main" id="{69FB4B71-6E51-4FA6-BCAB-63109F69C019}"/>
              </a:ext>
            </a:extLst>
          </p:cNvPr>
          <p:cNvSpPr>
            <a:spLocks noGrp="1"/>
          </p:cNvSpPr>
          <p:nvPr>
            <p:ph idx="1"/>
          </p:nvPr>
        </p:nvSpPr>
        <p:spPr/>
        <p:txBody>
          <a:bodyPr/>
          <a:lstStyle/>
          <a:p>
            <a:r>
              <a:rPr lang="en-US" dirty="0"/>
              <a:t>Britain was clearly in the wrong, as later admitted by the government in London.</a:t>
            </a:r>
          </a:p>
          <a:p>
            <a:r>
              <a:rPr lang="en-US" dirty="0"/>
              <a:t>Americans, including Jefferson, were livid. Many rallied for war against Britain for this and the continued impressment of American sailors, and would have supported a declaration of war by Jefferson…had he actually called for it.</a:t>
            </a:r>
          </a:p>
          <a:p>
            <a:pPr lvl="1"/>
            <a:r>
              <a:rPr lang="en-US" dirty="0"/>
              <a:t>Instead, this event and the Orders in Council marked the beginning of a series of events leading to the War of 1812.</a:t>
            </a:r>
          </a:p>
        </p:txBody>
      </p:sp>
    </p:spTree>
    <p:extLst>
      <p:ext uri="{BB962C8B-B14F-4D97-AF65-F5344CB8AC3E}">
        <p14:creationId xmlns:p14="http://schemas.microsoft.com/office/powerpoint/2010/main" val="127635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3B849-F714-4119-9D56-4A461F4C7868}"/>
              </a:ext>
            </a:extLst>
          </p:cNvPr>
          <p:cNvSpPr>
            <a:spLocks noGrp="1"/>
          </p:cNvSpPr>
          <p:nvPr>
            <p:ph type="title"/>
          </p:nvPr>
        </p:nvSpPr>
        <p:spPr/>
        <p:txBody>
          <a:bodyPr/>
          <a:lstStyle/>
          <a:p>
            <a:r>
              <a:rPr lang="en-US" dirty="0"/>
              <a:t>Jefferson vs. Britain and France</a:t>
            </a:r>
          </a:p>
        </p:txBody>
      </p:sp>
      <p:sp>
        <p:nvSpPr>
          <p:cNvPr id="3" name="Content Placeholder 2">
            <a:extLst>
              <a:ext uri="{FF2B5EF4-FFF2-40B4-BE49-F238E27FC236}">
                <a16:creationId xmlns:a16="http://schemas.microsoft.com/office/drawing/2014/main" id="{52DAD899-811D-4195-AD56-4D4E59654105}"/>
              </a:ext>
            </a:extLst>
          </p:cNvPr>
          <p:cNvSpPr>
            <a:spLocks noGrp="1"/>
          </p:cNvSpPr>
          <p:nvPr>
            <p:ph idx="1"/>
          </p:nvPr>
        </p:nvSpPr>
        <p:spPr/>
        <p:txBody>
          <a:bodyPr/>
          <a:lstStyle/>
          <a:p>
            <a:r>
              <a:rPr lang="en-US" dirty="0"/>
              <a:t>Jefferson now had to come up with a way to avenge American honor and teach the British and the French a lesson.</a:t>
            </a:r>
          </a:p>
          <a:p>
            <a:pPr lvl="1"/>
            <a:r>
              <a:rPr lang="en-US" dirty="0"/>
              <a:t>The answer became clear upon reflection; both countries depended on the US for food and raw materials.</a:t>
            </a:r>
          </a:p>
          <a:p>
            <a:pPr lvl="1"/>
            <a:r>
              <a:rPr lang="en-US" dirty="0"/>
              <a:t>The Embargo of 1807: Forbade all exports from the US, on any kind of ship.</a:t>
            </a:r>
          </a:p>
        </p:txBody>
      </p:sp>
    </p:spTree>
    <p:extLst>
      <p:ext uri="{BB962C8B-B14F-4D97-AF65-F5344CB8AC3E}">
        <p14:creationId xmlns:p14="http://schemas.microsoft.com/office/powerpoint/2010/main" val="2554927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47E75-0A3D-4617-A864-E89F0679D22D}"/>
              </a:ext>
            </a:extLst>
          </p:cNvPr>
          <p:cNvSpPr>
            <a:spLocks noGrp="1"/>
          </p:cNvSpPr>
          <p:nvPr>
            <p:ph type="title"/>
          </p:nvPr>
        </p:nvSpPr>
        <p:spPr/>
        <p:txBody>
          <a:bodyPr/>
          <a:lstStyle/>
          <a:p>
            <a:r>
              <a:rPr lang="en-US" dirty="0"/>
              <a:t>The Embargo of 1807</a:t>
            </a:r>
          </a:p>
        </p:txBody>
      </p:sp>
      <p:sp>
        <p:nvSpPr>
          <p:cNvPr id="3" name="Content Placeholder 2">
            <a:extLst>
              <a:ext uri="{FF2B5EF4-FFF2-40B4-BE49-F238E27FC236}">
                <a16:creationId xmlns:a16="http://schemas.microsoft.com/office/drawing/2014/main" id="{514470C7-6C2C-405A-9C88-B5C8945A4BA3}"/>
              </a:ext>
            </a:extLst>
          </p:cNvPr>
          <p:cNvSpPr>
            <a:spLocks noGrp="1"/>
          </p:cNvSpPr>
          <p:nvPr>
            <p:ph idx="1"/>
          </p:nvPr>
        </p:nvSpPr>
        <p:spPr/>
        <p:txBody>
          <a:bodyPr/>
          <a:lstStyle/>
          <a:p>
            <a:r>
              <a:rPr lang="en-US" dirty="0"/>
              <a:t>As it turned out, America felt the effects of the Embargo before either Britain or France.</a:t>
            </a:r>
          </a:p>
          <a:p>
            <a:pPr lvl="1"/>
            <a:r>
              <a:rPr lang="en-US" dirty="0"/>
              <a:t>New England ships sat in their harbors with nowhere to go, and piles of unexportable cotton, grain, and tobacco looked like wasted time and money in the South and West.</a:t>
            </a:r>
          </a:p>
          <a:p>
            <a:pPr lvl="1"/>
            <a:r>
              <a:rPr lang="en-US" dirty="0"/>
              <a:t>Illegal trading grew, particularly along the Canadian border where goods could be traded with Britain. </a:t>
            </a:r>
          </a:p>
          <a:p>
            <a:pPr lvl="1"/>
            <a:r>
              <a:rPr lang="en-US" dirty="0"/>
              <a:t>Congress repealed the Embargo in 1809, days before the end of Jefferson’s second term, and replaced it with the very targeted Non-Intercourse Act.</a:t>
            </a:r>
          </a:p>
          <a:p>
            <a:pPr lvl="2"/>
            <a:r>
              <a:rPr lang="en-US" dirty="0"/>
              <a:t>The Non-Intercourse Act allowed the US to trade with anyone EXCEPT Britain and France.</a:t>
            </a:r>
          </a:p>
        </p:txBody>
      </p:sp>
    </p:spTree>
    <p:extLst>
      <p:ext uri="{BB962C8B-B14F-4D97-AF65-F5344CB8AC3E}">
        <p14:creationId xmlns:p14="http://schemas.microsoft.com/office/powerpoint/2010/main" val="3423346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D3F51-B031-41BD-88C0-1275F770A625}"/>
              </a:ext>
            </a:extLst>
          </p:cNvPr>
          <p:cNvSpPr>
            <a:spLocks noGrp="1"/>
          </p:cNvSpPr>
          <p:nvPr>
            <p:ph type="title"/>
          </p:nvPr>
        </p:nvSpPr>
        <p:spPr/>
        <p:txBody>
          <a:bodyPr/>
          <a:lstStyle/>
          <a:p>
            <a:r>
              <a:rPr lang="en-US" dirty="0"/>
              <a:t>The Embargo of 1807</a:t>
            </a:r>
          </a:p>
        </p:txBody>
      </p:sp>
      <p:sp>
        <p:nvSpPr>
          <p:cNvPr id="3" name="Content Placeholder 2">
            <a:extLst>
              <a:ext uri="{FF2B5EF4-FFF2-40B4-BE49-F238E27FC236}">
                <a16:creationId xmlns:a16="http://schemas.microsoft.com/office/drawing/2014/main" id="{71561F8D-0C56-4C86-AE54-F7E9E9338897}"/>
              </a:ext>
            </a:extLst>
          </p:cNvPr>
          <p:cNvSpPr>
            <a:spLocks noGrp="1"/>
          </p:cNvSpPr>
          <p:nvPr>
            <p:ph idx="1"/>
          </p:nvPr>
        </p:nvSpPr>
        <p:spPr/>
        <p:txBody>
          <a:bodyPr/>
          <a:lstStyle/>
          <a:p>
            <a:r>
              <a:rPr lang="en-US" dirty="0"/>
              <a:t>What was the problem with the Embargo? Jefferson had miscalculated.</a:t>
            </a:r>
          </a:p>
          <a:p>
            <a:pPr lvl="1"/>
            <a:r>
              <a:rPr lang="en-US" dirty="0"/>
              <a:t>He overestimated both countries’ dependence on US goods: Britain managed to grow enough grain themselves for just long enough to outlast the embargo, and with most Europe under French control, France could just look east instead of west.</a:t>
            </a:r>
          </a:p>
          <a:p>
            <a:pPr lvl="1"/>
            <a:r>
              <a:rPr lang="en-US" dirty="0"/>
              <a:t>This was not helped by revolution-happy Latin America opening ports to take over the trade in America’s place.</a:t>
            </a:r>
          </a:p>
          <a:p>
            <a:r>
              <a:rPr lang="en-US" dirty="0"/>
              <a:t>Economic coercion would be the new American “neutrality” until they were finally pulled into war in 1812.</a:t>
            </a:r>
          </a:p>
        </p:txBody>
      </p:sp>
    </p:spTree>
    <p:extLst>
      <p:ext uri="{BB962C8B-B14F-4D97-AF65-F5344CB8AC3E}">
        <p14:creationId xmlns:p14="http://schemas.microsoft.com/office/powerpoint/2010/main" val="839283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E5708-0AA6-4981-8AF4-9F288DB591E6}"/>
              </a:ext>
            </a:extLst>
          </p:cNvPr>
          <p:cNvSpPr>
            <a:spLocks noGrp="1"/>
          </p:cNvSpPr>
          <p:nvPr>
            <p:ph type="title"/>
          </p:nvPr>
        </p:nvSpPr>
        <p:spPr/>
        <p:txBody>
          <a:bodyPr/>
          <a:lstStyle/>
          <a:p>
            <a:r>
              <a:rPr lang="en-US" dirty="0"/>
              <a:t>President Madison</a:t>
            </a:r>
          </a:p>
        </p:txBody>
      </p:sp>
      <p:sp>
        <p:nvSpPr>
          <p:cNvPr id="3" name="Content Placeholder 2">
            <a:extLst>
              <a:ext uri="{FF2B5EF4-FFF2-40B4-BE49-F238E27FC236}">
                <a16:creationId xmlns:a16="http://schemas.microsoft.com/office/drawing/2014/main" id="{1341EE22-896D-4F42-B36D-D685B1D35648}"/>
              </a:ext>
            </a:extLst>
          </p:cNvPr>
          <p:cNvSpPr>
            <a:spLocks noGrp="1"/>
          </p:cNvSpPr>
          <p:nvPr>
            <p:ph idx="1"/>
          </p:nvPr>
        </p:nvSpPr>
        <p:spPr/>
        <p:txBody>
          <a:bodyPr/>
          <a:lstStyle/>
          <a:p>
            <a:r>
              <a:rPr lang="en-US" dirty="0"/>
              <a:t>James Madison took office as president in March, 1809. </a:t>
            </a:r>
          </a:p>
          <a:p>
            <a:r>
              <a:rPr lang="en-US" dirty="0"/>
              <a:t>Madison did not have the benefit of party solidarity that Jefferson, or even Adams, had had as president.</a:t>
            </a:r>
          </a:p>
          <a:p>
            <a:pPr lvl="1"/>
            <a:r>
              <a:rPr lang="en-US" dirty="0"/>
              <a:t>This meant he often found himself executor “for risky foreign policies not of his own making.”</a:t>
            </a:r>
          </a:p>
        </p:txBody>
      </p:sp>
    </p:spTree>
    <p:extLst>
      <p:ext uri="{BB962C8B-B14F-4D97-AF65-F5344CB8AC3E}">
        <p14:creationId xmlns:p14="http://schemas.microsoft.com/office/powerpoint/2010/main" val="2783099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D01D6-35A7-451C-8C14-386E012B4593}"/>
              </a:ext>
            </a:extLst>
          </p:cNvPr>
          <p:cNvSpPr>
            <a:spLocks noGrp="1"/>
          </p:cNvSpPr>
          <p:nvPr>
            <p:ph type="title"/>
          </p:nvPr>
        </p:nvSpPr>
        <p:spPr/>
        <p:txBody>
          <a:bodyPr/>
          <a:lstStyle/>
          <a:p>
            <a:r>
              <a:rPr lang="en-US" dirty="0"/>
              <a:t>Macon’s Bill No. 2</a:t>
            </a:r>
          </a:p>
        </p:txBody>
      </p:sp>
      <p:sp>
        <p:nvSpPr>
          <p:cNvPr id="3" name="Content Placeholder 2">
            <a:extLst>
              <a:ext uri="{FF2B5EF4-FFF2-40B4-BE49-F238E27FC236}">
                <a16:creationId xmlns:a16="http://schemas.microsoft.com/office/drawing/2014/main" id="{808D47F3-3D95-488B-ABC1-AA79C31F60E0}"/>
              </a:ext>
            </a:extLst>
          </p:cNvPr>
          <p:cNvSpPr>
            <a:spLocks noGrp="1"/>
          </p:cNvSpPr>
          <p:nvPr>
            <p:ph idx="1"/>
          </p:nvPr>
        </p:nvSpPr>
        <p:spPr/>
        <p:txBody>
          <a:bodyPr/>
          <a:lstStyle/>
          <a:p>
            <a:r>
              <a:rPr lang="en-US" dirty="0"/>
              <a:t>An economic policy aimed again at Britain and France, which stipulated that whichever country repealed its commercial restriction first, America would restore its embargo against the other.</a:t>
            </a:r>
          </a:p>
          <a:p>
            <a:pPr lvl="1"/>
            <a:r>
              <a:rPr lang="en-US" dirty="0"/>
              <a:t>Madison felt this was a sell-out: it blatantly showed  Britain and France that the US needed them economically. </a:t>
            </a:r>
          </a:p>
          <a:p>
            <a:pPr lvl="1"/>
            <a:r>
              <a:rPr lang="en-US" dirty="0"/>
              <a:t>Napoleon, however, saw an opportunity to create a blockade against Britain: Britain had implied in the Orders in Council that their trade restrictions would be lifted if French restrictions were also lifted. </a:t>
            </a:r>
          </a:p>
        </p:txBody>
      </p:sp>
    </p:spTree>
    <p:extLst>
      <p:ext uri="{BB962C8B-B14F-4D97-AF65-F5344CB8AC3E}">
        <p14:creationId xmlns:p14="http://schemas.microsoft.com/office/powerpoint/2010/main" val="4252456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61A5B-745D-4EBF-A0C5-1A81FFB28AFF}"/>
              </a:ext>
            </a:extLst>
          </p:cNvPr>
          <p:cNvSpPr>
            <a:spLocks noGrp="1"/>
          </p:cNvSpPr>
          <p:nvPr>
            <p:ph type="title"/>
          </p:nvPr>
        </p:nvSpPr>
        <p:spPr/>
        <p:txBody>
          <a:bodyPr/>
          <a:lstStyle/>
          <a:p>
            <a:r>
              <a:rPr lang="en-US" dirty="0"/>
              <a:t>Macon’s Bill No. 2</a:t>
            </a:r>
          </a:p>
        </p:txBody>
      </p:sp>
      <p:sp>
        <p:nvSpPr>
          <p:cNvPr id="3" name="Content Placeholder 2">
            <a:extLst>
              <a:ext uri="{FF2B5EF4-FFF2-40B4-BE49-F238E27FC236}">
                <a16:creationId xmlns:a16="http://schemas.microsoft.com/office/drawing/2014/main" id="{C9CF8A78-316B-4050-83CC-314E513A13C2}"/>
              </a:ext>
            </a:extLst>
          </p:cNvPr>
          <p:cNvSpPr>
            <a:spLocks noGrp="1"/>
          </p:cNvSpPr>
          <p:nvPr>
            <p:ph idx="1"/>
          </p:nvPr>
        </p:nvSpPr>
        <p:spPr/>
        <p:txBody>
          <a:bodyPr/>
          <a:lstStyle/>
          <a:p>
            <a:r>
              <a:rPr lang="en-US" dirty="0"/>
              <a:t>Although Madison could see Napoleon’s intent, he accepted the French offer of repeal. </a:t>
            </a:r>
          </a:p>
          <a:p>
            <a:pPr lvl="1"/>
            <a:r>
              <a:rPr lang="en-US" dirty="0"/>
              <a:t>This also gave Britain three months to make good on their implied repeal of the Orders in Council, with Madison hoping the British would do so rather than see the US trade almost exclusively with France.</a:t>
            </a:r>
          </a:p>
          <a:p>
            <a:pPr lvl="1"/>
            <a:r>
              <a:rPr lang="en-US" dirty="0"/>
              <a:t>Britain made no move to repeal the Orders, giving Madison no choice but to reinstate the embargo against them. </a:t>
            </a:r>
          </a:p>
        </p:txBody>
      </p:sp>
      <p:pic>
        <p:nvPicPr>
          <p:cNvPr id="1026" name="Picture 2" descr="Related image">
            <a:extLst>
              <a:ext uri="{FF2B5EF4-FFF2-40B4-BE49-F238E27FC236}">
                <a16:creationId xmlns:a16="http://schemas.microsoft.com/office/drawing/2014/main" id="{210E6927-8F4C-4E6B-B10B-CC5225302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9446" y="3932433"/>
            <a:ext cx="4531550" cy="2552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38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out)">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E24B6-553B-41D0-A58A-DCFDB4B18FA8}"/>
              </a:ext>
            </a:extLst>
          </p:cNvPr>
          <p:cNvSpPr>
            <a:spLocks noGrp="1"/>
          </p:cNvSpPr>
          <p:nvPr>
            <p:ph type="title"/>
          </p:nvPr>
        </p:nvSpPr>
        <p:spPr/>
        <p:txBody>
          <a:bodyPr/>
          <a:lstStyle/>
          <a:p>
            <a:r>
              <a:rPr lang="en-US" dirty="0"/>
              <a:t>The War Hawk Congress</a:t>
            </a:r>
          </a:p>
        </p:txBody>
      </p:sp>
      <p:sp>
        <p:nvSpPr>
          <p:cNvPr id="3" name="Content Placeholder 2">
            <a:extLst>
              <a:ext uri="{FF2B5EF4-FFF2-40B4-BE49-F238E27FC236}">
                <a16:creationId xmlns:a16="http://schemas.microsoft.com/office/drawing/2014/main" id="{CAF09325-A473-4580-B303-1C0689F53385}"/>
              </a:ext>
            </a:extLst>
          </p:cNvPr>
          <p:cNvSpPr>
            <a:spLocks noGrp="1"/>
          </p:cNvSpPr>
          <p:nvPr>
            <p:ph idx="1"/>
          </p:nvPr>
        </p:nvSpPr>
        <p:spPr/>
        <p:txBody>
          <a:bodyPr/>
          <a:lstStyle/>
          <a:p>
            <a:r>
              <a:rPr lang="en-US" dirty="0"/>
              <a:t>Elections had made the Congress young, sweeping out the older “submission men” and replacing them with “young hot heads” from the South and West, dubbed “war hawks” by the Federalists.</a:t>
            </a:r>
          </a:p>
          <a:p>
            <a:r>
              <a:rPr lang="en-US" dirty="0"/>
              <a:t>The war hawks hated Britain’s continued mistreatment of America and the “Indian threat” to westward expansion. They were anxious to fight one, the other, or both.</a:t>
            </a:r>
          </a:p>
        </p:txBody>
      </p:sp>
    </p:spTree>
    <p:extLst>
      <p:ext uri="{BB962C8B-B14F-4D97-AF65-F5344CB8AC3E}">
        <p14:creationId xmlns:p14="http://schemas.microsoft.com/office/powerpoint/2010/main" val="2368056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69CC-AAB9-466C-9C56-5A6CF3DBF814}"/>
              </a:ext>
            </a:extLst>
          </p:cNvPr>
          <p:cNvSpPr>
            <a:spLocks noGrp="1"/>
          </p:cNvSpPr>
          <p:nvPr>
            <p:ph type="title"/>
          </p:nvPr>
        </p:nvSpPr>
        <p:spPr/>
        <p:txBody>
          <a:bodyPr/>
          <a:lstStyle/>
          <a:p>
            <a:r>
              <a:rPr lang="en-US" dirty="0"/>
              <a:t>The Battle of Tippecanoe</a:t>
            </a:r>
          </a:p>
        </p:txBody>
      </p:sp>
      <p:sp>
        <p:nvSpPr>
          <p:cNvPr id="3" name="Content Placeholder 2">
            <a:extLst>
              <a:ext uri="{FF2B5EF4-FFF2-40B4-BE49-F238E27FC236}">
                <a16:creationId xmlns:a16="http://schemas.microsoft.com/office/drawing/2014/main" id="{C9368594-9DF8-44E7-8238-934FE7358AC6}"/>
              </a:ext>
            </a:extLst>
          </p:cNvPr>
          <p:cNvSpPr>
            <a:spLocks noGrp="1"/>
          </p:cNvSpPr>
          <p:nvPr>
            <p:ph idx="1"/>
          </p:nvPr>
        </p:nvSpPr>
        <p:spPr/>
        <p:txBody>
          <a:bodyPr/>
          <a:lstStyle/>
          <a:p>
            <a:r>
              <a:rPr lang="en-US" dirty="0"/>
              <a:t>Off in Indiana, two Shawnee brother were eager to meet the Americans in battle. Tecumseh and his brother, Tenskwatawa (aka The Prophet), had built a Native American confederacy they felt could rival the Americans they were bound to face.</a:t>
            </a:r>
          </a:p>
          <a:p>
            <a:r>
              <a:rPr lang="en-US" dirty="0"/>
              <a:t>This happened at the Battle of Tippecanoe in 1811: William Henry Harrison, gov. of IN, marched on the brothers’ headquarters. Tenskwatawa retaliated and lost the settlement and much of his respect. </a:t>
            </a:r>
          </a:p>
          <a:p>
            <a:pPr lvl="1"/>
            <a:r>
              <a:rPr lang="en-US" dirty="0"/>
              <a:t>Harrison was deemed a hero, but the whole event drove Tecumseh into an alliance with the British.</a:t>
            </a:r>
          </a:p>
        </p:txBody>
      </p:sp>
    </p:spTree>
    <p:extLst>
      <p:ext uri="{BB962C8B-B14F-4D97-AF65-F5344CB8AC3E}">
        <p14:creationId xmlns:p14="http://schemas.microsoft.com/office/powerpoint/2010/main" val="611789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B1106-9746-4A90-8867-14CBCEE267E6}"/>
              </a:ext>
            </a:extLst>
          </p:cNvPr>
          <p:cNvSpPr>
            <a:spLocks noGrp="1"/>
          </p:cNvSpPr>
          <p:nvPr>
            <p:ph type="title"/>
          </p:nvPr>
        </p:nvSpPr>
        <p:spPr/>
        <p:txBody>
          <a:bodyPr/>
          <a:lstStyle/>
          <a:p>
            <a:r>
              <a:rPr lang="en-US" dirty="0"/>
              <a:t>Things Jefferson Did:</a:t>
            </a:r>
          </a:p>
        </p:txBody>
      </p:sp>
      <p:sp>
        <p:nvSpPr>
          <p:cNvPr id="3" name="Content Placeholder 2">
            <a:extLst>
              <a:ext uri="{FF2B5EF4-FFF2-40B4-BE49-F238E27FC236}">
                <a16:creationId xmlns:a16="http://schemas.microsoft.com/office/drawing/2014/main" id="{B402C362-C571-44AE-9180-2DD94A7F3047}"/>
              </a:ext>
            </a:extLst>
          </p:cNvPr>
          <p:cNvSpPr>
            <a:spLocks noGrp="1"/>
          </p:cNvSpPr>
          <p:nvPr>
            <p:ph idx="1"/>
          </p:nvPr>
        </p:nvSpPr>
        <p:spPr/>
        <p:txBody>
          <a:bodyPr/>
          <a:lstStyle/>
          <a:p>
            <a:r>
              <a:rPr lang="en-US" dirty="0"/>
              <a:t>Naturalization Act of 1802 (</a:t>
            </a:r>
            <a:r>
              <a:rPr lang="en-US" dirty="0" err="1"/>
              <a:t>pg</a:t>
            </a:r>
            <a:r>
              <a:rPr lang="en-US" dirty="0"/>
              <a:t> 210)</a:t>
            </a:r>
          </a:p>
          <a:p>
            <a:r>
              <a:rPr lang="en-US" dirty="0"/>
              <a:t>Repealed the excise tax (210)</a:t>
            </a:r>
          </a:p>
          <a:p>
            <a:r>
              <a:rPr lang="en-US" dirty="0"/>
              <a:t>Kept the National Bank, payment of debts (210)</a:t>
            </a:r>
          </a:p>
          <a:p>
            <a:r>
              <a:rPr lang="en-US" dirty="0"/>
              <a:t>Attempted to impeach a Supreme Court justice (211)</a:t>
            </a:r>
          </a:p>
          <a:p>
            <a:r>
              <a:rPr lang="en-US" dirty="0"/>
              <a:t>Fought some pirates (212-213)</a:t>
            </a:r>
          </a:p>
          <a:p>
            <a:r>
              <a:rPr lang="en-US" dirty="0"/>
              <a:t>The Louisiana Purchase (213-214)</a:t>
            </a:r>
          </a:p>
          <a:p>
            <a:r>
              <a:rPr lang="en-US" dirty="0"/>
              <a:t>Lewis &amp; Clark Expedition (215)</a:t>
            </a:r>
          </a:p>
          <a:p>
            <a:r>
              <a:rPr lang="en-US" dirty="0"/>
              <a:t>The Embargo of 1807 (218)</a:t>
            </a:r>
          </a:p>
        </p:txBody>
      </p:sp>
    </p:spTree>
    <p:extLst>
      <p:ext uri="{BB962C8B-B14F-4D97-AF65-F5344CB8AC3E}">
        <p14:creationId xmlns:p14="http://schemas.microsoft.com/office/powerpoint/2010/main" val="640199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79B51-7A43-49B6-AAC6-E6A93336B1E8}"/>
              </a:ext>
            </a:extLst>
          </p:cNvPr>
          <p:cNvSpPr>
            <a:spLocks noGrp="1"/>
          </p:cNvSpPr>
          <p:nvPr>
            <p:ph type="title"/>
          </p:nvPr>
        </p:nvSpPr>
        <p:spPr/>
        <p:txBody>
          <a:bodyPr/>
          <a:lstStyle/>
          <a:p>
            <a:r>
              <a:rPr lang="en-US" dirty="0"/>
              <a:t>The War</a:t>
            </a:r>
          </a:p>
        </p:txBody>
      </p:sp>
      <p:sp>
        <p:nvSpPr>
          <p:cNvPr id="3" name="Content Placeholder 2">
            <a:extLst>
              <a:ext uri="{FF2B5EF4-FFF2-40B4-BE49-F238E27FC236}">
                <a16:creationId xmlns:a16="http://schemas.microsoft.com/office/drawing/2014/main" id="{6380A212-8BC6-45C6-AD77-2ABB0330D264}"/>
              </a:ext>
            </a:extLst>
          </p:cNvPr>
          <p:cNvSpPr>
            <a:spLocks noGrp="1"/>
          </p:cNvSpPr>
          <p:nvPr>
            <p:ph idx="1"/>
          </p:nvPr>
        </p:nvSpPr>
        <p:spPr/>
        <p:txBody>
          <a:bodyPr/>
          <a:lstStyle/>
          <a:p>
            <a:r>
              <a:rPr lang="en-US" dirty="0"/>
              <a:t>The path to war was paved with…</a:t>
            </a:r>
          </a:p>
          <a:p>
            <a:pPr lvl="1"/>
            <a:r>
              <a:rPr lang="en-US" dirty="0"/>
              <a:t>The </a:t>
            </a:r>
            <a:r>
              <a:rPr lang="en-US" i="1" dirty="0"/>
              <a:t>Chesapeake </a:t>
            </a:r>
            <a:r>
              <a:rPr lang="en-US" dirty="0"/>
              <a:t>Affair</a:t>
            </a:r>
          </a:p>
          <a:p>
            <a:pPr lvl="1"/>
            <a:r>
              <a:rPr lang="en-US" dirty="0"/>
              <a:t>The Orders in Council</a:t>
            </a:r>
          </a:p>
          <a:p>
            <a:pPr lvl="1"/>
            <a:r>
              <a:rPr lang="en-US" dirty="0"/>
              <a:t>The Embargo of 1807</a:t>
            </a:r>
          </a:p>
          <a:p>
            <a:pPr lvl="1"/>
            <a:r>
              <a:rPr lang="en-US" dirty="0"/>
              <a:t>The Non-Intercourse Act of 1809</a:t>
            </a:r>
          </a:p>
          <a:p>
            <a:pPr lvl="1"/>
            <a:r>
              <a:rPr lang="en-US" dirty="0"/>
              <a:t>Macon’s Bill No. 2</a:t>
            </a:r>
          </a:p>
          <a:p>
            <a:pPr lvl="1"/>
            <a:r>
              <a:rPr lang="en-US" dirty="0"/>
              <a:t>Tecumseh’s War/Battle of Tippecanoe</a:t>
            </a:r>
          </a:p>
          <a:p>
            <a:pPr lvl="1"/>
            <a:r>
              <a:rPr lang="en-US" dirty="0"/>
              <a:t>The War Hawk Congress</a:t>
            </a:r>
          </a:p>
        </p:txBody>
      </p:sp>
    </p:spTree>
    <p:extLst>
      <p:ext uri="{BB962C8B-B14F-4D97-AF65-F5344CB8AC3E}">
        <p14:creationId xmlns:p14="http://schemas.microsoft.com/office/powerpoint/2010/main" val="695273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7B5E7-BA84-4951-BABA-4C484FF624C4}"/>
              </a:ext>
            </a:extLst>
          </p:cNvPr>
          <p:cNvSpPr>
            <a:spLocks noGrp="1"/>
          </p:cNvSpPr>
          <p:nvPr>
            <p:ph type="title"/>
          </p:nvPr>
        </p:nvSpPr>
        <p:spPr/>
        <p:txBody>
          <a:bodyPr/>
          <a:lstStyle/>
          <a:p>
            <a:r>
              <a:rPr lang="en-US" dirty="0"/>
              <a:t>The War</a:t>
            </a:r>
          </a:p>
        </p:txBody>
      </p:sp>
      <p:sp>
        <p:nvSpPr>
          <p:cNvPr id="3" name="Content Placeholder 2">
            <a:extLst>
              <a:ext uri="{FF2B5EF4-FFF2-40B4-BE49-F238E27FC236}">
                <a16:creationId xmlns:a16="http://schemas.microsoft.com/office/drawing/2014/main" id="{A154800C-C3D9-4944-9D91-7F8D37C777F2}"/>
              </a:ext>
            </a:extLst>
          </p:cNvPr>
          <p:cNvSpPr>
            <a:spLocks noGrp="1"/>
          </p:cNvSpPr>
          <p:nvPr>
            <p:ph idx="1"/>
          </p:nvPr>
        </p:nvSpPr>
        <p:spPr/>
        <p:txBody>
          <a:bodyPr/>
          <a:lstStyle/>
          <a:p>
            <a:r>
              <a:rPr lang="en-US" dirty="0"/>
              <a:t>Madison was pushed into a precarious position.</a:t>
            </a:r>
          </a:p>
          <a:p>
            <a:pPr lvl="1"/>
            <a:r>
              <a:rPr lang="en-US" dirty="0"/>
              <a:t>The British were continuing to arm Native Americans against American settlers in the West, cause the war hawks in his own party to call for an invasion of Canada.</a:t>
            </a:r>
          </a:p>
          <a:p>
            <a:pPr lvl="1"/>
            <a:r>
              <a:rPr lang="en-US" dirty="0"/>
              <a:t>International trade with anyone had been made iffy by impressment and backhanded moves by France.</a:t>
            </a:r>
          </a:p>
          <a:p>
            <a:pPr lvl="1"/>
            <a:r>
              <a:rPr lang="en-US" dirty="0"/>
              <a:t>But above all Madison felt that America’s place as a country, and its entire republican experiment, was being invalidated. If America could not fight to protect itself, he reasoned, everything they had done to that point would be discredited, and then what?</a:t>
            </a:r>
          </a:p>
          <a:p>
            <a:pPr lvl="2"/>
            <a:r>
              <a:rPr lang="en-US" dirty="0"/>
              <a:t>He asked Congress to declare war in June of 1812.</a:t>
            </a:r>
          </a:p>
        </p:txBody>
      </p:sp>
    </p:spTree>
    <p:extLst>
      <p:ext uri="{BB962C8B-B14F-4D97-AF65-F5344CB8AC3E}">
        <p14:creationId xmlns:p14="http://schemas.microsoft.com/office/powerpoint/2010/main" val="434522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3AC31-8F98-4FC0-B4C8-307E51883E5F}"/>
              </a:ext>
            </a:extLst>
          </p:cNvPr>
          <p:cNvSpPr>
            <a:spLocks noGrp="1"/>
          </p:cNvSpPr>
          <p:nvPr>
            <p:ph type="title"/>
          </p:nvPr>
        </p:nvSpPr>
        <p:spPr/>
        <p:txBody>
          <a:bodyPr/>
          <a:lstStyle/>
          <a:p>
            <a:r>
              <a:rPr lang="en-US" dirty="0"/>
              <a:t>The War</a:t>
            </a:r>
          </a:p>
        </p:txBody>
      </p:sp>
      <p:sp>
        <p:nvSpPr>
          <p:cNvPr id="3" name="Content Placeholder 2">
            <a:extLst>
              <a:ext uri="{FF2B5EF4-FFF2-40B4-BE49-F238E27FC236}">
                <a16:creationId xmlns:a16="http://schemas.microsoft.com/office/drawing/2014/main" id="{5837D945-3982-496A-B59A-0191BB19DDF7}"/>
              </a:ext>
            </a:extLst>
          </p:cNvPr>
          <p:cNvSpPr>
            <a:spLocks noGrp="1"/>
          </p:cNvSpPr>
          <p:nvPr>
            <p:ph idx="1"/>
          </p:nvPr>
        </p:nvSpPr>
        <p:spPr/>
        <p:txBody>
          <a:bodyPr/>
          <a:lstStyle/>
          <a:p>
            <a:r>
              <a:rPr lang="en-US" dirty="0"/>
              <a:t>The Congress passed the measure for war 79 to 49 in the House, and 19 to 13 in the Senate.</a:t>
            </a:r>
          </a:p>
          <a:p>
            <a:pPr lvl="1"/>
            <a:r>
              <a:rPr lang="en-US" dirty="0"/>
              <a:t>The divisions within the country had been made all the more clear by the vote.</a:t>
            </a:r>
          </a:p>
          <a:p>
            <a:pPr lvl="1"/>
            <a:r>
              <a:rPr lang="en-US" dirty="0"/>
              <a:t>The South and West had voted for the war, as had the larger middle states.</a:t>
            </a:r>
          </a:p>
          <a:p>
            <a:pPr lvl="1"/>
            <a:r>
              <a:rPr lang="en-US" dirty="0"/>
              <a:t>The North, and Federalists in the South, abhorred the conflict, just as they had Jefferson’s sympathies for France. </a:t>
            </a:r>
          </a:p>
          <a:p>
            <a:pPr lvl="2"/>
            <a:r>
              <a:rPr lang="en-US" dirty="0"/>
              <a:t>It was said that America had two enemies during the War of 1812, old England and New England.</a:t>
            </a:r>
          </a:p>
        </p:txBody>
      </p:sp>
    </p:spTree>
    <p:extLst>
      <p:ext uri="{BB962C8B-B14F-4D97-AF65-F5344CB8AC3E}">
        <p14:creationId xmlns:p14="http://schemas.microsoft.com/office/powerpoint/2010/main" val="860128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War of 1812</a:t>
            </a:r>
          </a:p>
        </p:txBody>
      </p:sp>
      <p:sp>
        <p:nvSpPr>
          <p:cNvPr id="3" name="Content Placeholder 2"/>
          <p:cNvSpPr>
            <a:spLocks noGrp="1"/>
          </p:cNvSpPr>
          <p:nvPr>
            <p:ph idx="1"/>
          </p:nvPr>
        </p:nvSpPr>
        <p:spPr/>
        <p:txBody>
          <a:bodyPr/>
          <a:lstStyle/>
          <a:p>
            <a:r>
              <a:rPr lang="en-US" dirty="0"/>
              <a:t>1812-1815</a:t>
            </a:r>
          </a:p>
          <a:p>
            <a:r>
              <a:rPr lang="en-US" dirty="0"/>
              <a:t>The US was largely unprepared for war as Jefferson had downsized the military.</a:t>
            </a:r>
          </a:p>
          <a:p>
            <a:pPr lvl="1"/>
            <a:r>
              <a:rPr lang="en-US" dirty="0"/>
              <a:t>Anger toward Britain had also subsided around the time Madison asked for a declaration of war.</a:t>
            </a:r>
          </a:p>
          <a:p>
            <a:pPr lvl="1"/>
            <a:r>
              <a:rPr lang="en-US" dirty="0"/>
              <a:t>Britain had been fighting in the Napoleonic Wars for years, and were already seasoned to fight again.</a:t>
            </a:r>
          </a:p>
        </p:txBody>
      </p:sp>
    </p:spTree>
    <p:extLst>
      <p:ext uri="{BB962C8B-B14F-4D97-AF65-F5344CB8AC3E}">
        <p14:creationId xmlns:p14="http://schemas.microsoft.com/office/powerpoint/2010/main" val="1647285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War of 1812</a:t>
            </a:r>
          </a:p>
        </p:txBody>
      </p:sp>
      <p:sp>
        <p:nvSpPr>
          <p:cNvPr id="3" name="Content Placeholder 2"/>
          <p:cNvSpPr>
            <a:spLocks noGrp="1"/>
          </p:cNvSpPr>
          <p:nvPr>
            <p:ph idx="1"/>
          </p:nvPr>
        </p:nvSpPr>
        <p:spPr/>
        <p:txBody>
          <a:bodyPr/>
          <a:lstStyle/>
          <a:p>
            <a:r>
              <a:rPr lang="en-US" dirty="0"/>
              <a:t>The major battleground of the war was the Great Lakes.</a:t>
            </a:r>
          </a:p>
          <a:p>
            <a:pPr lvl="1"/>
            <a:r>
              <a:rPr lang="en-US" dirty="0"/>
              <a:t>America first decided to fight the British in Canada were they were weaker.</a:t>
            </a:r>
          </a:p>
          <a:p>
            <a:pPr lvl="1"/>
            <a:r>
              <a:rPr lang="en-US" dirty="0"/>
              <a:t>The British, however, quickly captured several American forts along the Great Lakes and in the West.</a:t>
            </a:r>
          </a:p>
        </p:txBody>
      </p:sp>
    </p:spTree>
    <p:extLst>
      <p:ext uri="{BB962C8B-B14F-4D97-AF65-F5344CB8AC3E}">
        <p14:creationId xmlns:p14="http://schemas.microsoft.com/office/powerpoint/2010/main" val="2273655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mage result for war of 1812 ma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009" y="609599"/>
            <a:ext cx="8582891" cy="5501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979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War of 1812</a:t>
            </a:r>
          </a:p>
        </p:txBody>
      </p:sp>
      <p:sp>
        <p:nvSpPr>
          <p:cNvPr id="3" name="Content Placeholder 2"/>
          <p:cNvSpPr>
            <a:spLocks noGrp="1"/>
          </p:cNvSpPr>
          <p:nvPr>
            <p:ph idx="1"/>
          </p:nvPr>
        </p:nvSpPr>
        <p:spPr/>
        <p:txBody>
          <a:bodyPr/>
          <a:lstStyle/>
          <a:p>
            <a:r>
              <a:rPr lang="en-US" dirty="0"/>
              <a:t>After failing to invade Canada, the US made an…interesting move to fight the British at sea. </a:t>
            </a:r>
          </a:p>
          <a:p>
            <a:pPr lvl="1"/>
            <a:r>
              <a:rPr lang="en-US" dirty="0"/>
              <a:t>The ships that America did have were well-fortified with adequate arms, and thicker sides. </a:t>
            </a:r>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344" y="3047257"/>
            <a:ext cx="3990111" cy="3420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514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War of 1812</a:t>
            </a:r>
          </a:p>
        </p:txBody>
      </p:sp>
      <p:sp>
        <p:nvSpPr>
          <p:cNvPr id="3" name="Content Placeholder 2"/>
          <p:cNvSpPr>
            <a:spLocks noGrp="1"/>
          </p:cNvSpPr>
          <p:nvPr>
            <p:ph idx="1"/>
          </p:nvPr>
        </p:nvSpPr>
        <p:spPr/>
        <p:txBody>
          <a:bodyPr/>
          <a:lstStyle/>
          <a:p>
            <a:r>
              <a:rPr lang="en-US" dirty="0"/>
              <a:t>Battle of Lake Erie (1813): </a:t>
            </a:r>
          </a:p>
          <a:p>
            <a:pPr lvl="1"/>
            <a:r>
              <a:rPr lang="en-US" dirty="0"/>
              <a:t>Commanded by Oliver Perry (US), who had recently set up a new fleet of ships on the Lakes. They looked very similar to the East Coast frigates but had green sides.</a:t>
            </a:r>
          </a:p>
          <a:p>
            <a:pPr lvl="1"/>
            <a:r>
              <a:rPr lang="en-US" dirty="0"/>
              <a:t>Perry and his fleet were able to capture or sink six British ships, resulting in an American victory that shifted morale during the war.</a:t>
            </a:r>
          </a:p>
        </p:txBody>
      </p:sp>
    </p:spTree>
    <p:extLst>
      <p:ext uri="{BB962C8B-B14F-4D97-AF65-F5344CB8AC3E}">
        <p14:creationId xmlns:p14="http://schemas.microsoft.com/office/powerpoint/2010/main" val="1030237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War of 1812</a:t>
            </a:r>
          </a:p>
        </p:txBody>
      </p:sp>
      <p:sp>
        <p:nvSpPr>
          <p:cNvPr id="3" name="Content Placeholder 2"/>
          <p:cNvSpPr>
            <a:spLocks noGrp="1"/>
          </p:cNvSpPr>
          <p:nvPr>
            <p:ph idx="1"/>
          </p:nvPr>
        </p:nvSpPr>
        <p:spPr/>
        <p:txBody>
          <a:bodyPr/>
          <a:lstStyle/>
          <a:p>
            <a:r>
              <a:rPr lang="en-US" dirty="0"/>
              <a:t>Battle of the Thames (1813)</a:t>
            </a:r>
          </a:p>
          <a:p>
            <a:pPr lvl="1"/>
            <a:r>
              <a:rPr lang="en-US" dirty="0"/>
              <a:t>After defeat at Lake Erie and Fort Detroit, the British were forced inland, where they were met by William Henry Harrison.</a:t>
            </a:r>
          </a:p>
          <a:p>
            <a:pPr lvl="1"/>
            <a:r>
              <a:rPr lang="en-US" dirty="0"/>
              <a:t>This would be a two-fold battle for Harrison who first overran the British, forcing a retreat. The second stage was against Tecumseh’s Confederacy, who had allied with the British after the Battle of Tippecanoe.</a:t>
            </a:r>
          </a:p>
          <a:p>
            <a:pPr lvl="1"/>
            <a:r>
              <a:rPr lang="en-US" dirty="0"/>
              <a:t>This would be second major American victory in six months.</a:t>
            </a:r>
          </a:p>
        </p:txBody>
      </p:sp>
    </p:spTree>
    <p:extLst>
      <p:ext uri="{BB962C8B-B14F-4D97-AF65-F5344CB8AC3E}">
        <p14:creationId xmlns:p14="http://schemas.microsoft.com/office/powerpoint/2010/main" val="2473596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War of 1812</a:t>
            </a:r>
          </a:p>
        </p:txBody>
      </p:sp>
      <p:sp>
        <p:nvSpPr>
          <p:cNvPr id="3" name="Content Placeholder 2"/>
          <p:cNvSpPr>
            <a:spLocks noGrp="1"/>
          </p:cNvSpPr>
          <p:nvPr>
            <p:ph idx="1"/>
          </p:nvPr>
        </p:nvSpPr>
        <p:spPr/>
        <p:txBody>
          <a:bodyPr/>
          <a:lstStyle/>
          <a:p>
            <a:r>
              <a:rPr lang="en-US" dirty="0"/>
              <a:t>Britain regrouped after the capture and exile of Napoleon in Europe, which allowed them to turn their focus to America.</a:t>
            </a:r>
          </a:p>
          <a:p>
            <a:pPr lvl="1"/>
            <a:r>
              <a:rPr lang="en-US" dirty="0"/>
              <a:t>They made a direct invasion of the nation’s capital, the first America had truly experienced, in August of 1814. This resulted in the burning of Washington.</a:t>
            </a:r>
          </a:p>
          <a:p>
            <a:pPr lvl="1"/>
            <a:r>
              <a:rPr lang="en-US" dirty="0"/>
              <a:t>The occupation of Washington lasted 26 hours, before the British moved toward Baltimore.</a:t>
            </a:r>
          </a:p>
        </p:txBody>
      </p:sp>
    </p:spTree>
    <p:extLst>
      <p:ext uri="{BB962C8B-B14F-4D97-AF65-F5344CB8AC3E}">
        <p14:creationId xmlns:p14="http://schemas.microsoft.com/office/powerpoint/2010/main" val="4151666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4D98F-8539-4A11-A357-BC1F53F57507}"/>
              </a:ext>
            </a:extLst>
          </p:cNvPr>
          <p:cNvSpPr>
            <a:spLocks noGrp="1"/>
          </p:cNvSpPr>
          <p:nvPr>
            <p:ph type="title"/>
          </p:nvPr>
        </p:nvSpPr>
        <p:spPr/>
        <p:txBody>
          <a:bodyPr/>
          <a:lstStyle/>
          <a:p>
            <a:r>
              <a:rPr lang="en-US" i="1" dirty="0"/>
              <a:t>Marbury v. Madison</a:t>
            </a:r>
          </a:p>
        </p:txBody>
      </p:sp>
      <p:sp>
        <p:nvSpPr>
          <p:cNvPr id="3" name="Content Placeholder 2">
            <a:extLst>
              <a:ext uri="{FF2B5EF4-FFF2-40B4-BE49-F238E27FC236}">
                <a16:creationId xmlns:a16="http://schemas.microsoft.com/office/drawing/2014/main" id="{746EE52A-E870-4552-A54F-002DF8521CFF}"/>
              </a:ext>
            </a:extLst>
          </p:cNvPr>
          <p:cNvSpPr>
            <a:spLocks noGrp="1"/>
          </p:cNvSpPr>
          <p:nvPr>
            <p:ph idx="1"/>
          </p:nvPr>
        </p:nvSpPr>
        <p:spPr/>
        <p:txBody>
          <a:bodyPr/>
          <a:lstStyle/>
          <a:p>
            <a:r>
              <a:rPr lang="en-US" dirty="0"/>
              <a:t>The Judiciary Act of 1801 was passed in Adams’ last days as president, resulting in the appointment of several “midnight judges” who were appointed by Adams on his last day in office.</a:t>
            </a:r>
          </a:p>
          <a:p>
            <a:r>
              <a:rPr lang="en-US" dirty="0"/>
              <a:t>The newly elected Dem-Rep Congress did their best to repeal the act and replace the judges appointed by Adams.</a:t>
            </a:r>
          </a:p>
          <a:p>
            <a:pPr lvl="1"/>
            <a:r>
              <a:rPr lang="en-US" dirty="0"/>
              <a:t>This meant that the appointment papers for the judges appointed by Adams did not get delivered.</a:t>
            </a:r>
          </a:p>
        </p:txBody>
      </p:sp>
    </p:spTree>
    <p:extLst>
      <p:ext uri="{BB962C8B-B14F-4D97-AF65-F5344CB8AC3E}">
        <p14:creationId xmlns:p14="http://schemas.microsoft.com/office/powerpoint/2010/main" val="2686746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War of 1812</a:t>
            </a:r>
          </a:p>
        </p:txBody>
      </p:sp>
      <p:sp>
        <p:nvSpPr>
          <p:cNvPr id="3" name="Content Placeholder 2"/>
          <p:cNvSpPr>
            <a:spLocks noGrp="1"/>
          </p:cNvSpPr>
          <p:nvPr>
            <p:ph idx="1"/>
          </p:nvPr>
        </p:nvSpPr>
        <p:spPr/>
        <p:txBody>
          <a:bodyPr/>
          <a:lstStyle/>
          <a:p>
            <a:r>
              <a:rPr lang="en-US" dirty="0"/>
              <a:t>Battle of New Orleans (1815)</a:t>
            </a:r>
          </a:p>
          <a:p>
            <a:pPr lvl="1"/>
            <a:r>
              <a:rPr lang="en-US" dirty="0"/>
              <a:t>Leader of American forces in the West, Andrew Jackson, was quickly placed in charge of retaliation once it was discovered another British force was headed south.</a:t>
            </a:r>
          </a:p>
          <a:p>
            <a:pPr lvl="1"/>
            <a:r>
              <a:rPr lang="en-US" dirty="0"/>
              <a:t>Jackson’s force of 7000 was a rag-tag bunch of soldiers, sailors, former slaves, and thieves, who would be somewhat evenly matched against the 8000 British headed their way.</a:t>
            </a:r>
          </a:p>
          <a:p>
            <a:pPr lvl="1"/>
            <a:r>
              <a:rPr lang="en-US" dirty="0"/>
              <a:t>This decisive battle was over quickly, resulting in American victory and the worst British defeat of the war.</a:t>
            </a:r>
          </a:p>
          <a:p>
            <a:pPr lvl="2"/>
            <a:r>
              <a:rPr lang="en-US" dirty="0"/>
              <a:t>The British lost 2000 troops within the first half hour.</a:t>
            </a:r>
          </a:p>
          <a:p>
            <a:pPr lvl="2"/>
            <a:r>
              <a:rPr lang="en-US" dirty="0"/>
              <a:t>The British responded by reinforcing their blockade around the East Coast.</a:t>
            </a:r>
          </a:p>
        </p:txBody>
      </p:sp>
    </p:spTree>
    <p:extLst>
      <p:ext uri="{BB962C8B-B14F-4D97-AF65-F5344CB8AC3E}">
        <p14:creationId xmlns:p14="http://schemas.microsoft.com/office/powerpoint/2010/main" val="1331506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War Ends</a:t>
            </a:r>
          </a:p>
        </p:txBody>
      </p:sp>
      <p:sp>
        <p:nvSpPr>
          <p:cNvPr id="3" name="Content Placeholder 2"/>
          <p:cNvSpPr>
            <a:spLocks noGrp="1"/>
          </p:cNvSpPr>
          <p:nvPr>
            <p:ph idx="1"/>
          </p:nvPr>
        </p:nvSpPr>
        <p:spPr/>
        <p:txBody>
          <a:bodyPr/>
          <a:lstStyle/>
          <a:p>
            <a:r>
              <a:rPr lang="en-US" dirty="0"/>
              <a:t>Treaty of Ghent (1814): formal armistice between Britain and the US that brought the war to a halt.</a:t>
            </a:r>
          </a:p>
          <a:p>
            <a:pPr lvl="1"/>
            <a:r>
              <a:rPr lang="en-US" dirty="0"/>
              <a:t>Negotiations had started at the behest of Tsar Alexander I of Russia in 1814.</a:t>
            </a:r>
          </a:p>
          <a:p>
            <a:pPr lvl="1"/>
            <a:r>
              <a:rPr lang="en-US" dirty="0"/>
              <a:t>As it appear they would be victorious, the British asked for heavy concessions from the US, which adamantly refused by US representatives John Quincy Adams and Henry Clay.</a:t>
            </a:r>
          </a:p>
          <a:p>
            <a:pPr lvl="1"/>
            <a:r>
              <a:rPr lang="en-US" dirty="0"/>
              <a:t>Terms were finally agreed upon in December of 1814, BEFORE the Battle of New Orleans; Britain had become exhausted by war and was preoccupied by the Congress of Vienna.</a:t>
            </a:r>
          </a:p>
        </p:txBody>
      </p:sp>
    </p:spTree>
    <p:extLst>
      <p:ext uri="{BB962C8B-B14F-4D97-AF65-F5344CB8AC3E}">
        <p14:creationId xmlns:p14="http://schemas.microsoft.com/office/powerpoint/2010/main" val="28872922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Hartford Convention</a:t>
            </a:r>
          </a:p>
        </p:txBody>
      </p:sp>
      <p:sp>
        <p:nvSpPr>
          <p:cNvPr id="3" name="Content Placeholder 2"/>
          <p:cNvSpPr>
            <a:spLocks noGrp="1"/>
          </p:cNvSpPr>
          <p:nvPr>
            <p:ph idx="1"/>
          </p:nvPr>
        </p:nvSpPr>
        <p:spPr/>
        <p:txBody>
          <a:bodyPr/>
          <a:lstStyle/>
          <a:p>
            <a:r>
              <a:rPr lang="en-US" dirty="0"/>
              <a:t>Before the Treaty of Ghent and the Battle of New Orleans, the Federalists in New England, fed up with the war, set up the Hartford Convention.</a:t>
            </a:r>
          </a:p>
          <a:p>
            <a:pPr lvl="1"/>
            <a:r>
              <a:rPr lang="en-US" dirty="0"/>
              <a:t>At the convention, delegates from MA, RI, and CT wrote up a list of demands for a US government they thought would be faltering.</a:t>
            </a:r>
          </a:p>
          <a:p>
            <a:pPr lvl="1"/>
            <a:r>
              <a:rPr lang="en-US" dirty="0"/>
              <a:t>Included in their demands were</a:t>
            </a:r>
          </a:p>
          <a:p>
            <a:pPr lvl="2"/>
            <a:r>
              <a:rPr lang="en-US" dirty="0"/>
              <a:t>Financial compensation for trade</a:t>
            </a:r>
          </a:p>
          <a:p>
            <a:pPr lvl="2"/>
            <a:r>
              <a:rPr lang="en-US" dirty="0"/>
              <a:t>A proposal for a constitutional amendment that would require a 2/3 majority vote in Congress before an embargo could be enacted, a state could be admitted, or war could be declared</a:t>
            </a:r>
          </a:p>
          <a:p>
            <a:pPr lvl="2"/>
            <a:r>
              <a:rPr lang="en-US" dirty="0"/>
              <a:t>Abolishment of the 3/5 Clause</a:t>
            </a:r>
          </a:p>
        </p:txBody>
      </p:sp>
    </p:spTree>
    <p:extLst>
      <p:ext uri="{BB962C8B-B14F-4D97-AF65-F5344CB8AC3E}">
        <p14:creationId xmlns:p14="http://schemas.microsoft.com/office/powerpoint/2010/main" val="13653276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Hartford Convention</a:t>
            </a:r>
          </a:p>
        </p:txBody>
      </p:sp>
      <p:sp>
        <p:nvSpPr>
          <p:cNvPr id="3" name="Content Placeholder 2"/>
          <p:cNvSpPr>
            <a:spLocks noGrp="1"/>
          </p:cNvSpPr>
          <p:nvPr>
            <p:ph idx="1"/>
          </p:nvPr>
        </p:nvSpPr>
        <p:spPr/>
        <p:txBody>
          <a:bodyPr/>
          <a:lstStyle/>
          <a:p>
            <a:r>
              <a:rPr lang="en-US" dirty="0"/>
              <a:t>When messengers arrived in Washington, it was just in time to hear the news of victory in New Orleans.</a:t>
            </a:r>
          </a:p>
          <a:p>
            <a:pPr lvl="1"/>
            <a:r>
              <a:rPr lang="en-US" dirty="0"/>
              <a:t>Their demands now seemed “petty at best and treasonous at worst.”</a:t>
            </a:r>
          </a:p>
          <a:p>
            <a:pPr lvl="1"/>
            <a:r>
              <a:rPr lang="en-US" dirty="0"/>
              <a:t>They were never formally introduced to Congress.</a:t>
            </a:r>
          </a:p>
          <a:p>
            <a:pPr lvl="1"/>
            <a:r>
              <a:rPr lang="en-US" dirty="0"/>
              <a:t>This does mean the secessionist thought would again spring up in New England, and was more dangerous here than anywhere leading into the 1840s.</a:t>
            </a:r>
          </a:p>
        </p:txBody>
      </p:sp>
    </p:spTree>
    <p:extLst>
      <p:ext uri="{BB962C8B-B14F-4D97-AF65-F5344CB8AC3E}">
        <p14:creationId xmlns:p14="http://schemas.microsoft.com/office/powerpoint/2010/main" val="1514772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the War</a:t>
            </a:r>
          </a:p>
        </p:txBody>
      </p:sp>
      <p:sp>
        <p:nvSpPr>
          <p:cNvPr id="3" name="Content Placeholder 2"/>
          <p:cNvSpPr>
            <a:spLocks noGrp="1"/>
          </p:cNvSpPr>
          <p:nvPr>
            <p:ph idx="1"/>
          </p:nvPr>
        </p:nvSpPr>
        <p:spPr/>
        <p:txBody>
          <a:bodyPr/>
          <a:lstStyle/>
          <a:p>
            <a:r>
              <a:rPr lang="en-US" dirty="0"/>
              <a:t>Globally unimportant, but extremely important to the US.</a:t>
            </a:r>
          </a:p>
          <a:p>
            <a:pPr lvl="1"/>
            <a:r>
              <a:rPr lang="en-US" dirty="0"/>
              <a:t>America had earned its respect as an independent nation, if not for winning then for standing up for themselves against the major powers of the day.</a:t>
            </a:r>
          </a:p>
          <a:p>
            <a:pPr lvl="1"/>
            <a:r>
              <a:rPr lang="en-US" dirty="0"/>
              <a:t>A new military elite had emerged: Jackson, Harrison, Perry. They created a strong enough military to promote less scorn for American ambassadors abroad.</a:t>
            </a:r>
          </a:p>
          <a:p>
            <a:pPr lvl="1"/>
            <a:r>
              <a:rPr lang="en-US" dirty="0"/>
              <a:t>Sectionalism was dealt a blow: most of America had pulled together for the war, and those who hadn’t (*cough* New England *cough cough*), were quickly losing respect and prestige.</a:t>
            </a:r>
          </a:p>
          <a:p>
            <a:pPr lvl="1"/>
            <a:r>
              <a:rPr lang="en-US" dirty="0"/>
              <a:t>America gained a greater sense of self-reliance. Domestic manufacturing had emerged and supported the US through the war, and were encouraged to continue this path.</a:t>
            </a:r>
          </a:p>
        </p:txBody>
      </p:sp>
    </p:spTree>
    <p:extLst>
      <p:ext uri="{BB962C8B-B14F-4D97-AF65-F5344CB8AC3E}">
        <p14:creationId xmlns:p14="http://schemas.microsoft.com/office/powerpoint/2010/main" val="3466119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the War</a:t>
            </a:r>
          </a:p>
        </p:txBody>
      </p:sp>
      <p:sp>
        <p:nvSpPr>
          <p:cNvPr id="3" name="Content Placeholder 2"/>
          <p:cNvSpPr>
            <a:spLocks noGrp="1"/>
          </p:cNvSpPr>
          <p:nvPr>
            <p:ph idx="1"/>
          </p:nvPr>
        </p:nvSpPr>
        <p:spPr/>
        <p:txBody>
          <a:bodyPr/>
          <a:lstStyle/>
          <a:p>
            <a:pPr lvl="1"/>
            <a:r>
              <a:rPr lang="en-US" dirty="0"/>
              <a:t>Rush-Bagot Agreement (1818): disarmed the Great Lakes to a vast extent.</a:t>
            </a:r>
          </a:p>
          <a:p>
            <a:pPr lvl="1"/>
            <a:r>
              <a:rPr lang="en-US" dirty="0"/>
              <a:t>America would be free of conflict started by Europe long enough to look West.</a:t>
            </a:r>
          </a:p>
          <a:p>
            <a:pPr lvl="1"/>
            <a:r>
              <a:rPr lang="en-US" dirty="0"/>
              <a:t>A new sense of American nationalism/patriotism emerged, and encouraged all things American, including literature, artwork, textbooks, and more.</a:t>
            </a:r>
          </a:p>
        </p:txBody>
      </p:sp>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889" y="3414135"/>
            <a:ext cx="4953000"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314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American Manufacturing</a:t>
            </a:r>
          </a:p>
        </p:txBody>
      </p:sp>
      <p:sp>
        <p:nvSpPr>
          <p:cNvPr id="3" name="Content Placeholder 2"/>
          <p:cNvSpPr>
            <a:spLocks noGrp="1"/>
          </p:cNvSpPr>
          <p:nvPr>
            <p:ph idx="1"/>
          </p:nvPr>
        </p:nvSpPr>
        <p:spPr/>
        <p:txBody>
          <a:bodyPr/>
          <a:lstStyle/>
          <a:p>
            <a:r>
              <a:rPr lang="en-US" dirty="0"/>
              <a:t>During the war, America became more self-reliant when it came to manufacturing goods. They had previously gotten most of their finished products from Europe.</a:t>
            </a:r>
          </a:p>
          <a:p>
            <a:r>
              <a:rPr lang="en-US" dirty="0"/>
              <a:t>After the war, the British were hoping to re-create that dependence. However, America was already putting things in place to prevent this.</a:t>
            </a:r>
          </a:p>
          <a:p>
            <a:pPr lvl="1"/>
            <a:r>
              <a:rPr lang="en-US" dirty="0"/>
              <a:t>Tariff of 1816: enacted for protection rather than revenue, created a 20-25% on imports.</a:t>
            </a:r>
          </a:p>
        </p:txBody>
      </p:sp>
    </p:spTree>
    <p:extLst>
      <p:ext uri="{BB962C8B-B14F-4D97-AF65-F5344CB8AC3E}">
        <p14:creationId xmlns:p14="http://schemas.microsoft.com/office/powerpoint/2010/main" val="21578867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Henry Clay’s American System</a:t>
            </a:r>
          </a:p>
        </p:txBody>
      </p:sp>
      <p:sp>
        <p:nvSpPr>
          <p:cNvPr id="3" name="Content Placeholder 2"/>
          <p:cNvSpPr>
            <a:spLocks noGrp="1"/>
          </p:cNvSpPr>
          <p:nvPr>
            <p:ph idx="1"/>
          </p:nvPr>
        </p:nvSpPr>
        <p:spPr/>
        <p:txBody>
          <a:bodyPr/>
          <a:lstStyle/>
          <a:p>
            <a:r>
              <a:rPr lang="en-US" dirty="0"/>
              <a:t>Supplemented the Tariff of 1816.</a:t>
            </a:r>
          </a:p>
          <a:p>
            <a:r>
              <a:rPr lang="en-US" dirty="0"/>
              <a:t>Included three parts in the hopes of promoting American manufacturing and domestic trade:</a:t>
            </a:r>
          </a:p>
          <a:p>
            <a:pPr lvl="1"/>
            <a:r>
              <a:rPr lang="en-US" dirty="0"/>
              <a:t>A strong banking system</a:t>
            </a:r>
          </a:p>
          <a:p>
            <a:pPr lvl="1"/>
            <a:r>
              <a:rPr lang="en-US" dirty="0"/>
              <a:t>Protective tariffs</a:t>
            </a:r>
          </a:p>
          <a:p>
            <a:pPr lvl="1"/>
            <a:r>
              <a:rPr lang="en-US" dirty="0"/>
              <a:t>Improved internal transportation</a:t>
            </a:r>
          </a:p>
        </p:txBody>
      </p:sp>
      <p:pic>
        <p:nvPicPr>
          <p:cNvPr id="1026" name="Picture 2" descr="Image result for henry c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6666" y="3567545"/>
            <a:ext cx="22002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1370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Henry Clay’s American System</a:t>
            </a:r>
          </a:p>
        </p:txBody>
      </p:sp>
      <p:sp>
        <p:nvSpPr>
          <p:cNvPr id="3" name="Content Placeholder 2"/>
          <p:cNvSpPr>
            <a:spLocks noGrp="1"/>
          </p:cNvSpPr>
          <p:nvPr>
            <p:ph idx="1"/>
          </p:nvPr>
        </p:nvSpPr>
        <p:spPr/>
        <p:txBody>
          <a:bodyPr/>
          <a:lstStyle/>
          <a:p>
            <a:r>
              <a:rPr lang="en-US" dirty="0"/>
              <a:t>Clay reasoned that with a stronger banking system, more people could easily obtain credit to buy land or equipment, or start a business. </a:t>
            </a:r>
          </a:p>
          <a:p>
            <a:r>
              <a:rPr lang="en-US" dirty="0"/>
              <a:t>By instituting protective tariffs, he said, American businesses and manufacturers would have greater chances of succeeding because imported products would be too expensive. </a:t>
            </a:r>
          </a:p>
          <a:p>
            <a:r>
              <a:rPr lang="en-US" dirty="0"/>
              <a:t>He said that the money saved and/or earned with the protective tariffs should go to improving domestic transportation.</a:t>
            </a:r>
          </a:p>
          <a:p>
            <a:pPr lvl="1"/>
            <a:r>
              <a:rPr lang="en-US" dirty="0"/>
              <a:t>Clay argued that “these new arteries of transportation would flow foodstuffs and raw materials from the South and West to the North and East. In exchange a stream of manufactured goods would flow in the return direction, knitting the country together economically and politically.”</a:t>
            </a:r>
          </a:p>
        </p:txBody>
      </p:sp>
    </p:spTree>
    <p:extLst>
      <p:ext uri="{BB962C8B-B14F-4D97-AF65-F5344CB8AC3E}">
        <p14:creationId xmlns:p14="http://schemas.microsoft.com/office/powerpoint/2010/main" val="1003362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Transportation</a:t>
            </a:r>
          </a:p>
        </p:txBody>
      </p:sp>
      <p:sp>
        <p:nvSpPr>
          <p:cNvPr id="3" name="Content Placeholder 2"/>
          <p:cNvSpPr>
            <a:spLocks noGrp="1"/>
          </p:cNvSpPr>
          <p:nvPr>
            <p:ph idx="1"/>
          </p:nvPr>
        </p:nvSpPr>
        <p:spPr/>
        <p:txBody>
          <a:bodyPr/>
          <a:lstStyle/>
          <a:p>
            <a:r>
              <a:rPr lang="en-US" dirty="0"/>
              <a:t>This call for improved transportation struck a cord with many. </a:t>
            </a:r>
          </a:p>
          <a:p>
            <a:pPr lvl="1"/>
            <a:r>
              <a:rPr lang="en-US" dirty="0"/>
              <a:t>Part of the reason the American invasion of Canada had failed was because there was no direct route to travel and carry supplies.</a:t>
            </a:r>
          </a:p>
          <a:p>
            <a:pPr lvl="1"/>
            <a:r>
              <a:rPr lang="en-US" dirty="0"/>
              <a:t>The West was all but begging to be better connected with the rest of the country.</a:t>
            </a:r>
          </a:p>
          <a:p>
            <a:pPr lvl="1"/>
            <a:endParaRPr lang="en-US" dirty="0"/>
          </a:p>
        </p:txBody>
      </p:sp>
    </p:spTree>
    <p:extLst>
      <p:ext uri="{BB962C8B-B14F-4D97-AF65-F5344CB8AC3E}">
        <p14:creationId xmlns:p14="http://schemas.microsoft.com/office/powerpoint/2010/main" val="588528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9BAF-B34A-400E-A35C-C112A7A51DF1}"/>
              </a:ext>
            </a:extLst>
          </p:cNvPr>
          <p:cNvSpPr>
            <a:spLocks noGrp="1"/>
          </p:cNvSpPr>
          <p:nvPr>
            <p:ph type="title"/>
          </p:nvPr>
        </p:nvSpPr>
        <p:spPr/>
        <p:txBody>
          <a:bodyPr/>
          <a:lstStyle/>
          <a:p>
            <a:r>
              <a:rPr lang="en-US" i="1" dirty="0"/>
              <a:t>Marbury v. Madison</a:t>
            </a:r>
          </a:p>
        </p:txBody>
      </p:sp>
      <p:sp>
        <p:nvSpPr>
          <p:cNvPr id="3" name="Content Placeholder 2">
            <a:extLst>
              <a:ext uri="{FF2B5EF4-FFF2-40B4-BE49-F238E27FC236}">
                <a16:creationId xmlns:a16="http://schemas.microsoft.com/office/drawing/2014/main" id="{F6F9364B-8774-4DC6-A2F8-884E3C3DED95}"/>
              </a:ext>
            </a:extLst>
          </p:cNvPr>
          <p:cNvSpPr>
            <a:spLocks noGrp="1"/>
          </p:cNvSpPr>
          <p:nvPr>
            <p:ph idx="1"/>
          </p:nvPr>
        </p:nvSpPr>
        <p:spPr/>
        <p:txBody>
          <a:bodyPr/>
          <a:lstStyle/>
          <a:p>
            <a:r>
              <a:rPr lang="en-US" dirty="0"/>
              <a:t>This did not sit well with William Marbury, who was supposed to be a new federal judge in DC, and he filed a lawsuit against Secretary of State James Madison who should have been tasked with delivering the appointments.</a:t>
            </a:r>
          </a:p>
          <a:p>
            <a:r>
              <a:rPr lang="en-US" dirty="0"/>
              <a:t>The case was presented to the Supreme Court, who needed to make decisions on several issues, including whether or not they could force Madison to give Marbury his job and how this issue should be addressed using the Constitution.</a:t>
            </a:r>
          </a:p>
        </p:txBody>
      </p:sp>
    </p:spTree>
    <p:extLst>
      <p:ext uri="{BB962C8B-B14F-4D97-AF65-F5344CB8AC3E}">
        <p14:creationId xmlns:p14="http://schemas.microsoft.com/office/powerpoint/2010/main" val="4447092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Transportation</a:t>
            </a:r>
          </a:p>
        </p:txBody>
      </p:sp>
      <p:sp>
        <p:nvSpPr>
          <p:cNvPr id="3" name="Content Placeholder 2"/>
          <p:cNvSpPr>
            <a:spLocks noGrp="1"/>
          </p:cNvSpPr>
          <p:nvPr>
            <p:ph idx="1"/>
          </p:nvPr>
        </p:nvSpPr>
        <p:spPr/>
        <p:txBody>
          <a:bodyPr/>
          <a:lstStyle/>
          <a:p>
            <a:r>
              <a:rPr lang="en-US" dirty="0"/>
              <a:t>Securing federal funding for transportation was more difficult than originally imagined though.</a:t>
            </a:r>
          </a:p>
          <a:p>
            <a:pPr lvl="1"/>
            <a:r>
              <a:rPr lang="en-US" dirty="0"/>
              <a:t>Re-elected President Madison vetoed congressional efforts to disperse funding to states for roads and canals as he considered the measure unconstitutional.</a:t>
            </a:r>
          </a:p>
          <a:p>
            <a:r>
              <a:rPr lang="en-US" dirty="0"/>
              <a:t>Therefore individual states picked up the slack and did it themselves.</a:t>
            </a:r>
          </a:p>
          <a:p>
            <a:pPr lvl="1"/>
            <a:r>
              <a:rPr lang="en-US" dirty="0"/>
              <a:t>New York completed a major feat of engineering, the Erie Canal, in 1825.</a:t>
            </a:r>
          </a:p>
        </p:txBody>
      </p:sp>
    </p:spTree>
    <p:extLst>
      <p:ext uri="{BB962C8B-B14F-4D97-AF65-F5344CB8AC3E}">
        <p14:creationId xmlns:p14="http://schemas.microsoft.com/office/powerpoint/2010/main" val="25718069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mage result for american canal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542" y="318654"/>
            <a:ext cx="6425333" cy="618415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6331528" y="1501833"/>
            <a:ext cx="1468582" cy="505691"/>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294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Era of Good Feelings</a:t>
            </a:r>
          </a:p>
        </p:txBody>
      </p:sp>
      <p:sp>
        <p:nvSpPr>
          <p:cNvPr id="3" name="Content Placeholder 2"/>
          <p:cNvSpPr>
            <a:spLocks noGrp="1"/>
          </p:cNvSpPr>
          <p:nvPr>
            <p:ph idx="1"/>
          </p:nvPr>
        </p:nvSpPr>
        <p:spPr/>
        <p:txBody>
          <a:bodyPr/>
          <a:lstStyle/>
          <a:p>
            <a:r>
              <a:rPr lang="en-US" dirty="0"/>
              <a:t>1816: James Monroe is elected president.</a:t>
            </a:r>
          </a:p>
          <a:p>
            <a:pPr lvl="1"/>
            <a:r>
              <a:rPr lang="en-US" dirty="0"/>
              <a:t>Dem-Rep</a:t>
            </a:r>
          </a:p>
          <a:p>
            <a:pPr lvl="1"/>
            <a:r>
              <a:rPr lang="en-US" dirty="0"/>
              <a:t>President #5</a:t>
            </a:r>
          </a:p>
          <a:p>
            <a:pPr lvl="1"/>
            <a:r>
              <a:rPr lang="en-US" dirty="0"/>
              <a:t>#3 in the “VA Dynasty”</a:t>
            </a:r>
          </a:p>
          <a:p>
            <a:pPr lvl="1"/>
            <a:r>
              <a:rPr lang="en-US" dirty="0"/>
              <a:t>Bridged two generations of politics</a:t>
            </a:r>
          </a:p>
          <a:p>
            <a:r>
              <a:rPr lang="en-US" dirty="0"/>
              <a:t>The majority of his presidency was referred to as the Era of Good Feelings, as there was/had been only one political party in charge and there was an overwhelming feeling of consistency in government.</a:t>
            </a:r>
          </a:p>
        </p:txBody>
      </p:sp>
    </p:spTree>
    <p:extLst>
      <p:ext uri="{BB962C8B-B14F-4D97-AF65-F5344CB8AC3E}">
        <p14:creationId xmlns:p14="http://schemas.microsoft.com/office/powerpoint/2010/main" val="25962471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Era of Good Feelings</a:t>
            </a:r>
          </a:p>
        </p:txBody>
      </p:sp>
      <p:sp>
        <p:nvSpPr>
          <p:cNvPr id="3" name="Content Placeholder 2"/>
          <p:cNvSpPr>
            <a:spLocks noGrp="1"/>
          </p:cNvSpPr>
          <p:nvPr>
            <p:ph idx="1"/>
          </p:nvPr>
        </p:nvSpPr>
        <p:spPr/>
        <p:txBody>
          <a:bodyPr/>
          <a:lstStyle/>
          <a:p>
            <a:r>
              <a:rPr lang="en-US" dirty="0"/>
              <a:t>This is somewhat of a misnomer:</a:t>
            </a:r>
          </a:p>
          <a:p>
            <a:pPr lvl="1"/>
            <a:r>
              <a:rPr lang="en-US" dirty="0"/>
              <a:t>Conflicts about slavery, internal improvements, and the national bank continued.</a:t>
            </a:r>
          </a:p>
          <a:p>
            <a:pPr lvl="1"/>
            <a:r>
              <a:rPr lang="en-US" dirty="0"/>
              <a:t>Panic of 1819: economic crisis caused by the National Bank trying to decrease land speculation in the West by calling in loans and demanding metallic currency.</a:t>
            </a:r>
          </a:p>
          <a:p>
            <a:pPr lvl="2"/>
            <a:r>
              <a:rPr lang="en-US" dirty="0"/>
              <a:t>Land speculation: purchasing land in order to resell it for greater profit as land becomes scarce.</a:t>
            </a:r>
          </a:p>
          <a:p>
            <a:pPr lvl="2"/>
            <a:r>
              <a:rPr lang="en-US" dirty="0"/>
              <a:t>Forced banks in the West to foreclose on land, or declare bankruptcy on their own .</a:t>
            </a:r>
          </a:p>
          <a:p>
            <a:pPr lvl="2"/>
            <a:r>
              <a:rPr lang="en-US" dirty="0"/>
              <a:t>Marked the beginning of a true US commercial economy.</a:t>
            </a:r>
          </a:p>
        </p:txBody>
      </p:sp>
    </p:spTree>
    <p:extLst>
      <p:ext uri="{BB962C8B-B14F-4D97-AF65-F5344CB8AC3E}">
        <p14:creationId xmlns:p14="http://schemas.microsoft.com/office/powerpoint/2010/main" val="20908602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West</a:t>
            </a:r>
          </a:p>
        </p:txBody>
      </p:sp>
      <p:sp>
        <p:nvSpPr>
          <p:cNvPr id="3" name="Content Placeholder 2"/>
          <p:cNvSpPr>
            <a:spLocks noGrp="1"/>
          </p:cNvSpPr>
          <p:nvPr>
            <p:ph idx="1"/>
          </p:nvPr>
        </p:nvSpPr>
        <p:spPr/>
        <p:txBody>
          <a:bodyPr/>
          <a:lstStyle/>
          <a:p>
            <a:r>
              <a:rPr lang="en-US" dirty="0"/>
              <a:t>Developed by immigrants, land exhaustion in the South and East, cheap land, and improved transportation.</a:t>
            </a:r>
          </a:p>
          <a:p>
            <a:pPr lvl="1"/>
            <a:r>
              <a:rPr lang="en-US" dirty="0"/>
              <a:t>1811: Steamships</a:t>
            </a:r>
          </a:p>
          <a:p>
            <a:pPr lvl="1"/>
            <a:r>
              <a:rPr lang="en-US" dirty="0"/>
              <a:t>Crop rotation</a:t>
            </a:r>
          </a:p>
          <a:p>
            <a:r>
              <a:rPr lang="en-US" dirty="0"/>
              <a:t>Had to declare their affiliation with slavery when applying for statehood.</a:t>
            </a:r>
          </a:p>
          <a:p>
            <a:pPr lvl="1"/>
            <a:r>
              <a:rPr lang="en-US" dirty="0"/>
              <a:t>The West was not politically strong, and often had to side with either the North or South to get things through Congress.</a:t>
            </a:r>
          </a:p>
          <a:p>
            <a:pPr lvl="1"/>
            <a:r>
              <a:rPr lang="en-US" dirty="0"/>
              <a:t>Things they often wanted: cheaper land, improved transportation (roads).</a:t>
            </a:r>
          </a:p>
        </p:txBody>
      </p:sp>
    </p:spTree>
    <p:extLst>
      <p:ext uri="{BB962C8B-B14F-4D97-AF65-F5344CB8AC3E}">
        <p14:creationId xmlns:p14="http://schemas.microsoft.com/office/powerpoint/2010/main" val="14476554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West</a:t>
            </a:r>
          </a:p>
        </p:txBody>
      </p:sp>
      <p:sp>
        <p:nvSpPr>
          <p:cNvPr id="3" name="Content Placeholder 2"/>
          <p:cNvSpPr>
            <a:spLocks noGrp="1"/>
          </p:cNvSpPr>
          <p:nvPr>
            <p:ph idx="1"/>
          </p:nvPr>
        </p:nvSpPr>
        <p:spPr/>
        <p:txBody>
          <a:bodyPr/>
          <a:lstStyle/>
          <a:p>
            <a:r>
              <a:rPr lang="en-US" dirty="0"/>
              <a:t>Land Act of 1820: promoted the settlement of the Northwest and MO Territories through lowering public land prices and prohibiting its purchase through credit thereby eliminating one of the causes of the Panic of 1819.</a:t>
            </a:r>
          </a:p>
          <a:p>
            <a:pPr lvl="1"/>
            <a:r>
              <a:rPr lang="en-US" dirty="0"/>
              <a:t>80 acres @ $1.25/acre</a:t>
            </a:r>
          </a:p>
          <a:p>
            <a:r>
              <a:rPr lang="en-US" dirty="0"/>
              <a:t>The Tallmadge Amendment represented the North and South’s fight for influence over the West.</a:t>
            </a:r>
          </a:p>
          <a:p>
            <a:pPr lvl="1"/>
            <a:r>
              <a:rPr lang="en-US" dirty="0"/>
              <a:t>Prohibited the further importation of slaves into the MO Territory with gradual emancipation for those already there. </a:t>
            </a:r>
          </a:p>
          <a:p>
            <a:pPr lvl="1"/>
            <a:r>
              <a:rPr lang="en-US" dirty="0"/>
              <a:t>The South saw this as a threat to the sectional balance, and it failed to pass through Congress.</a:t>
            </a:r>
          </a:p>
        </p:txBody>
      </p:sp>
    </p:spTree>
    <p:extLst>
      <p:ext uri="{BB962C8B-B14F-4D97-AF65-F5344CB8AC3E}">
        <p14:creationId xmlns:p14="http://schemas.microsoft.com/office/powerpoint/2010/main" val="37486554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Missouri Compromise</a:t>
            </a:r>
          </a:p>
        </p:txBody>
      </p:sp>
      <p:sp>
        <p:nvSpPr>
          <p:cNvPr id="3" name="Content Placeholder 2"/>
          <p:cNvSpPr>
            <a:spLocks noGrp="1"/>
          </p:cNvSpPr>
          <p:nvPr>
            <p:ph idx="1"/>
          </p:nvPr>
        </p:nvSpPr>
        <p:spPr/>
        <p:txBody>
          <a:bodyPr/>
          <a:lstStyle/>
          <a:p>
            <a:r>
              <a:rPr lang="en-US" dirty="0"/>
              <a:t>1820</a:t>
            </a:r>
          </a:p>
          <a:p>
            <a:r>
              <a:rPr lang="en-US" dirty="0"/>
              <a:t>Allowed MO to enter the Union as a slave state and ME as a free state to maintain the balance of slave and free states.</a:t>
            </a:r>
          </a:p>
          <a:p>
            <a:r>
              <a:rPr lang="en-US" dirty="0"/>
              <a:t>Prohibited the expansion of slavery in territories north of MO’s southern border.</a:t>
            </a:r>
          </a:p>
          <a:p>
            <a:r>
              <a:rPr lang="en-US" dirty="0"/>
              <a:t>The issue of slavery would be “settled” for another 30+ years.</a:t>
            </a:r>
          </a:p>
        </p:txBody>
      </p:sp>
    </p:spTree>
    <p:extLst>
      <p:ext uri="{BB962C8B-B14F-4D97-AF65-F5344CB8AC3E}">
        <p14:creationId xmlns:p14="http://schemas.microsoft.com/office/powerpoint/2010/main" val="40415178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descr="Image result for us map 18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207" y="375076"/>
            <a:ext cx="10648455" cy="5936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4963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Federalism in the Supreme Court</a:t>
            </a:r>
          </a:p>
        </p:txBody>
      </p:sp>
      <p:sp>
        <p:nvSpPr>
          <p:cNvPr id="3" name="Content Placeholder 2"/>
          <p:cNvSpPr>
            <a:spLocks noGrp="1"/>
          </p:cNvSpPr>
          <p:nvPr>
            <p:ph idx="1"/>
          </p:nvPr>
        </p:nvSpPr>
        <p:spPr/>
        <p:txBody>
          <a:bodyPr/>
          <a:lstStyle/>
          <a:p>
            <a:r>
              <a:rPr lang="en-US" i="1" dirty="0"/>
              <a:t>McCulloch v. Maryland (1819)</a:t>
            </a:r>
          </a:p>
          <a:p>
            <a:pPr lvl="1"/>
            <a:r>
              <a:rPr lang="en-US" dirty="0"/>
              <a:t>The National Bank is constitutional and not subject to state taxes. </a:t>
            </a:r>
          </a:p>
          <a:p>
            <a:r>
              <a:rPr lang="en-US" i="1" dirty="0"/>
              <a:t>Cohens v. Virginia (1821)</a:t>
            </a:r>
          </a:p>
          <a:p>
            <a:pPr lvl="1"/>
            <a:r>
              <a:rPr lang="en-US" dirty="0"/>
              <a:t>State laws may not oppose federal laws.</a:t>
            </a:r>
          </a:p>
          <a:p>
            <a:r>
              <a:rPr lang="en-US" i="1" dirty="0"/>
              <a:t>Gibbons v. Ogden (1824)</a:t>
            </a:r>
          </a:p>
          <a:p>
            <a:pPr lvl="1"/>
            <a:r>
              <a:rPr lang="en-US" dirty="0"/>
              <a:t>Congress controls interstate trade.</a:t>
            </a:r>
          </a:p>
        </p:txBody>
      </p:sp>
    </p:spTree>
    <p:extLst>
      <p:ext uri="{BB962C8B-B14F-4D97-AF65-F5344CB8AC3E}">
        <p14:creationId xmlns:p14="http://schemas.microsoft.com/office/powerpoint/2010/main" val="7847923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8AD36-A782-4AA4-BCD6-32B827D6E95C}"/>
              </a:ext>
            </a:extLst>
          </p:cNvPr>
          <p:cNvSpPr>
            <a:spLocks noGrp="1"/>
          </p:cNvSpPr>
          <p:nvPr>
            <p:ph type="title"/>
          </p:nvPr>
        </p:nvSpPr>
        <p:spPr/>
        <p:txBody>
          <a:bodyPr/>
          <a:lstStyle/>
          <a:p>
            <a:r>
              <a:rPr lang="en-US" dirty="0"/>
              <a:t>Foreign Policy</a:t>
            </a:r>
          </a:p>
        </p:txBody>
      </p:sp>
      <p:sp>
        <p:nvSpPr>
          <p:cNvPr id="3" name="Content Placeholder 2">
            <a:extLst>
              <a:ext uri="{FF2B5EF4-FFF2-40B4-BE49-F238E27FC236}">
                <a16:creationId xmlns:a16="http://schemas.microsoft.com/office/drawing/2014/main" id="{4D7FDF56-1E4C-4B6C-8A40-984FA8147DA7}"/>
              </a:ext>
            </a:extLst>
          </p:cNvPr>
          <p:cNvSpPr>
            <a:spLocks noGrp="1"/>
          </p:cNvSpPr>
          <p:nvPr>
            <p:ph idx="1"/>
          </p:nvPr>
        </p:nvSpPr>
        <p:spPr/>
        <p:txBody>
          <a:bodyPr/>
          <a:lstStyle/>
          <a:p>
            <a:r>
              <a:rPr lang="en-US" dirty="0"/>
              <a:t>Anglo-American Convention (1818): created the modern Canadian border and established joint settlement of the Oregon Territory</a:t>
            </a:r>
          </a:p>
          <a:p>
            <a:r>
              <a:rPr lang="en-US" dirty="0"/>
              <a:t>General Andrew Jackson seizes Florida to drive Spain completely west of the MS River. </a:t>
            </a:r>
          </a:p>
          <a:p>
            <a:pPr lvl="1"/>
            <a:r>
              <a:rPr lang="en-US" dirty="0"/>
              <a:t>Many Americans argue that Jackson was in the wrong, and Florida should be returned, but Secretary of State John Quincy Adams argued that Florida should concede to the new American power. </a:t>
            </a:r>
          </a:p>
          <a:p>
            <a:pPr lvl="1"/>
            <a:r>
              <a:rPr lang="en-US" dirty="0"/>
              <a:t>Adams-</a:t>
            </a:r>
            <a:r>
              <a:rPr lang="en-US" dirty="0" err="1"/>
              <a:t>Onis</a:t>
            </a:r>
            <a:r>
              <a:rPr lang="en-US" dirty="0"/>
              <a:t> Treaty (1819): Spain gives up FL and its claims to OR to the US in exchange the US’s claims to TX.</a:t>
            </a:r>
          </a:p>
        </p:txBody>
      </p:sp>
    </p:spTree>
    <p:extLst>
      <p:ext uri="{BB962C8B-B14F-4D97-AF65-F5344CB8AC3E}">
        <p14:creationId xmlns:p14="http://schemas.microsoft.com/office/powerpoint/2010/main" val="3086174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AB3C5-BCDC-457E-88CB-BC815CAA4D32}"/>
              </a:ext>
            </a:extLst>
          </p:cNvPr>
          <p:cNvSpPr>
            <a:spLocks noGrp="1"/>
          </p:cNvSpPr>
          <p:nvPr>
            <p:ph type="title"/>
          </p:nvPr>
        </p:nvSpPr>
        <p:spPr/>
        <p:txBody>
          <a:bodyPr/>
          <a:lstStyle/>
          <a:p>
            <a:r>
              <a:rPr lang="en-US" i="1" dirty="0"/>
              <a:t>Marbury v. Madison</a:t>
            </a:r>
          </a:p>
        </p:txBody>
      </p:sp>
      <p:sp>
        <p:nvSpPr>
          <p:cNvPr id="3" name="Content Placeholder 2">
            <a:extLst>
              <a:ext uri="{FF2B5EF4-FFF2-40B4-BE49-F238E27FC236}">
                <a16:creationId xmlns:a16="http://schemas.microsoft.com/office/drawing/2014/main" id="{1C59B9B5-AA64-4816-870F-EE3F6F4440D1}"/>
              </a:ext>
            </a:extLst>
          </p:cNvPr>
          <p:cNvSpPr>
            <a:spLocks noGrp="1"/>
          </p:cNvSpPr>
          <p:nvPr>
            <p:ph idx="1"/>
          </p:nvPr>
        </p:nvSpPr>
        <p:spPr/>
        <p:txBody>
          <a:bodyPr/>
          <a:lstStyle/>
          <a:p>
            <a:r>
              <a:rPr lang="en-US" dirty="0"/>
              <a:t>The Court ultimately decided:</a:t>
            </a:r>
          </a:p>
          <a:p>
            <a:pPr lvl="1"/>
            <a:r>
              <a:rPr lang="en-US" dirty="0"/>
              <a:t>The Judiciary Act of 1801 now supplemented the Judiciary Act of 1789, making Marbury’s basis for his case obsolete.</a:t>
            </a:r>
          </a:p>
          <a:p>
            <a:pPr lvl="1"/>
            <a:r>
              <a:rPr lang="en-US" dirty="0"/>
              <a:t>In terms of the Constitution and constitutional matters, the Supreme Court has the final say. This is called judicial review.</a:t>
            </a:r>
          </a:p>
          <a:p>
            <a:pPr lvl="1"/>
            <a:r>
              <a:rPr lang="en-US" dirty="0"/>
              <a:t>Finally, no, they could not force Madison to deliver the appointment so Marbury did not get the job.</a:t>
            </a:r>
          </a:p>
        </p:txBody>
      </p:sp>
    </p:spTree>
    <p:extLst>
      <p:ext uri="{BB962C8B-B14F-4D97-AF65-F5344CB8AC3E}">
        <p14:creationId xmlns:p14="http://schemas.microsoft.com/office/powerpoint/2010/main" val="22245479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C059E-65A4-40E5-95B6-DB861B11CC72}"/>
              </a:ext>
            </a:extLst>
          </p:cNvPr>
          <p:cNvSpPr>
            <a:spLocks noGrp="1"/>
          </p:cNvSpPr>
          <p:nvPr>
            <p:ph type="title"/>
          </p:nvPr>
        </p:nvSpPr>
        <p:spPr/>
        <p:txBody>
          <a:bodyPr/>
          <a:lstStyle/>
          <a:p>
            <a:r>
              <a:rPr lang="en-US" dirty="0"/>
              <a:t>Foreign Policy</a:t>
            </a:r>
          </a:p>
        </p:txBody>
      </p:sp>
      <p:sp>
        <p:nvSpPr>
          <p:cNvPr id="3" name="Content Placeholder 2">
            <a:extLst>
              <a:ext uri="{FF2B5EF4-FFF2-40B4-BE49-F238E27FC236}">
                <a16:creationId xmlns:a16="http://schemas.microsoft.com/office/drawing/2014/main" id="{816DAA9D-B767-4A39-B358-87DFFD2A76A5}"/>
              </a:ext>
            </a:extLst>
          </p:cNvPr>
          <p:cNvSpPr>
            <a:spLocks noGrp="1"/>
          </p:cNvSpPr>
          <p:nvPr>
            <p:ph idx="1"/>
          </p:nvPr>
        </p:nvSpPr>
        <p:spPr/>
        <p:txBody>
          <a:bodyPr/>
          <a:lstStyle/>
          <a:p>
            <a:r>
              <a:rPr lang="en-US" dirty="0"/>
              <a:t>Around 1822, Britain tries to make a deal with the US to renounce interest in colonizing Latin America, and defend the area against anyone who may be. </a:t>
            </a:r>
          </a:p>
          <a:p>
            <a:pPr lvl="1"/>
            <a:r>
              <a:rPr lang="en-US" dirty="0"/>
              <a:t>John Quincy Adams sees through this quickly: Britain was afraid US claims in Latin America would threatened British islands in the West Indies. </a:t>
            </a:r>
          </a:p>
          <a:p>
            <a:pPr lvl="1"/>
            <a:r>
              <a:rPr lang="en-US" dirty="0"/>
              <a:t>Monroe Doctrine (1823): a warning from the US to Europe not to further colonize or interfere in the Western Hemisphere, it keeps the US present as a police power against these actions. </a:t>
            </a:r>
          </a:p>
        </p:txBody>
      </p:sp>
    </p:spTree>
    <p:extLst>
      <p:ext uri="{BB962C8B-B14F-4D97-AF65-F5344CB8AC3E}">
        <p14:creationId xmlns:p14="http://schemas.microsoft.com/office/powerpoint/2010/main" val="25259232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9EDB2-34A8-46E0-BE44-23A32B551599}"/>
              </a:ext>
            </a:extLst>
          </p:cNvPr>
          <p:cNvSpPr>
            <a:spLocks noGrp="1"/>
          </p:cNvSpPr>
          <p:nvPr>
            <p:ph type="title"/>
          </p:nvPr>
        </p:nvSpPr>
        <p:spPr/>
        <p:txBody>
          <a:bodyPr/>
          <a:lstStyle/>
          <a:p>
            <a:r>
              <a:rPr lang="en-US" dirty="0"/>
              <a:t>Foreign Policy</a:t>
            </a:r>
          </a:p>
        </p:txBody>
      </p:sp>
      <p:sp>
        <p:nvSpPr>
          <p:cNvPr id="3" name="Content Placeholder 2">
            <a:extLst>
              <a:ext uri="{FF2B5EF4-FFF2-40B4-BE49-F238E27FC236}">
                <a16:creationId xmlns:a16="http://schemas.microsoft.com/office/drawing/2014/main" id="{21333FB1-8DA6-45A0-81E4-05C8FEDDCE4E}"/>
              </a:ext>
            </a:extLst>
          </p:cNvPr>
          <p:cNvSpPr>
            <a:spLocks noGrp="1"/>
          </p:cNvSpPr>
          <p:nvPr>
            <p:ph idx="1"/>
          </p:nvPr>
        </p:nvSpPr>
        <p:spPr/>
        <p:txBody>
          <a:bodyPr/>
          <a:lstStyle/>
          <a:p>
            <a:r>
              <a:rPr lang="en-US" dirty="0"/>
              <a:t>Russo-American Treaty (1824): agreement with Russia that established boundaries between Russian Territory and that of the US</a:t>
            </a:r>
          </a:p>
        </p:txBody>
      </p:sp>
      <p:pic>
        <p:nvPicPr>
          <p:cNvPr id="1026" name="Picture 2" descr="Image result for russo-american treaty">
            <a:extLst>
              <a:ext uri="{FF2B5EF4-FFF2-40B4-BE49-F238E27FC236}">
                <a16:creationId xmlns:a16="http://schemas.microsoft.com/office/drawing/2014/main" id="{4E701C10-A529-4E45-BB2B-56B25BC23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1707" y="2477496"/>
            <a:ext cx="3914164" cy="3869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390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E577E-7A1E-4B0D-AC6C-49721F3907DC}"/>
              </a:ext>
            </a:extLst>
          </p:cNvPr>
          <p:cNvSpPr>
            <a:spLocks noGrp="1"/>
          </p:cNvSpPr>
          <p:nvPr>
            <p:ph type="title"/>
          </p:nvPr>
        </p:nvSpPr>
        <p:spPr/>
        <p:txBody>
          <a:bodyPr/>
          <a:lstStyle/>
          <a:p>
            <a:r>
              <a:rPr lang="en-US" dirty="0"/>
              <a:t>Jefferson vs. the Federalists</a:t>
            </a:r>
          </a:p>
        </p:txBody>
      </p:sp>
      <p:sp>
        <p:nvSpPr>
          <p:cNvPr id="3" name="Content Placeholder 2">
            <a:extLst>
              <a:ext uri="{FF2B5EF4-FFF2-40B4-BE49-F238E27FC236}">
                <a16:creationId xmlns:a16="http://schemas.microsoft.com/office/drawing/2014/main" id="{3C432415-886A-422C-8CD0-C1FE2CCE9A64}"/>
              </a:ext>
            </a:extLst>
          </p:cNvPr>
          <p:cNvSpPr>
            <a:spLocks noGrp="1"/>
          </p:cNvSpPr>
          <p:nvPr>
            <p:ph idx="1"/>
          </p:nvPr>
        </p:nvSpPr>
        <p:spPr/>
        <p:txBody>
          <a:bodyPr/>
          <a:lstStyle/>
          <a:p>
            <a:r>
              <a:rPr lang="en-US" dirty="0"/>
              <a:t>The Supreme Court was the only remaining part of the Federalist government.</a:t>
            </a:r>
          </a:p>
          <a:p>
            <a:r>
              <a:rPr lang="en-US" i="1" dirty="0"/>
              <a:t>Marbury v. Madison</a:t>
            </a:r>
            <a:r>
              <a:rPr lang="en-US" dirty="0"/>
              <a:t> represented an indirect conflict between the Dem-Reps (Madison) and the Federalists (Marbury). Chief Justice John Marshall, however, made the case a win for the Court rather than anyone else.</a:t>
            </a:r>
          </a:p>
          <a:p>
            <a:r>
              <a:rPr lang="en-US" dirty="0"/>
              <a:t>Jefferson and the Dem-Reps then went after Supreme Court Justice Samuel Chase, leveling impeachment charges against him in 1804. </a:t>
            </a:r>
          </a:p>
          <a:p>
            <a:pPr lvl="1"/>
            <a:r>
              <a:rPr lang="en-US" dirty="0"/>
              <a:t>While the House brought charges, the Senate could not muster enough votes to actually remove Chase from office.</a:t>
            </a:r>
          </a:p>
        </p:txBody>
      </p:sp>
    </p:spTree>
    <p:extLst>
      <p:ext uri="{BB962C8B-B14F-4D97-AF65-F5344CB8AC3E}">
        <p14:creationId xmlns:p14="http://schemas.microsoft.com/office/powerpoint/2010/main" val="2990593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D6F94-1A82-480C-B6F0-8DE06B2D9CD2}"/>
              </a:ext>
            </a:extLst>
          </p:cNvPr>
          <p:cNvSpPr>
            <a:spLocks noGrp="1"/>
          </p:cNvSpPr>
          <p:nvPr>
            <p:ph type="title"/>
          </p:nvPr>
        </p:nvSpPr>
        <p:spPr/>
        <p:txBody>
          <a:bodyPr/>
          <a:lstStyle/>
          <a:p>
            <a:r>
              <a:rPr lang="en-US" dirty="0"/>
              <a:t>Jefferson vs. the Pirates</a:t>
            </a:r>
          </a:p>
        </p:txBody>
      </p:sp>
      <p:sp>
        <p:nvSpPr>
          <p:cNvPr id="3" name="Content Placeholder 2">
            <a:extLst>
              <a:ext uri="{FF2B5EF4-FFF2-40B4-BE49-F238E27FC236}">
                <a16:creationId xmlns:a16="http://schemas.microsoft.com/office/drawing/2014/main" id="{A2241EB5-C6B5-4036-9969-971B7F552D41}"/>
              </a:ext>
            </a:extLst>
          </p:cNvPr>
          <p:cNvSpPr>
            <a:spLocks noGrp="1"/>
          </p:cNvSpPr>
          <p:nvPr>
            <p:ph idx="1"/>
          </p:nvPr>
        </p:nvSpPr>
        <p:spPr/>
        <p:txBody>
          <a:bodyPr/>
          <a:lstStyle/>
          <a:p>
            <a:r>
              <a:rPr lang="en-US" dirty="0"/>
              <a:t>Jefferson reduced the size of the military, favoring the tactic of “peaceful coercion” over physical violence and wars.</a:t>
            </a:r>
          </a:p>
          <a:p>
            <a:r>
              <a:rPr lang="en-US" dirty="0"/>
              <a:t>Jefferson also stopped payments for the protection of American ships from the pirates of North Africa.</a:t>
            </a:r>
          </a:p>
          <a:p>
            <a:pPr lvl="1"/>
            <a:r>
              <a:rPr lang="en-US" dirty="0"/>
              <a:t>The pirates unofficially declared war on the US, and Jefferson sent a very reduced Navy to Tripoli. </a:t>
            </a:r>
          </a:p>
          <a:p>
            <a:pPr lvl="1"/>
            <a:r>
              <a:rPr lang="en-US" dirty="0"/>
              <a:t>After four years of fighting in the Tripolitan War, a treaty was secured in 1805, which granted $600,000 to the pirates in return for captured sailors and ships.</a:t>
            </a:r>
          </a:p>
        </p:txBody>
      </p:sp>
    </p:spTree>
    <p:extLst>
      <p:ext uri="{BB962C8B-B14F-4D97-AF65-F5344CB8AC3E}">
        <p14:creationId xmlns:p14="http://schemas.microsoft.com/office/powerpoint/2010/main" val="1425797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00F43-2ADE-47AF-8E24-ADF73D58502A}"/>
              </a:ext>
            </a:extLst>
          </p:cNvPr>
          <p:cNvSpPr>
            <a:spLocks noGrp="1"/>
          </p:cNvSpPr>
          <p:nvPr>
            <p:ph type="title"/>
          </p:nvPr>
        </p:nvSpPr>
        <p:spPr/>
        <p:txBody>
          <a:bodyPr/>
          <a:lstStyle/>
          <a:p>
            <a:r>
              <a:rPr lang="en-US" dirty="0"/>
              <a:t>Jefferson vs. France</a:t>
            </a:r>
          </a:p>
        </p:txBody>
      </p:sp>
      <p:sp>
        <p:nvSpPr>
          <p:cNvPr id="3" name="Content Placeholder 2">
            <a:extLst>
              <a:ext uri="{FF2B5EF4-FFF2-40B4-BE49-F238E27FC236}">
                <a16:creationId xmlns:a16="http://schemas.microsoft.com/office/drawing/2014/main" id="{844C0796-A022-4AD7-9765-5435CBA04BF4}"/>
              </a:ext>
            </a:extLst>
          </p:cNvPr>
          <p:cNvSpPr>
            <a:spLocks noGrp="1"/>
          </p:cNvSpPr>
          <p:nvPr>
            <p:ph idx="1"/>
          </p:nvPr>
        </p:nvSpPr>
        <p:spPr/>
        <p:txBody>
          <a:bodyPr/>
          <a:lstStyle/>
          <a:p>
            <a:r>
              <a:rPr lang="en-US" dirty="0"/>
              <a:t>In 1800, leader of France Napoleon made a deal with the king of Spain to cede most of the Louisiana Territory, along with New Orleans to France, unbeknownst to the US.</a:t>
            </a:r>
          </a:p>
          <a:p>
            <a:r>
              <a:rPr lang="en-US" dirty="0"/>
              <a:t>This was only confirmed to the US in 1802, when some of the rights granted by Spain to the US in Pickney’s Treaty were denied.</a:t>
            </a:r>
          </a:p>
          <a:p>
            <a:pPr lvl="1"/>
            <a:r>
              <a:rPr lang="en-US" dirty="0"/>
              <a:t>This angered Western farmers who depended on the Mississippi River for trade purposes.</a:t>
            </a:r>
          </a:p>
          <a:p>
            <a:pPr lvl="1"/>
            <a:r>
              <a:rPr lang="en-US" dirty="0"/>
              <a:t>It also posed a threat to the US, with the farmers threatening to march on New Orleans with their rifles and the megalomaniac ruler of France being in control of a large area so nearby.</a:t>
            </a:r>
          </a:p>
        </p:txBody>
      </p:sp>
    </p:spTree>
    <p:extLst>
      <p:ext uri="{BB962C8B-B14F-4D97-AF65-F5344CB8AC3E}">
        <p14:creationId xmlns:p14="http://schemas.microsoft.com/office/powerpoint/2010/main" val="1154955485"/>
      </p:ext>
    </p:extLst>
  </p:cSld>
  <p:clrMapOvr>
    <a:masterClrMapping/>
  </p:clrMapOvr>
</p:sld>
</file>

<file path=ppt/theme/theme1.xml><?xml version="1.0" encoding="utf-8"?>
<a:theme xmlns:a="http://schemas.openxmlformats.org/drawingml/2006/main" name="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823</TotalTime>
  <Words>4587</Words>
  <Application>Microsoft Office PowerPoint</Application>
  <PresentationFormat>Widescreen</PresentationFormat>
  <Paragraphs>286</Paragraphs>
  <Slides>61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Corbel</vt:lpstr>
      <vt:lpstr>Wingdings</vt:lpstr>
      <vt:lpstr>Basis</vt:lpstr>
      <vt:lpstr>The Election of 1800</vt:lpstr>
      <vt:lpstr>The Revolution of 1800</vt:lpstr>
      <vt:lpstr>Things Jefferson Did:</vt:lpstr>
      <vt:lpstr>Marbury v. Madison</vt:lpstr>
      <vt:lpstr>Marbury v. Madison</vt:lpstr>
      <vt:lpstr>Marbury v. Madison</vt:lpstr>
      <vt:lpstr>Jefferson vs. the Federalists</vt:lpstr>
      <vt:lpstr>Jefferson vs. the Pirates</vt:lpstr>
      <vt:lpstr>Jefferson vs. France</vt:lpstr>
      <vt:lpstr>The Louisiana Purchase</vt:lpstr>
      <vt:lpstr>The Louisiana Purchase</vt:lpstr>
      <vt:lpstr>The Louisiana Purchase</vt:lpstr>
      <vt:lpstr>PowerPoint Presentation</vt:lpstr>
      <vt:lpstr>Lewis &amp; Clark Expedition</vt:lpstr>
      <vt:lpstr>PowerPoint Presentation</vt:lpstr>
      <vt:lpstr>The Notorious Aaron Burr</vt:lpstr>
      <vt:lpstr>The Notorious Aaron Burr</vt:lpstr>
      <vt:lpstr>Jefferson vs. Britain and France</vt:lpstr>
      <vt:lpstr>Jefferson vs. Britain and France</vt:lpstr>
      <vt:lpstr>The Chesapeake Affair </vt:lpstr>
      <vt:lpstr>The Chesapeake Affair</vt:lpstr>
      <vt:lpstr>Jefferson vs. Britain and France</vt:lpstr>
      <vt:lpstr>The Embargo of 1807</vt:lpstr>
      <vt:lpstr>The Embargo of 1807</vt:lpstr>
      <vt:lpstr>President Madison</vt:lpstr>
      <vt:lpstr>Macon’s Bill No. 2</vt:lpstr>
      <vt:lpstr>Macon’s Bill No. 2</vt:lpstr>
      <vt:lpstr>The War Hawk Congress</vt:lpstr>
      <vt:lpstr>The Battle of Tippecanoe</vt:lpstr>
      <vt:lpstr>The War</vt:lpstr>
      <vt:lpstr>The War</vt:lpstr>
      <vt:lpstr>The War</vt:lpstr>
      <vt:lpstr>The War of 1812</vt:lpstr>
      <vt:lpstr>The War of 1812</vt:lpstr>
      <vt:lpstr>PowerPoint Presentation</vt:lpstr>
      <vt:lpstr>The War of 1812</vt:lpstr>
      <vt:lpstr>The War of 1812</vt:lpstr>
      <vt:lpstr>The War of 1812</vt:lpstr>
      <vt:lpstr>The War of 1812</vt:lpstr>
      <vt:lpstr>The War of 1812</vt:lpstr>
      <vt:lpstr>The War Ends</vt:lpstr>
      <vt:lpstr>Hartford Convention</vt:lpstr>
      <vt:lpstr>Hartford Convention</vt:lpstr>
      <vt:lpstr>Impact of the War</vt:lpstr>
      <vt:lpstr>Impact of the War</vt:lpstr>
      <vt:lpstr>American Manufacturing</vt:lpstr>
      <vt:lpstr>Henry Clay’s American System</vt:lpstr>
      <vt:lpstr>Henry Clay’s American System</vt:lpstr>
      <vt:lpstr>Transportation</vt:lpstr>
      <vt:lpstr>Transportation</vt:lpstr>
      <vt:lpstr>PowerPoint Presentation</vt:lpstr>
      <vt:lpstr>Era of Good Feelings</vt:lpstr>
      <vt:lpstr>Era of Good Feelings</vt:lpstr>
      <vt:lpstr>The West</vt:lpstr>
      <vt:lpstr>The West</vt:lpstr>
      <vt:lpstr>The Missouri Compromise</vt:lpstr>
      <vt:lpstr>PowerPoint Presentation</vt:lpstr>
      <vt:lpstr>Federalism in the Supreme Court</vt:lpstr>
      <vt:lpstr>Foreign Policy</vt:lpstr>
      <vt:lpstr>Foreign Policy</vt:lpstr>
      <vt:lpstr>Foreign Policy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Election of 1800</dc:title>
  <dc:creator>Jennifer</dc:creator>
  <cp:lastModifiedBy>Jennifer</cp:lastModifiedBy>
  <cp:revision>48</cp:revision>
  <dcterms:created xsi:type="dcterms:W3CDTF">2018-11-05T01:08:52Z</dcterms:created>
  <dcterms:modified xsi:type="dcterms:W3CDTF">2018-11-27T02:45:20Z</dcterms:modified>
</cp:coreProperties>
</file>