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54F066-A340-4A75-96F5-8C82285BCFBE}"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FAE9D-4E52-4B39-BC7E-EE63194AC536}" type="slidenum">
              <a:rPr lang="en-US" smtClean="0"/>
              <a:t>‹#›</a:t>
            </a:fld>
            <a:endParaRPr lang="en-US"/>
          </a:p>
        </p:txBody>
      </p:sp>
    </p:spTree>
    <p:extLst>
      <p:ext uri="{BB962C8B-B14F-4D97-AF65-F5344CB8AC3E}">
        <p14:creationId xmlns:p14="http://schemas.microsoft.com/office/powerpoint/2010/main" val="256832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54F066-A340-4A75-96F5-8C82285BCFBE}"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9FAE9D-4E52-4B39-BC7E-EE63194AC536}" type="slidenum">
              <a:rPr lang="en-US" smtClean="0"/>
              <a:t>‹#›</a:t>
            </a:fld>
            <a:endParaRPr lang="en-US"/>
          </a:p>
        </p:txBody>
      </p:sp>
    </p:spTree>
    <p:extLst>
      <p:ext uri="{BB962C8B-B14F-4D97-AF65-F5344CB8AC3E}">
        <p14:creationId xmlns:p14="http://schemas.microsoft.com/office/powerpoint/2010/main" val="163314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54F066-A340-4A75-96F5-8C82285BCFBE}"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9FAE9D-4E52-4B39-BC7E-EE63194AC536}" type="slidenum">
              <a:rPr lang="en-US" smtClean="0"/>
              <a:t>‹#›</a:t>
            </a:fld>
            <a:endParaRPr lang="en-US"/>
          </a:p>
        </p:txBody>
      </p:sp>
    </p:spTree>
    <p:extLst>
      <p:ext uri="{BB962C8B-B14F-4D97-AF65-F5344CB8AC3E}">
        <p14:creationId xmlns:p14="http://schemas.microsoft.com/office/powerpoint/2010/main" val="387654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54F066-A340-4A75-96F5-8C82285BCFBE}"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FAE9D-4E52-4B39-BC7E-EE63194AC536}" type="slidenum">
              <a:rPr lang="en-US" smtClean="0"/>
              <a:t>‹#›</a:t>
            </a:fld>
            <a:endParaRPr lang="en-US"/>
          </a:p>
        </p:txBody>
      </p:sp>
    </p:spTree>
    <p:extLst>
      <p:ext uri="{BB962C8B-B14F-4D97-AF65-F5344CB8AC3E}">
        <p14:creationId xmlns:p14="http://schemas.microsoft.com/office/powerpoint/2010/main" val="248122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C54F066-A340-4A75-96F5-8C82285BCFBE}"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FAE9D-4E52-4B39-BC7E-EE63194AC536}" type="slidenum">
              <a:rPr lang="en-US" smtClean="0"/>
              <a:t>‹#›</a:t>
            </a:fld>
            <a:endParaRPr lang="en-US"/>
          </a:p>
        </p:txBody>
      </p:sp>
    </p:spTree>
    <p:extLst>
      <p:ext uri="{BB962C8B-B14F-4D97-AF65-F5344CB8AC3E}">
        <p14:creationId xmlns:p14="http://schemas.microsoft.com/office/powerpoint/2010/main" val="1467130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C54F066-A340-4A75-96F5-8C82285BCFBE}" type="datetimeFigureOut">
              <a:rPr lang="en-US" smtClean="0"/>
              <a:t>12/9/2018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59FAE9D-4E52-4B39-BC7E-EE63194AC536}" type="slidenum">
              <a:rPr lang="en-US" smtClean="0"/>
              <a:t>‹#›</a:t>
            </a:fld>
            <a:endParaRPr lang="en-US"/>
          </a:p>
        </p:txBody>
      </p:sp>
    </p:spTree>
    <p:extLst>
      <p:ext uri="{BB962C8B-B14F-4D97-AF65-F5344CB8AC3E}">
        <p14:creationId xmlns:p14="http://schemas.microsoft.com/office/powerpoint/2010/main" val="3769105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C54F066-A340-4A75-96F5-8C82285BCFBE}" type="datetimeFigureOut">
              <a:rPr lang="en-US" smtClean="0"/>
              <a:t>12/9/2018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059FAE9D-4E52-4B39-BC7E-EE63194AC536}" type="slidenum">
              <a:rPr lang="en-US" smtClean="0"/>
              <a:t>‹#›</a:t>
            </a:fld>
            <a:endParaRPr lang="en-US"/>
          </a:p>
        </p:txBody>
      </p:sp>
    </p:spTree>
    <p:extLst>
      <p:ext uri="{BB962C8B-B14F-4D97-AF65-F5344CB8AC3E}">
        <p14:creationId xmlns:p14="http://schemas.microsoft.com/office/powerpoint/2010/main" val="411188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C54F066-A340-4A75-96F5-8C82285BCFBE}" type="datetimeFigureOut">
              <a:rPr lang="en-US" smtClean="0"/>
              <a:t>12/9/2018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059FAE9D-4E52-4B39-BC7E-EE63194AC536}" type="slidenum">
              <a:rPr lang="en-US" smtClean="0"/>
              <a:t>‹#›</a:t>
            </a:fld>
            <a:endParaRPr lang="en-US"/>
          </a:p>
        </p:txBody>
      </p:sp>
    </p:spTree>
    <p:extLst>
      <p:ext uri="{BB962C8B-B14F-4D97-AF65-F5344CB8AC3E}">
        <p14:creationId xmlns:p14="http://schemas.microsoft.com/office/powerpoint/2010/main" val="1320225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C54F066-A340-4A75-96F5-8C82285BCFBE}"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FAE9D-4E52-4B39-BC7E-EE63194AC536}" type="slidenum">
              <a:rPr lang="en-US" smtClean="0"/>
              <a:t>‹#›</a:t>
            </a:fld>
            <a:endParaRPr lang="en-US"/>
          </a:p>
        </p:txBody>
      </p:sp>
    </p:spTree>
    <p:extLst>
      <p:ext uri="{BB962C8B-B14F-4D97-AF65-F5344CB8AC3E}">
        <p14:creationId xmlns:p14="http://schemas.microsoft.com/office/powerpoint/2010/main" val="270804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C54F066-A340-4A75-96F5-8C82285BCFBE}" type="datetimeFigureOut">
              <a:rPr lang="en-US" smtClean="0"/>
              <a:t>12/9/2018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59FAE9D-4E52-4B39-BC7E-EE63194AC536}" type="slidenum">
              <a:rPr lang="en-US" smtClean="0"/>
              <a:t>‹#›</a:t>
            </a:fld>
            <a:endParaRPr lang="en-US"/>
          </a:p>
        </p:txBody>
      </p:sp>
    </p:spTree>
    <p:extLst>
      <p:ext uri="{BB962C8B-B14F-4D97-AF65-F5344CB8AC3E}">
        <p14:creationId xmlns:p14="http://schemas.microsoft.com/office/powerpoint/2010/main" val="408955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C54F066-A340-4A75-96F5-8C82285BCFBE}" type="datetimeFigureOut">
              <a:rPr lang="en-US" smtClean="0"/>
              <a:t>12/9/2018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059FAE9D-4E52-4B39-BC7E-EE63194AC536}" type="slidenum">
              <a:rPr lang="en-US" smtClean="0"/>
              <a:t>‹#›</a:t>
            </a:fld>
            <a:endParaRPr lang="en-US"/>
          </a:p>
        </p:txBody>
      </p:sp>
    </p:spTree>
    <p:extLst>
      <p:ext uri="{BB962C8B-B14F-4D97-AF65-F5344CB8AC3E}">
        <p14:creationId xmlns:p14="http://schemas.microsoft.com/office/powerpoint/2010/main" val="67267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C54F066-A340-4A75-96F5-8C82285BCFBE}" type="datetimeFigureOut">
              <a:rPr lang="en-US" smtClean="0"/>
              <a:t>12/9/2018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059FAE9D-4E52-4B39-BC7E-EE63194AC536}" type="slidenum">
              <a:rPr lang="en-US" smtClean="0"/>
              <a:t>‹#›</a:t>
            </a:fld>
            <a:endParaRPr lang="en-US"/>
          </a:p>
        </p:txBody>
      </p:sp>
    </p:spTree>
    <p:extLst>
      <p:ext uri="{BB962C8B-B14F-4D97-AF65-F5344CB8AC3E}">
        <p14:creationId xmlns:p14="http://schemas.microsoft.com/office/powerpoint/2010/main" val="25509179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90F25-21F4-4BF8-AC13-247DF4AD59D1}"/>
              </a:ext>
            </a:extLst>
          </p:cNvPr>
          <p:cNvSpPr>
            <a:spLocks noGrp="1"/>
          </p:cNvSpPr>
          <p:nvPr>
            <p:ph type="ctrTitle"/>
          </p:nvPr>
        </p:nvSpPr>
        <p:spPr/>
        <p:txBody>
          <a:bodyPr/>
          <a:lstStyle/>
          <a:p>
            <a:r>
              <a:rPr lang="en-US" dirty="0"/>
              <a:t>Chapter 13</a:t>
            </a:r>
          </a:p>
        </p:txBody>
      </p:sp>
      <p:sp>
        <p:nvSpPr>
          <p:cNvPr id="3" name="Subtitle 2">
            <a:extLst>
              <a:ext uri="{FF2B5EF4-FFF2-40B4-BE49-F238E27FC236}">
                <a16:creationId xmlns:a16="http://schemas.microsoft.com/office/drawing/2014/main" id="{DF0BE0AA-BAAD-43C5-8200-D698091A64E8}"/>
              </a:ext>
            </a:extLst>
          </p:cNvPr>
          <p:cNvSpPr>
            <a:spLocks noGrp="1"/>
          </p:cNvSpPr>
          <p:nvPr>
            <p:ph type="subTitle" idx="1"/>
          </p:nvPr>
        </p:nvSpPr>
        <p:spPr/>
        <p:txBody>
          <a:bodyPr/>
          <a:lstStyle/>
          <a:p>
            <a:r>
              <a:rPr lang="en-US" dirty="0"/>
              <a:t>AP US History</a:t>
            </a:r>
          </a:p>
        </p:txBody>
      </p:sp>
    </p:spTree>
    <p:extLst>
      <p:ext uri="{BB962C8B-B14F-4D97-AF65-F5344CB8AC3E}">
        <p14:creationId xmlns:p14="http://schemas.microsoft.com/office/powerpoint/2010/main" val="538662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F54E7-20A1-417A-9DD3-EFD7721D4DE1}"/>
              </a:ext>
            </a:extLst>
          </p:cNvPr>
          <p:cNvSpPr>
            <a:spLocks noGrp="1"/>
          </p:cNvSpPr>
          <p:nvPr>
            <p:ph type="title"/>
          </p:nvPr>
        </p:nvSpPr>
        <p:spPr/>
        <p:txBody>
          <a:bodyPr/>
          <a:lstStyle/>
          <a:p>
            <a:r>
              <a:rPr lang="en-US" dirty="0"/>
              <a:t>The Nullification Crisis</a:t>
            </a:r>
          </a:p>
        </p:txBody>
      </p:sp>
      <p:sp>
        <p:nvSpPr>
          <p:cNvPr id="3" name="Content Placeholder 2">
            <a:extLst>
              <a:ext uri="{FF2B5EF4-FFF2-40B4-BE49-F238E27FC236}">
                <a16:creationId xmlns:a16="http://schemas.microsoft.com/office/drawing/2014/main" id="{5DCC980A-64E8-42E6-96FC-18B48FB1A147}"/>
              </a:ext>
            </a:extLst>
          </p:cNvPr>
          <p:cNvSpPr>
            <a:spLocks noGrp="1"/>
          </p:cNvSpPr>
          <p:nvPr>
            <p:ph idx="1"/>
          </p:nvPr>
        </p:nvSpPr>
        <p:spPr/>
        <p:txBody>
          <a:bodyPr/>
          <a:lstStyle/>
          <a:p>
            <a:r>
              <a:rPr lang="en-US" dirty="0"/>
              <a:t>The state election in 1832 gave SC the majority they needed for nullification, and a showdown with the federal government began.</a:t>
            </a:r>
          </a:p>
          <a:p>
            <a:pPr lvl="1"/>
            <a:r>
              <a:rPr lang="en-US" dirty="0"/>
              <a:t>SC declared the tariff void and said they would rather secede than pay.</a:t>
            </a:r>
          </a:p>
          <a:p>
            <a:r>
              <a:rPr lang="en-US" dirty="0"/>
              <a:t>In attempting to nullify a federal law, South Carolina was directly challenging the federal government’s authority.</a:t>
            </a:r>
          </a:p>
          <a:p>
            <a:pPr lvl="1"/>
            <a:r>
              <a:rPr lang="en-US" dirty="0"/>
              <a:t>They were challenging Congressional authority because Congress created the tariff. </a:t>
            </a:r>
          </a:p>
          <a:p>
            <a:pPr lvl="1"/>
            <a:r>
              <a:rPr lang="en-US" dirty="0"/>
              <a:t>They were challenging the President’s authority to enforce the tariff by stating they would not pay.</a:t>
            </a:r>
          </a:p>
          <a:p>
            <a:pPr lvl="1"/>
            <a:r>
              <a:rPr lang="en-US" dirty="0"/>
              <a:t>They were challenging the Supreme Court’s authority by deeming a law unconstitutional on their own. </a:t>
            </a:r>
          </a:p>
        </p:txBody>
      </p:sp>
    </p:spTree>
    <p:extLst>
      <p:ext uri="{BB962C8B-B14F-4D97-AF65-F5344CB8AC3E}">
        <p14:creationId xmlns:p14="http://schemas.microsoft.com/office/powerpoint/2010/main" val="2072905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00D85-2AF1-4F19-A5D9-C995CD462B42}"/>
              </a:ext>
            </a:extLst>
          </p:cNvPr>
          <p:cNvSpPr>
            <a:spLocks noGrp="1"/>
          </p:cNvSpPr>
          <p:nvPr>
            <p:ph type="title"/>
          </p:nvPr>
        </p:nvSpPr>
        <p:spPr/>
        <p:txBody>
          <a:bodyPr/>
          <a:lstStyle/>
          <a:p>
            <a:r>
              <a:rPr lang="en-US" dirty="0"/>
              <a:t>The Nullification Crisis</a:t>
            </a:r>
          </a:p>
        </p:txBody>
      </p:sp>
      <p:sp>
        <p:nvSpPr>
          <p:cNvPr id="3" name="Content Placeholder 2">
            <a:extLst>
              <a:ext uri="{FF2B5EF4-FFF2-40B4-BE49-F238E27FC236}">
                <a16:creationId xmlns:a16="http://schemas.microsoft.com/office/drawing/2014/main" id="{1925590E-4F8F-4D9F-8840-1148506CEEDE}"/>
              </a:ext>
            </a:extLst>
          </p:cNvPr>
          <p:cNvSpPr>
            <a:spLocks noGrp="1"/>
          </p:cNvSpPr>
          <p:nvPr>
            <p:ph idx="1"/>
          </p:nvPr>
        </p:nvSpPr>
        <p:spPr/>
        <p:txBody>
          <a:bodyPr/>
          <a:lstStyle/>
          <a:p>
            <a:r>
              <a:rPr lang="en-US" dirty="0"/>
              <a:t>Jackson was not the president on whom to test the idea of nullification.</a:t>
            </a:r>
          </a:p>
          <a:p>
            <a:pPr lvl="1"/>
            <a:r>
              <a:rPr lang="en-US" dirty="0"/>
              <a:t>He returned SC’s threat of secession by advocating for use of the military to collect tariff dues in the South.</a:t>
            </a:r>
          </a:p>
          <a:p>
            <a:r>
              <a:rPr lang="en-US" dirty="0"/>
              <a:t>Henry Clay stepped up to create a compromise, the Compromise Tariff of 1833, which provided a way for tariffs to drop to 1816 levels.</a:t>
            </a:r>
          </a:p>
          <a:p>
            <a:pPr lvl="1"/>
            <a:r>
              <a:rPr lang="en-US" dirty="0"/>
              <a:t>Passed alongside the Compromise Tariff was the Force Bill, which said the President could authorize the use of force to collect federal tariff duties in the future.</a:t>
            </a:r>
          </a:p>
        </p:txBody>
      </p:sp>
    </p:spTree>
    <p:extLst>
      <p:ext uri="{BB962C8B-B14F-4D97-AF65-F5344CB8AC3E}">
        <p14:creationId xmlns:p14="http://schemas.microsoft.com/office/powerpoint/2010/main" val="295912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7FD8E-7C8F-43C1-902A-57A01414FA13}"/>
              </a:ext>
            </a:extLst>
          </p:cNvPr>
          <p:cNvSpPr>
            <a:spLocks noGrp="1"/>
          </p:cNvSpPr>
          <p:nvPr>
            <p:ph type="title"/>
          </p:nvPr>
        </p:nvSpPr>
        <p:spPr/>
        <p:txBody>
          <a:bodyPr/>
          <a:lstStyle/>
          <a:p>
            <a:r>
              <a:rPr lang="en-US" dirty="0"/>
              <a:t>Jackson &amp; Indian Removal</a:t>
            </a:r>
          </a:p>
        </p:txBody>
      </p:sp>
      <p:sp>
        <p:nvSpPr>
          <p:cNvPr id="3" name="Content Placeholder 2">
            <a:extLst>
              <a:ext uri="{FF2B5EF4-FFF2-40B4-BE49-F238E27FC236}">
                <a16:creationId xmlns:a16="http://schemas.microsoft.com/office/drawing/2014/main" id="{0239366D-A067-488A-BB8B-F6B67971379C}"/>
              </a:ext>
            </a:extLst>
          </p:cNvPr>
          <p:cNvSpPr>
            <a:spLocks noGrp="1"/>
          </p:cNvSpPr>
          <p:nvPr>
            <p:ph idx="1"/>
          </p:nvPr>
        </p:nvSpPr>
        <p:spPr/>
        <p:txBody>
          <a:bodyPr/>
          <a:lstStyle/>
          <a:p>
            <a:r>
              <a:rPr lang="en-US" dirty="0"/>
              <a:t>Jackson and the Democrats were highly committed to westward expansion. Jackson saw an opening with removing Native Americans that still resided east of the MS River. </a:t>
            </a:r>
          </a:p>
          <a:p>
            <a:pPr lvl="1"/>
            <a:r>
              <a:rPr lang="en-US" dirty="0"/>
              <a:t>The Supreme Court had recently ruled in favor of the Cherokee in GA, a decision which Jackson disagreed with. In a double-faced move he said Chief Justice John Marshall “had made  decision, now let him enforce it” and then to the people that he felt “some obligation to rescue this ‘much injured’ race,” and proposed their emigration west.</a:t>
            </a:r>
          </a:p>
        </p:txBody>
      </p:sp>
    </p:spTree>
    <p:extLst>
      <p:ext uri="{BB962C8B-B14F-4D97-AF65-F5344CB8AC3E}">
        <p14:creationId xmlns:p14="http://schemas.microsoft.com/office/powerpoint/2010/main" val="1771797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3DCA7-C55C-4D23-9AD3-6A5C3CFED59E}"/>
              </a:ext>
            </a:extLst>
          </p:cNvPr>
          <p:cNvSpPr>
            <a:spLocks noGrp="1"/>
          </p:cNvSpPr>
          <p:nvPr>
            <p:ph type="title"/>
          </p:nvPr>
        </p:nvSpPr>
        <p:spPr/>
        <p:txBody>
          <a:bodyPr/>
          <a:lstStyle/>
          <a:p>
            <a:r>
              <a:rPr lang="en-US" dirty="0"/>
              <a:t>Jackson &amp; Indian Removal</a:t>
            </a:r>
          </a:p>
        </p:txBody>
      </p:sp>
      <p:sp>
        <p:nvSpPr>
          <p:cNvPr id="3" name="Content Placeholder 2">
            <a:extLst>
              <a:ext uri="{FF2B5EF4-FFF2-40B4-BE49-F238E27FC236}">
                <a16:creationId xmlns:a16="http://schemas.microsoft.com/office/drawing/2014/main" id="{330DDD3F-516A-40FF-B867-AC3B3D791A81}"/>
              </a:ext>
            </a:extLst>
          </p:cNvPr>
          <p:cNvSpPr>
            <a:spLocks noGrp="1"/>
          </p:cNvSpPr>
          <p:nvPr>
            <p:ph idx="1"/>
          </p:nvPr>
        </p:nvSpPr>
        <p:spPr/>
        <p:txBody>
          <a:bodyPr/>
          <a:lstStyle/>
          <a:p>
            <a:r>
              <a:rPr lang="en-US" dirty="0"/>
              <a:t>Jackson provided that tribal emigration would be voluntary, but this later changed. </a:t>
            </a:r>
          </a:p>
          <a:p>
            <a:r>
              <a:rPr lang="en-US" dirty="0"/>
              <a:t>Indian Removal Act (1830): ordered the removal of tribes residing east of the MS River to the newly established “Indian Territory” west of AR and MO; resistant tribes would be forcibly removed by the military.</a:t>
            </a:r>
          </a:p>
          <a:p>
            <a:pPr lvl="1"/>
            <a:r>
              <a:rPr lang="en-US" dirty="0"/>
              <a:t>Voluntary migration became forced marches west after the Indian Removal Act. These marches became known as the Trial of Tears. </a:t>
            </a:r>
          </a:p>
        </p:txBody>
      </p:sp>
    </p:spTree>
    <p:extLst>
      <p:ext uri="{BB962C8B-B14F-4D97-AF65-F5344CB8AC3E}">
        <p14:creationId xmlns:p14="http://schemas.microsoft.com/office/powerpoint/2010/main" val="2728377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F492B-E0DF-4FDE-8A45-DDCE080579FF}"/>
              </a:ext>
            </a:extLst>
          </p:cNvPr>
          <p:cNvSpPr>
            <a:spLocks noGrp="1"/>
          </p:cNvSpPr>
          <p:nvPr>
            <p:ph type="title"/>
          </p:nvPr>
        </p:nvSpPr>
        <p:spPr/>
        <p:txBody>
          <a:bodyPr/>
          <a:lstStyle/>
          <a:p>
            <a:r>
              <a:rPr lang="en-US" dirty="0"/>
              <a:t>Jackson &amp; Indian Removal</a:t>
            </a:r>
          </a:p>
        </p:txBody>
      </p:sp>
      <p:pic>
        <p:nvPicPr>
          <p:cNvPr id="5" name="Content Placeholder 4">
            <a:extLst>
              <a:ext uri="{FF2B5EF4-FFF2-40B4-BE49-F238E27FC236}">
                <a16:creationId xmlns:a16="http://schemas.microsoft.com/office/drawing/2014/main" id="{BDD2EC4C-D0E6-4354-AC39-C67A37607B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81669" y="1116310"/>
            <a:ext cx="7155463" cy="4794160"/>
          </a:xfrm>
        </p:spPr>
      </p:pic>
    </p:spTree>
    <p:extLst>
      <p:ext uri="{BB962C8B-B14F-4D97-AF65-F5344CB8AC3E}">
        <p14:creationId xmlns:p14="http://schemas.microsoft.com/office/powerpoint/2010/main" val="113237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52302-01D9-43B4-B5B9-2C96C3C6B2EC}"/>
              </a:ext>
            </a:extLst>
          </p:cNvPr>
          <p:cNvSpPr>
            <a:spLocks noGrp="1"/>
          </p:cNvSpPr>
          <p:nvPr>
            <p:ph type="title"/>
          </p:nvPr>
        </p:nvSpPr>
        <p:spPr/>
        <p:txBody>
          <a:bodyPr/>
          <a:lstStyle/>
          <a:p>
            <a:r>
              <a:rPr lang="en-US" dirty="0"/>
              <a:t>Jackson &amp; the Banks</a:t>
            </a:r>
          </a:p>
        </p:txBody>
      </p:sp>
      <p:sp>
        <p:nvSpPr>
          <p:cNvPr id="3" name="Content Placeholder 2">
            <a:extLst>
              <a:ext uri="{FF2B5EF4-FFF2-40B4-BE49-F238E27FC236}">
                <a16:creationId xmlns:a16="http://schemas.microsoft.com/office/drawing/2014/main" id="{CC247B7B-245B-400F-A8D7-043EF5FEC446}"/>
              </a:ext>
            </a:extLst>
          </p:cNvPr>
          <p:cNvSpPr>
            <a:spLocks noGrp="1"/>
          </p:cNvSpPr>
          <p:nvPr>
            <p:ph idx="1"/>
          </p:nvPr>
        </p:nvSpPr>
        <p:spPr/>
        <p:txBody>
          <a:bodyPr/>
          <a:lstStyle/>
          <a:p>
            <a:r>
              <a:rPr lang="en-US" dirty="0"/>
              <a:t>The National Bank held a lot of power on its own. </a:t>
            </a:r>
          </a:p>
          <a:p>
            <a:pPr lvl="1"/>
            <a:r>
              <a:rPr lang="en-US" dirty="0"/>
              <a:t>Its notes were more stable, it was where the federal government made deposits, and basically controlled the nation’s economy.</a:t>
            </a:r>
          </a:p>
          <a:p>
            <a:pPr lvl="1"/>
            <a:r>
              <a:rPr lang="en-US" dirty="0"/>
              <a:t>Like most banks at the time, it was a private institution. </a:t>
            </a:r>
          </a:p>
          <a:p>
            <a:pPr lvl="1"/>
            <a:r>
              <a:rPr lang="en-US" dirty="0"/>
              <a:t>Like most banks at the time, Jackson HATED it.</a:t>
            </a:r>
          </a:p>
        </p:txBody>
      </p:sp>
    </p:spTree>
    <p:extLst>
      <p:ext uri="{BB962C8B-B14F-4D97-AF65-F5344CB8AC3E}">
        <p14:creationId xmlns:p14="http://schemas.microsoft.com/office/powerpoint/2010/main" val="2537348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29C39-09D3-45E1-AF1B-26EF4D973A60}"/>
              </a:ext>
            </a:extLst>
          </p:cNvPr>
          <p:cNvSpPr>
            <a:spLocks noGrp="1"/>
          </p:cNvSpPr>
          <p:nvPr>
            <p:ph type="title"/>
          </p:nvPr>
        </p:nvSpPr>
        <p:spPr/>
        <p:txBody>
          <a:bodyPr/>
          <a:lstStyle/>
          <a:p>
            <a:r>
              <a:rPr lang="en-US" dirty="0"/>
              <a:t>Jackson &amp; the Banks</a:t>
            </a:r>
          </a:p>
        </p:txBody>
      </p:sp>
      <p:sp>
        <p:nvSpPr>
          <p:cNvPr id="3" name="Content Placeholder 2">
            <a:extLst>
              <a:ext uri="{FF2B5EF4-FFF2-40B4-BE49-F238E27FC236}">
                <a16:creationId xmlns:a16="http://schemas.microsoft.com/office/drawing/2014/main" id="{716A3A50-D17B-421C-9D41-4AFB6208D689}"/>
              </a:ext>
            </a:extLst>
          </p:cNvPr>
          <p:cNvSpPr>
            <a:spLocks noGrp="1"/>
          </p:cNvSpPr>
          <p:nvPr>
            <p:ph idx="1"/>
          </p:nvPr>
        </p:nvSpPr>
        <p:spPr/>
        <p:txBody>
          <a:bodyPr/>
          <a:lstStyle/>
          <a:p>
            <a:r>
              <a:rPr lang="en-US" dirty="0"/>
              <a:t>In 1832, Henry Clay and Daniel Webster decided to push the renewal of the National Bank’s charter through Congress, four years early.</a:t>
            </a:r>
          </a:p>
          <a:p>
            <a:pPr lvl="1"/>
            <a:r>
              <a:rPr lang="en-US" dirty="0"/>
              <a:t>The was a secret plan by Clay to make the Bank an election issue in 1832, as he was running for president and hoped to force Jackson’s hand on the issue. </a:t>
            </a:r>
          </a:p>
          <a:p>
            <a:pPr lvl="1"/>
            <a:r>
              <a:rPr lang="en-US" dirty="0"/>
              <a:t>If Jackson signed the bill, allowing for the bank’s renewal, he would alienate many of his western voters. If he vetoed it, he would alienate the wealthy bank investors. </a:t>
            </a:r>
          </a:p>
          <a:p>
            <a:pPr lvl="1"/>
            <a:r>
              <a:rPr lang="en-US" dirty="0"/>
              <a:t>Thus begins the Bank War.</a:t>
            </a:r>
          </a:p>
        </p:txBody>
      </p:sp>
    </p:spTree>
    <p:extLst>
      <p:ext uri="{BB962C8B-B14F-4D97-AF65-F5344CB8AC3E}">
        <p14:creationId xmlns:p14="http://schemas.microsoft.com/office/powerpoint/2010/main" val="3522306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EDC64-C98E-4C2C-9E95-BD9C3B7664A7}"/>
              </a:ext>
            </a:extLst>
          </p:cNvPr>
          <p:cNvSpPr>
            <a:spLocks noGrp="1"/>
          </p:cNvSpPr>
          <p:nvPr>
            <p:ph type="title"/>
          </p:nvPr>
        </p:nvSpPr>
        <p:spPr/>
        <p:txBody>
          <a:bodyPr/>
          <a:lstStyle/>
          <a:p>
            <a:r>
              <a:rPr lang="en-US" dirty="0"/>
              <a:t>Jackson &amp; the Banks</a:t>
            </a:r>
          </a:p>
        </p:txBody>
      </p:sp>
      <p:sp>
        <p:nvSpPr>
          <p:cNvPr id="3" name="Content Placeholder 2">
            <a:extLst>
              <a:ext uri="{FF2B5EF4-FFF2-40B4-BE49-F238E27FC236}">
                <a16:creationId xmlns:a16="http://schemas.microsoft.com/office/drawing/2014/main" id="{3EBDBCD4-3BAC-47C0-AE9C-AD94447381C3}"/>
              </a:ext>
            </a:extLst>
          </p:cNvPr>
          <p:cNvSpPr>
            <a:spLocks noGrp="1"/>
          </p:cNvSpPr>
          <p:nvPr>
            <p:ph idx="1"/>
          </p:nvPr>
        </p:nvSpPr>
        <p:spPr/>
        <p:txBody>
          <a:bodyPr/>
          <a:lstStyle/>
          <a:p>
            <a:r>
              <a:rPr lang="en-US" dirty="0"/>
              <a:t>Congress passed the bank’s renewal and Jackson vetoed it. </a:t>
            </a:r>
          </a:p>
          <a:p>
            <a:pPr lvl="1"/>
            <a:r>
              <a:rPr lang="en-US" dirty="0"/>
              <a:t>This had been one of the first vetoes that rested on presidential power alone, as Jackson had ignored another Supreme Court ruling by saying in his veto that the bank was unconstitutional.</a:t>
            </a:r>
          </a:p>
          <a:p>
            <a:pPr lvl="1"/>
            <a:r>
              <a:rPr lang="en-US" dirty="0"/>
              <a:t>Jackson’s veto “essentially argued that he was vetoing the bill because he personally found it harmful to the nation.”</a:t>
            </a:r>
          </a:p>
          <a:p>
            <a:pPr lvl="1"/>
            <a:r>
              <a:rPr lang="en-US" dirty="0"/>
              <a:t>This allowed the power of the president to expand, and greatly appealed to the average citizen.</a:t>
            </a:r>
          </a:p>
        </p:txBody>
      </p:sp>
    </p:spTree>
    <p:extLst>
      <p:ext uri="{BB962C8B-B14F-4D97-AF65-F5344CB8AC3E}">
        <p14:creationId xmlns:p14="http://schemas.microsoft.com/office/powerpoint/2010/main" val="1045857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7CD79-81CA-4B40-BE60-A68DF8858AD7}"/>
              </a:ext>
            </a:extLst>
          </p:cNvPr>
          <p:cNvSpPr>
            <a:spLocks noGrp="1"/>
          </p:cNvSpPr>
          <p:nvPr>
            <p:ph type="title"/>
          </p:nvPr>
        </p:nvSpPr>
        <p:spPr/>
        <p:txBody>
          <a:bodyPr/>
          <a:lstStyle/>
          <a:p>
            <a:r>
              <a:rPr lang="en-US" dirty="0"/>
              <a:t>Jackson &amp; the Banks</a:t>
            </a:r>
          </a:p>
        </p:txBody>
      </p:sp>
      <p:sp>
        <p:nvSpPr>
          <p:cNvPr id="3" name="Content Placeholder 2">
            <a:extLst>
              <a:ext uri="{FF2B5EF4-FFF2-40B4-BE49-F238E27FC236}">
                <a16:creationId xmlns:a16="http://schemas.microsoft.com/office/drawing/2014/main" id="{14049D27-7E05-4363-A7A4-44661668AEBE}"/>
              </a:ext>
            </a:extLst>
          </p:cNvPr>
          <p:cNvSpPr>
            <a:spLocks noGrp="1"/>
          </p:cNvSpPr>
          <p:nvPr>
            <p:ph idx="1"/>
          </p:nvPr>
        </p:nvSpPr>
        <p:spPr/>
        <p:txBody>
          <a:bodyPr/>
          <a:lstStyle/>
          <a:p>
            <a:r>
              <a:rPr lang="en-US" dirty="0"/>
              <a:t>Jackson won re-election in 1832, and decided that letting the National Bank’s charter was not enough.</a:t>
            </a:r>
          </a:p>
          <a:p>
            <a:pPr lvl="1"/>
            <a:r>
              <a:rPr lang="en-US" dirty="0"/>
              <a:t>He refused to deposit federal funds in the Bank, instead splitting it up between pet banks in various states.</a:t>
            </a:r>
          </a:p>
          <a:p>
            <a:pPr lvl="1"/>
            <a:r>
              <a:rPr lang="en-US" dirty="0"/>
              <a:t>The National Bank called in loans, hoping to create a financial crisis and bring the government back to its side. This instead caused banks across the country to close, and a greater loss of support for the National Bank. </a:t>
            </a:r>
          </a:p>
          <a:p>
            <a:pPr lvl="1"/>
            <a:r>
              <a:rPr lang="en-US" dirty="0"/>
              <a:t>Temporary of “wildcat” banks began appearing in the West to fill the void, and helped to flood the country with unreliable paper currency.</a:t>
            </a:r>
          </a:p>
        </p:txBody>
      </p:sp>
    </p:spTree>
    <p:extLst>
      <p:ext uri="{BB962C8B-B14F-4D97-AF65-F5344CB8AC3E}">
        <p14:creationId xmlns:p14="http://schemas.microsoft.com/office/powerpoint/2010/main" val="749691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3B6F-02DE-449A-8DEA-313E0DC15B2B}"/>
              </a:ext>
            </a:extLst>
          </p:cNvPr>
          <p:cNvSpPr>
            <a:spLocks noGrp="1"/>
          </p:cNvSpPr>
          <p:nvPr>
            <p:ph type="title"/>
          </p:nvPr>
        </p:nvSpPr>
        <p:spPr/>
        <p:txBody>
          <a:bodyPr/>
          <a:lstStyle/>
          <a:p>
            <a:r>
              <a:rPr lang="en-US" dirty="0"/>
              <a:t>Jackson &amp; the Banks</a:t>
            </a:r>
          </a:p>
        </p:txBody>
      </p:sp>
      <p:sp>
        <p:nvSpPr>
          <p:cNvPr id="3" name="Content Placeholder 2">
            <a:extLst>
              <a:ext uri="{FF2B5EF4-FFF2-40B4-BE49-F238E27FC236}">
                <a16:creationId xmlns:a16="http://schemas.microsoft.com/office/drawing/2014/main" id="{AB1A1B5C-3323-4A7B-B94A-DBAB560E1710}"/>
              </a:ext>
            </a:extLst>
          </p:cNvPr>
          <p:cNvSpPr>
            <a:spLocks noGrp="1"/>
          </p:cNvSpPr>
          <p:nvPr>
            <p:ph idx="1"/>
          </p:nvPr>
        </p:nvSpPr>
        <p:spPr/>
        <p:txBody>
          <a:bodyPr/>
          <a:lstStyle/>
          <a:p>
            <a:r>
              <a:rPr lang="en-US" dirty="0"/>
              <a:t>Specie Circular (1836): US Treasury decree requiring all public lands be purchased with metallic currency.</a:t>
            </a:r>
          </a:p>
          <a:p>
            <a:pPr lvl="1"/>
            <a:r>
              <a:rPr lang="en-US" dirty="0"/>
              <a:t>This quickly curbed land speculation in the West brought on by </a:t>
            </a:r>
            <a:r>
              <a:rPr lang="en-US"/>
              <a:t>wildcat banks.</a:t>
            </a:r>
          </a:p>
        </p:txBody>
      </p:sp>
    </p:spTree>
    <p:extLst>
      <p:ext uri="{BB962C8B-B14F-4D97-AF65-F5344CB8AC3E}">
        <p14:creationId xmlns:p14="http://schemas.microsoft.com/office/powerpoint/2010/main" val="1596920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42A9-A694-40A1-A307-703A29DB6A61}"/>
              </a:ext>
            </a:extLst>
          </p:cNvPr>
          <p:cNvSpPr>
            <a:spLocks noGrp="1"/>
          </p:cNvSpPr>
          <p:nvPr>
            <p:ph type="title"/>
          </p:nvPr>
        </p:nvSpPr>
        <p:spPr/>
        <p:txBody>
          <a:bodyPr/>
          <a:lstStyle/>
          <a:p>
            <a:r>
              <a:rPr lang="en-US" dirty="0"/>
              <a:t>The Election of 1824</a:t>
            </a:r>
          </a:p>
        </p:txBody>
      </p:sp>
      <p:sp>
        <p:nvSpPr>
          <p:cNvPr id="3" name="Content Placeholder 2">
            <a:extLst>
              <a:ext uri="{FF2B5EF4-FFF2-40B4-BE49-F238E27FC236}">
                <a16:creationId xmlns:a16="http://schemas.microsoft.com/office/drawing/2014/main" id="{C1F3D561-31A2-4291-8ADC-8B37FFB148E4}"/>
              </a:ext>
            </a:extLst>
          </p:cNvPr>
          <p:cNvSpPr>
            <a:spLocks noGrp="1"/>
          </p:cNvSpPr>
          <p:nvPr>
            <p:ph idx="1"/>
          </p:nvPr>
        </p:nvSpPr>
        <p:spPr/>
        <p:txBody>
          <a:bodyPr/>
          <a:lstStyle/>
          <a:p>
            <a:r>
              <a:rPr lang="en-US" dirty="0"/>
              <a:t>Monroe had retired.</a:t>
            </a:r>
          </a:p>
          <a:p>
            <a:r>
              <a:rPr lang="en-US" dirty="0"/>
              <a:t>The new candidates were: John Quincy Adams, Henry Clay, William H. Crawford, and Andrew Jackson.</a:t>
            </a:r>
          </a:p>
          <a:p>
            <a:r>
              <a:rPr lang="en-US" dirty="0"/>
              <a:t>No one candidate won a majority, so the election moves to the House of Representatives.</a:t>
            </a:r>
          </a:p>
        </p:txBody>
      </p:sp>
    </p:spTree>
    <p:extLst>
      <p:ext uri="{BB962C8B-B14F-4D97-AF65-F5344CB8AC3E}">
        <p14:creationId xmlns:p14="http://schemas.microsoft.com/office/powerpoint/2010/main" val="3760830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Election of 1836</a:t>
            </a:r>
          </a:p>
        </p:txBody>
      </p:sp>
      <p:sp>
        <p:nvSpPr>
          <p:cNvPr id="3" name="Content Placeholder 2"/>
          <p:cNvSpPr>
            <a:spLocks noGrp="1"/>
          </p:cNvSpPr>
          <p:nvPr>
            <p:ph idx="1"/>
          </p:nvPr>
        </p:nvSpPr>
        <p:spPr/>
        <p:txBody>
          <a:bodyPr/>
          <a:lstStyle/>
          <a:p>
            <a:r>
              <a:rPr lang="en-US" dirty="0"/>
              <a:t>Jackson wants to retire, but he doesn’t want to give up control. His best option is to pick someone that would easily follow his orders.</a:t>
            </a:r>
          </a:p>
          <a:p>
            <a:pPr lvl="1"/>
            <a:r>
              <a:rPr lang="en-US" dirty="0"/>
              <a:t>That person is Martin Van Buren. </a:t>
            </a:r>
          </a:p>
          <a:p>
            <a:pPr lvl="1"/>
            <a:r>
              <a:rPr lang="en-US" dirty="0"/>
              <a:t>Because he is advertised as Jackson’s protégé by the Democrats, he easily wins the election.</a:t>
            </a:r>
          </a:p>
        </p:txBody>
      </p:sp>
    </p:spTree>
    <p:extLst>
      <p:ext uri="{BB962C8B-B14F-4D97-AF65-F5344CB8AC3E}">
        <p14:creationId xmlns:p14="http://schemas.microsoft.com/office/powerpoint/2010/main" val="4265805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Election of 1836</a:t>
            </a:r>
          </a:p>
        </p:txBody>
      </p:sp>
      <p:sp>
        <p:nvSpPr>
          <p:cNvPr id="3" name="Content Placeholder 2"/>
          <p:cNvSpPr>
            <a:spLocks noGrp="1"/>
          </p:cNvSpPr>
          <p:nvPr>
            <p:ph idx="1"/>
          </p:nvPr>
        </p:nvSpPr>
        <p:spPr/>
        <p:txBody>
          <a:bodyPr/>
          <a:lstStyle/>
          <a:p>
            <a:r>
              <a:rPr lang="en-US" dirty="0"/>
              <a:t>Jackson’s followers are called the Democrats.</a:t>
            </a:r>
          </a:p>
          <a:p>
            <a:r>
              <a:rPr lang="en-US" dirty="0"/>
              <a:t>Their opposition, and everyone else who does not identify as a Democrat, are called Whigs.</a:t>
            </a:r>
          </a:p>
        </p:txBody>
      </p:sp>
    </p:spTree>
    <p:extLst>
      <p:ext uri="{BB962C8B-B14F-4D97-AF65-F5344CB8AC3E}">
        <p14:creationId xmlns:p14="http://schemas.microsoft.com/office/powerpoint/2010/main" val="2679081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Panic of 1837</a:t>
            </a:r>
          </a:p>
        </p:txBody>
      </p:sp>
      <p:sp>
        <p:nvSpPr>
          <p:cNvPr id="3" name="Content Placeholder 2"/>
          <p:cNvSpPr>
            <a:spLocks noGrp="1"/>
          </p:cNvSpPr>
          <p:nvPr>
            <p:ph idx="1"/>
          </p:nvPr>
        </p:nvSpPr>
        <p:spPr/>
        <p:txBody>
          <a:bodyPr/>
          <a:lstStyle/>
          <a:p>
            <a:r>
              <a:rPr lang="en-US" dirty="0"/>
              <a:t>The real effects of the National Bank closing. </a:t>
            </a:r>
          </a:p>
          <a:p>
            <a:r>
              <a:rPr lang="en-US" dirty="0"/>
              <a:t>Caused by:</a:t>
            </a:r>
          </a:p>
          <a:p>
            <a:pPr lvl="1"/>
            <a:r>
              <a:rPr lang="en-US" dirty="0"/>
              <a:t>Elevated wheat prices</a:t>
            </a:r>
          </a:p>
          <a:p>
            <a:pPr lvl="1"/>
            <a:r>
              <a:rPr lang="en-US" dirty="0"/>
              <a:t>Continued land speculation in the West</a:t>
            </a:r>
          </a:p>
          <a:p>
            <a:pPr lvl="1"/>
            <a:r>
              <a:rPr lang="en-US" dirty="0"/>
              <a:t>Speculation over slaves, roads and canals</a:t>
            </a:r>
          </a:p>
          <a:p>
            <a:pPr lvl="1"/>
            <a:r>
              <a:rPr lang="en-US" dirty="0"/>
              <a:t>Wildcat banks</a:t>
            </a:r>
          </a:p>
          <a:p>
            <a:pPr lvl="1"/>
            <a:r>
              <a:rPr lang="en-US" dirty="0"/>
              <a:t>Unstable banks in Britain that began to call in loans owed by Americans</a:t>
            </a:r>
          </a:p>
        </p:txBody>
      </p:sp>
    </p:spTree>
    <p:extLst>
      <p:ext uri="{BB962C8B-B14F-4D97-AF65-F5344CB8AC3E}">
        <p14:creationId xmlns:p14="http://schemas.microsoft.com/office/powerpoint/2010/main" val="2052844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D763E-C8AB-435C-A4AB-E0CE1233CD61}"/>
              </a:ext>
            </a:extLst>
          </p:cNvPr>
          <p:cNvSpPr>
            <a:spLocks noGrp="1"/>
          </p:cNvSpPr>
          <p:nvPr>
            <p:ph type="title"/>
          </p:nvPr>
        </p:nvSpPr>
        <p:spPr/>
        <p:txBody>
          <a:bodyPr/>
          <a:lstStyle/>
          <a:p>
            <a:r>
              <a:rPr lang="en-US" dirty="0"/>
              <a:t>Panic of 1837</a:t>
            </a:r>
          </a:p>
        </p:txBody>
      </p:sp>
      <p:sp>
        <p:nvSpPr>
          <p:cNvPr id="3" name="Content Placeholder 2">
            <a:extLst>
              <a:ext uri="{FF2B5EF4-FFF2-40B4-BE49-F238E27FC236}">
                <a16:creationId xmlns:a16="http://schemas.microsoft.com/office/drawing/2014/main" id="{93F01471-E9F4-4394-8EEA-B4E790E2CF2D}"/>
              </a:ext>
            </a:extLst>
          </p:cNvPr>
          <p:cNvSpPr>
            <a:spLocks noGrp="1"/>
          </p:cNvSpPr>
          <p:nvPr>
            <p:ph idx="1"/>
          </p:nvPr>
        </p:nvSpPr>
        <p:spPr/>
        <p:txBody>
          <a:bodyPr/>
          <a:lstStyle/>
          <a:p>
            <a:r>
              <a:rPr lang="en-US" dirty="0"/>
              <a:t>Many banks in the US closed, including a number of Jackson’s pet banks.</a:t>
            </a:r>
          </a:p>
          <a:p>
            <a:r>
              <a:rPr lang="en-US" dirty="0"/>
              <a:t>Land sales dropped, factories closed, and unemployment rose. </a:t>
            </a:r>
          </a:p>
          <a:p>
            <a:r>
              <a:rPr lang="en-US" dirty="0"/>
              <a:t>Van Buren’s solution was the “Divorce Bill”.</a:t>
            </a:r>
          </a:p>
          <a:p>
            <a:pPr lvl="1"/>
            <a:r>
              <a:rPr lang="en-US" dirty="0"/>
              <a:t>Passed in 1840 as the Independent Treasury Bill, it separated the government’s money from the banking system. The law struggled to survive and was repealed years later.</a:t>
            </a:r>
          </a:p>
        </p:txBody>
      </p:sp>
    </p:spTree>
    <p:extLst>
      <p:ext uri="{BB962C8B-B14F-4D97-AF65-F5344CB8AC3E}">
        <p14:creationId xmlns:p14="http://schemas.microsoft.com/office/powerpoint/2010/main" val="2352056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01CC-5448-4FD6-AEF1-4E4C9F10853E}"/>
              </a:ext>
            </a:extLst>
          </p:cNvPr>
          <p:cNvSpPr>
            <a:spLocks noGrp="1"/>
          </p:cNvSpPr>
          <p:nvPr>
            <p:ph type="title"/>
          </p:nvPr>
        </p:nvSpPr>
        <p:spPr/>
        <p:txBody>
          <a:bodyPr/>
          <a:lstStyle/>
          <a:p>
            <a:r>
              <a:rPr lang="en-US"/>
              <a:t>Texas</a:t>
            </a:r>
          </a:p>
        </p:txBody>
      </p:sp>
      <p:sp>
        <p:nvSpPr>
          <p:cNvPr id="3" name="Content Placeholder 2">
            <a:extLst>
              <a:ext uri="{FF2B5EF4-FFF2-40B4-BE49-F238E27FC236}">
                <a16:creationId xmlns:a16="http://schemas.microsoft.com/office/drawing/2014/main" id="{CFCF6F91-575E-4AB6-962A-6076DA40AFCD}"/>
              </a:ext>
            </a:extLst>
          </p:cNvPr>
          <p:cNvSpPr>
            <a:spLocks noGrp="1"/>
          </p:cNvSpPr>
          <p:nvPr>
            <p:ph idx="1"/>
          </p:nvPr>
        </p:nvSpPr>
        <p:spPr/>
        <p:txBody>
          <a:bodyPr/>
          <a:lstStyle/>
          <a:p>
            <a:r>
              <a:rPr lang="en-US" dirty="0"/>
              <a:t>Mexico won its independence in 1821, and continued plans for the settlement its most northern region, Texas. </a:t>
            </a:r>
          </a:p>
          <a:p>
            <a:r>
              <a:rPr lang="en-US" dirty="0"/>
              <a:t>A deal was made with Stephen Austin, who promised to bring Catholic families to the area who would then become Mexican citizens.</a:t>
            </a:r>
          </a:p>
          <a:p>
            <a:pPr lvl="1"/>
            <a:r>
              <a:rPr lang="en-US" dirty="0"/>
              <a:t>Austin ignored all of these stipulations, but still brought settlers into the area.</a:t>
            </a:r>
          </a:p>
        </p:txBody>
      </p:sp>
    </p:spTree>
    <p:extLst>
      <p:ext uri="{BB962C8B-B14F-4D97-AF65-F5344CB8AC3E}">
        <p14:creationId xmlns:p14="http://schemas.microsoft.com/office/powerpoint/2010/main" val="3083743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EAC5D-4D34-47E0-BF01-644121A82E39}"/>
              </a:ext>
            </a:extLst>
          </p:cNvPr>
          <p:cNvSpPr>
            <a:spLocks noGrp="1"/>
          </p:cNvSpPr>
          <p:nvPr>
            <p:ph type="title"/>
          </p:nvPr>
        </p:nvSpPr>
        <p:spPr/>
        <p:txBody>
          <a:bodyPr/>
          <a:lstStyle/>
          <a:p>
            <a:r>
              <a:rPr lang="en-US" dirty="0"/>
              <a:t>Texas</a:t>
            </a:r>
          </a:p>
        </p:txBody>
      </p:sp>
      <p:sp>
        <p:nvSpPr>
          <p:cNvPr id="3" name="Content Placeholder 2">
            <a:extLst>
              <a:ext uri="{FF2B5EF4-FFF2-40B4-BE49-F238E27FC236}">
                <a16:creationId xmlns:a16="http://schemas.microsoft.com/office/drawing/2014/main" id="{E475AFEF-BBB1-4C4A-B0CD-BF8E0E8C8FF1}"/>
              </a:ext>
            </a:extLst>
          </p:cNvPr>
          <p:cNvSpPr>
            <a:spLocks noGrp="1"/>
          </p:cNvSpPr>
          <p:nvPr>
            <p:ph idx="1"/>
          </p:nvPr>
        </p:nvSpPr>
        <p:spPr/>
        <p:txBody>
          <a:bodyPr/>
          <a:lstStyle/>
          <a:p>
            <a:r>
              <a:rPr lang="en-US" dirty="0"/>
              <a:t>Conflict grew between the Texas settlers and the Mexican government over several issues including racism, slavery, immigration, and the settlers’ loyalty to the American government.</a:t>
            </a:r>
          </a:p>
          <a:p>
            <a:r>
              <a:rPr lang="en-US" dirty="0"/>
              <a:t>Texas declared their own independence in 1835, and Mexico raised an army against them. Texas placed their own forces in the hands of Sam Houston.</a:t>
            </a:r>
          </a:p>
        </p:txBody>
      </p:sp>
    </p:spTree>
    <p:extLst>
      <p:ext uri="{BB962C8B-B14F-4D97-AF65-F5344CB8AC3E}">
        <p14:creationId xmlns:p14="http://schemas.microsoft.com/office/powerpoint/2010/main" val="4167677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6EF06-253E-42EE-9ECE-37332C0DC734}"/>
              </a:ext>
            </a:extLst>
          </p:cNvPr>
          <p:cNvSpPr>
            <a:spLocks noGrp="1"/>
          </p:cNvSpPr>
          <p:nvPr>
            <p:ph type="title"/>
          </p:nvPr>
        </p:nvSpPr>
        <p:spPr/>
        <p:txBody>
          <a:bodyPr/>
          <a:lstStyle/>
          <a:p>
            <a:r>
              <a:rPr lang="en-US" dirty="0"/>
              <a:t>Texas</a:t>
            </a:r>
          </a:p>
        </p:txBody>
      </p:sp>
      <p:sp>
        <p:nvSpPr>
          <p:cNvPr id="3" name="Content Placeholder 2">
            <a:extLst>
              <a:ext uri="{FF2B5EF4-FFF2-40B4-BE49-F238E27FC236}">
                <a16:creationId xmlns:a16="http://schemas.microsoft.com/office/drawing/2014/main" id="{B0647B24-92C5-4BFA-A8F3-A6FA56971100}"/>
              </a:ext>
            </a:extLst>
          </p:cNvPr>
          <p:cNvSpPr>
            <a:spLocks noGrp="1"/>
          </p:cNvSpPr>
          <p:nvPr>
            <p:ph idx="1"/>
          </p:nvPr>
        </p:nvSpPr>
        <p:spPr/>
        <p:txBody>
          <a:bodyPr/>
          <a:lstStyle/>
          <a:p>
            <a:r>
              <a:rPr lang="en-US" dirty="0"/>
              <a:t>Mexico won victories in at the Alamo and Goliad, but in doing so supercharged the Texan cause. </a:t>
            </a:r>
          </a:p>
          <a:p>
            <a:r>
              <a:rPr lang="en-US" dirty="0"/>
              <a:t>The Texans won a decisive battle at San Jacinto, which forced a treaty that granted Texas its independence.</a:t>
            </a:r>
          </a:p>
          <a:p>
            <a:r>
              <a:rPr lang="en-US" dirty="0"/>
              <a:t>Though they had petitioned for annexation to become part of the US, Texas only received recognition from the US. </a:t>
            </a:r>
          </a:p>
        </p:txBody>
      </p:sp>
    </p:spTree>
    <p:extLst>
      <p:ext uri="{BB962C8B-B14F-4D97-AF65-F5344CB8AC3E}">
        <p14:creationId xmlns:p14="http://schemas.microsoft.com/office/powerpoint/2010/main" val="4218684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84BCA-536A-46B8-8BD0-75BEB8FA4C46}"/>
              </a:ext>
            </a:extLst>
          </p:cNvPr>
          <p:cNvSpPr>
            <a:spLocks noGrp="1"/>
          </p:cNvSpPr>
          <p:nvPr>
            <p:ph type="title"/>
          </p:nvPr>
        </p:nvSpPr>
        <p:spPr/>
        <p:txBody>
          <a:bodyPr/>
          <a:lstStyle/>
          <a:p>
            <a:r>
              <a:rPr lang="en-US" dirty="0"/>
              <a:t>The Election of 1840</a:t>
            </a:r>
          </a:p>
        </p:txBody>
      </p:sp>
      <p:sp>
        <p:nvSpPr>
          <p:cNvPr id="3" name="Content Placeholder 2">
            <a:extLst>
              <a:ext uri="{FF2B5EF4-FFF2-40B4-BE49-F238E27FC236}">
                <a16:creationId xmlns:a16="http://schemas.microsoft.com/office/drawing/2014/main" id="{0FA1FBB3-76AF-4B5F-86AD-CF06A0400F56}"/>
              </a:ext>
            </a:extLst>
          </p:cNvPr>
          <p:cNvSpPr>
            <a:spLocks noGrp="1"/>
          </p:cNvSpPr>
          <p:nvPr>
            <p:ph idx="1"/>
          </p:nvPr>
        </p:nvSpPr>
        <p:spPr/>
        <p:txBody>
          <a:bodyPr/>
          <a:lstStyle/>
          <a:p>
            <a:r>
              <a:rPr lang="en-US" dirty="0"/>
              <a:t>Whig candidate William Henry Harrison won. Harrison and his VP, John Tyler, were enemy-less candidates who could carry more votes than Clay and Webster, and were easily more </a:t>
            </a:r>
            <a:r>
              <a:rPr lang="en-US"/>
              <a:t>well-liked than Van Buren. </a:t>
            </a:r>
            <a:endParaRPr lang="en-US" dirty="0"/>
          </a:p>
        </p:txBody>
      </p:sp>
    </p:spTree>
    <p:extLst>
      <p:ext uri="{BB962C8B-B14F-4D97-AF65-F5344CB8AC3E}">
        <p14:creationId xmlns:p14="http://schemas.microsoft.com/office/powerpoint/2010/main" val="3018771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97CED-099A-4536-930F-55E80E31BE62}"/>
              </a:ext>
            </a:extLst>
          </p:cNvPr>
          <p:cNvSpPr>
            <a:spLocks noGrp="1"/>
          </p:cNvSpPr>
          <p:nvPr>
            <p:ph type="title"/>
          </p:nvPr>
        </p:nvSpPr>
        <p:spPr/>
        <p:txBody>
          <a:bodyPr/>
          <a:lstStyle/>
          <a:p>
            <a:r>
              <a:rPr lang="en-US" dirty="0"/>
              <a:t>The Election of 1824</a:t>
            </a:r>
          </a:p>
        </p:txBody>
      </p:sp>
      <p:sp>
        <p:nvSpPr>
          <p:cNvPr id="3" name="Content Placeholder 2">
            <a:extLst>
              <a:ext uri="{FF2B5EF4-FFF2-40B4-BE49-F238E27FC236}">
                <a16:creationId xmlns:a16="http://schemas.microsoft.com/office/drawing/2014/main" id="{EF1C4354-CE34-425E-B74F-A00AA657F05B}"/>
              </a:ext>
            </a:extLst>
          </p:cNvPr>
          <p:cNvSpPr>
            <a:spLocks noGrp="1"/>
          </p:cNvSpPr>
          <p:nvPr>
            <p:ph idx="1"/>
          </p:nvPr>
        </p:nvSpPr>
        <p:spPr/>
        <p:txBody>
          <a:bodyPr/>
          <a:lstStyle/>
          <a:p>
            <a:r>
              <a:rPr lang="en-US" dirty="0"/>
              <a:t>The choice was ultimately narrowed down to John Quincy Adams and Andrew Jackson.</a:t>
            </a:r>
          </a:p>
          <a:p>
            <a:r>
              <a:rPr lang="en-US" dirty="0"/>
              <a:t>The “Corrupt Bargain” of 1824: Speaker of the House Henry Clay threw his support behind Adams, who wound up winning the election, and Clay became his Secretary of State.</a:t>
            </a:r>
          </a:p>
          <a:p>
            <a:pPr lvl="1"/>
            <a:r>
              <a:rPr lang="en-US" dirty="0"/>
              <a:t>Jackson supporters accuse Adams and Clay of reaching some kind of deal to broker this result.</a:t>
            </a:r>
          </a:p>
          <a:p>
            <a:pPr lvl="1"/>
            <a:r>
              <a:rPr lang="en-US" dirty="0"/>
              <a:t>The Democratic-Republicans split into the Democrats and the National Republicans.</a:t>
            </a:r>
          </a:p>
        </p:txBody>
      </p:sp>
    </p:spTree>
    <p:extLst>
      <p:ext uri="{BB962C8B-B14F-4D97-AF65-F5344CB8AC3E}">
        <p14:creationId xmlns:p14="http://schemas.microsoft.com/office/powerpoint/2010/main" val="309814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A3D5F-37E0-462A-AAAF-1AE2AC081167}"/>
              </a:ext>
            </a:extLst>
          </p:cNvPr>
          <p:cNvSpPr>
            <a:spLocks noGrp="1"/>
          </p:cNvSpPr>
          <p:nvPr>
            <p:ph type="title"/>
          </p:nvPr>
        </p:nvSpPr>
        <p:spPr/>
        <p:txBody>
          <a:bodyPr/>
          <a:lstStyle/>
          <a:p>
            <a:r>
              <a:rPr lang="en-US" dirty="0"/>
              <a:t>The (Second) Adams Presidency</a:t>
            </a:r>
          </a:p>
        </p:txBody>
      </p:sp>
      <p:sp>
        <p:nvSpPr>
          <p:cNvPr id="3" name="Content Placeholder 2">
            <a:extLst>
              <a:ext uri="{FF2B5EF4-FFF2-40B4-BE49-F238E27FC236}">
                <a16:creationId xmlns:a16="http://schemas.microsoft.com/office/drawing/2014/main" id="{95F9BB58-5787-44D7-B6D4-ED1BA50B7961}"/>
              </a:ext>
            </a:extLst>
          </p:cNvPr>
          <p:cNvSpPr>
            <a:spLocks noGrp="1"/>
          </p:cNvSpPr>
          <p:nvPr>
            <p:ph idx="1"/>
          </p:nvPr>
        </p:nvSpPr>
        <p:spPr>
          <a:xfrm>
            <a:off x="3869268" y="864108"/>
            <a:ext cx="7315200" cy="2564892"/>
          </a:xfrm>
        </p:spPr>
        <p:txBody>
          <a:bodyPr/>
          <a:lstStyle/>
          <a:p>
            <a:r>
              <a:rPr lang="en-US" dirty="0"/>
              <a:t>Highly supportive of Clay’s American System.</a:t>
            </a:r>
          </a:p>
          <a:p>
            <a:r>
              <a:rPr lang="en-US" dirty="0"/>
              <a:t>Many of his policy proposals were defeated in Congress.</a:t>
            </a:r>
          </a:p>
          <a:p>
            <a:r>
              <a:rPr lang="en-US" dirty="0"/>
              <a:t>Signed the Tariff of 1828/the Tariff of Abominations.</a:t>
            </a:r>
          </a:p>
        </p:txBody>
      </p:sp>
      <p:pic>
        <p:nvPicPr>
          <p:cNvPr id="1026" name="Picture 2" descr="Image result for john quincy adams">
            <a:extLst>
              <a:ext uri="{FF2B5EF4-FFF2-40B4-BE49-F238E27FC236}">
                <a16:creationId xmlns:a16="http://schemas.microsoft.com/office/drawing/2014/main" id="{22B3246C-515D-41B8-84E8-56318B60BC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656" r="23367"/>
          <a:stretch/>
        </p:blipFill>
        <p:spPr bwMode="auto">
          <a:xfrm>
            <a:off x="5608525" y="2849216"/>
            <a:ext cx="3242799" cy="379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658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62F2F-F5B1-4687-B510-F937FEABD416}"/>
              </a:ext>
            </a:extLst>
          </p:cNvPr>
          <p:cNvSpPr>
            <a:spLocks noGrp="1"/>
          </p:cNvSpPr>
          <p:nvPr>
            <p:ph type="title"/>
          </p:nvPr>
        </p:nvSpPr>
        <p:spPr/>
        <p:txBody>
          <a:bodyPr/>
          <a:lstStyle/>
          <a:p>
            <a:r>
              <a:rPr lang="en-US" dirty="0"/>
              <a:t>The Election of 1828</a:t>
            </a:r>
          </a:p>
        </p:txBody>
      </p:sp>
      <p:sp>
        <p:nvSpPr>
          <p:cNvPr id="3" name="Content Placeholder 2">
            <a:extLst>
              <a:ext uri="{FF2B5EF4-FFF2-40B4-BE49-F238E27FC236}">
                <a16:creationId xmlns:a16="http://schemas.microsoft.com/office/drawing/2014/main" id="{EF93A7CA-C2E8-454C-9457-287DD47F67C0}"/>
              </a:ext>
            </a:extLst>
          </p:cNvPr>
          <p:cNvSpPr>
            <a:spLocks noGrp="1"/>
          </p:cNvSpPr>
          <p:nvPr>
            <p:ph idx="1"/>
          </p:nvPr>
        </p:nvSpPr>
        <p:spPr/>
        <p:txBody>
          <a:bodyPr/>
          <a:lstStyle/>
          <a:p>
            <a:r>
              <a:rPr lang="en-US" dirty="0"/>
              <a:t>Jackson wins. </a:t>
            </a:r>
          </a:p>
          <a:p>
            <a:pPr lvl="1"/>
            <a:r>
              <a:rPr lang="en-US" dirty="0"/>
              <a:t>The vote was largely sectional: Jackson gained most of the South and West, while Adams held the North.</a:t>
            </a:r>
          </a:p>
        </p:txBody>
      </p:sp>
    </p:spTree>
    <p:extLst>
      <p:ext uri="{BB962C8B-B14F-4D97-AF65-F5344CB8AC3E}">
        <p14:creationId xmlns:p14="http://schemas.microsoft.com/office/powerpoint/2010/main" val="3702719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3D16E-26B1-40AF-99B4-19EE991AB8BB}"/>
              </a:ext>
            </a:extLst>
          </p:cNvPr>
          <p:cNvSpPr>
            <a:spLocks noGrp="1"/>
          </p:cNvSpPr>
          <p:nvPr>
            <p:ph type="title"/>
          </p:nvPr>
        </p:nvSpPr>
        <p:spPr/>
        <p:txBody>
          <a:bodyPr/>
          <a:lstStyle/>
          <a:p>
            <a:r>
              <a:rPr lang="en-US" dirty="0"/>
              <a:t>Jackson &amp; the Spoils System</a:t>
            </a:r>
          </a:p>
        </p:txBody>
      </p:sp>
      <p:sp>
        <p:nvSpPr>
          <p:cNvPr id="3" name="Content Placeholder 2">
            <a:extLst>
              <a:ext uri="{FF2B5EF4-FFF2-40B4-BE49-F238E27FC236}">
                <a16:creationId xmlns:a16="http://schemas.microsoft.com/office/drawing/2014/main" id="{4E6A007B-5CAC-4F80-827B-96B73D6E1A0C}"/>
              </a:ext>
            </a:extLst>
          </p:cNvPr>
          <p:cNvSpPr>
            <a:spLocks noGrp="1"/>
          </p:cNvSpPr>
          <p:nvPr>
            <p:ph idx="1"/>
          </p:nvPr>
        </p:nvSpPr>
        <p:spPr/>
        <p:txBody>
          <a:bodyPr/>
          <a:lstStyle/>
          <a:p>
            <a:r>
              <a:rPr lang="en-US" dirty="0"/>
              <a:t>Spoils system: the policy of rewarding political supporters with public office. </a:t>
            </a:r>
          </a:p>
          <a:p>
            <a:r>
              <a:rPr lang="en-US" dirty="0"/>
              <a:t>Widely employed by Jackson at the federal level, whereas previous presidents had been more merit-based. </a:t>
            </a:r>
          </a:p>
          <a:p>
            <a:pPr lvl="1"/>
            <a:r>
              <a:rPr lang="en-US" dirty="0"/>
              <a:t>This policy was highly criticized, though most federal offices had not been “thoroughly cleaned” since 1800. </a:t>
            </a:r>
          </a:p>
          <a:p>
            <a:r>
              <a:rPr lang="en-US" dirty="0"/>
              <a:t>Policy was highly abused by office-seekers, but helped solidify party loyalty.</a:t>
            </a:r>
          </a:p>
        </p:txBody>
      </p:sp>
    </p:spTree>
    <p:extLst>
      <p:ext uri="{BB962C8B-B14F-4D97-AF65-F5344CB8AC3E}">
        <p14:creationId xmlns:p14="http://schemas.microsoft.com/office/powerpoint/2010/main" val="2039432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B518B-77A7-4A5F-BFF4-74DF0E80A986}"/>
              </a:ext>
            </a:extLst>
          </p:cNvPr>
          <p:cNvSpPr>
            <a:spLocks noGrp="1"/>
          </p:cNvSpPr>
          <p:nvPr>
            <p:ph type="title"/>
          </p:nvPr>
        </p:nvSpPr>
        <p:spPr/>
        <p:txBody>
          <a:bodyPr/>
          <a:lstStyle/>
          <a:p>
            <a:r>
              <a:rPr lang="en-US" dirty="0"/>
              <a:t>The Tariff of Abominations</a:t>
            </a:r>
          </a:p>
        </p:txBody>
      </p:sp>
      <p:sp>
        <p:nvSpPr>
          <p:cNvPr id="3" name="Content Placeholder 2">
            <a:extLst>
              <a:ext uri="{FF2B5EF4-FFF2-40B4-BE49-F238E27FC236}">
                <a16:creationId xmlns:a16="http://schemas.microsoft.com/office/drawing/2014/main" id="{67A4D3A7-8F6B-4792-A910-0CE2BDD127F0}"/>
              </a:ext>
            </a:extLst>
          </p:cNvPr>
          <p:cNvSpPr>
            <a:spLocks noGrp="1"/>
          </p:cNvSpPr>
          <p:nvPr>
            <p:ph idx="1"/>
          </p:nvPr>
        </p:nvSpPr>
        <p:spPr/>
        <p:txBody>
          <a:bodyPr/>
          <a:lstStyle/>
          <a:p>
            <a:r>
              <a:rPr lang="en-US" dirty="0"/>
              <a:t>AKA the Tariff of 1828, raised duties on imports even more</a:t>
            </a:r>
          </a:p>
          <a:p>
            <a:r>
              <a:rPr lang="en-US" dirty="0"/>
              <a:t>Appreciated by the North, HATED by the South.</a:t>
            </a:r>
          </a:p>
          <a:p>
            <a:pPr lvl="1"/>
            <a:r>
              <a:rPr lang="en-US" dirty="0"/>
              <a:t>The North directly benefitted from them; their products and prices were protected. </a:t>
            </a:r>
          </a:p>
          <a:p>
            <a:pPr lvl="1"/>
            <a:r>
              <a:rPr lang="en-US" dirty="0"/>
              <a:t>The South, as consumers, were forced to pay the same high prices as everyone else. </a:t>
            </a:r>
          </a:p>
          <a:p>
            <a:pPr lvl="1"/>
            <a:r>
              <a:rPr lang="en-US" dirty="0"/>
              <a:t>The South also had their own goods to export, crops, which were not protected by any tariff. So while the North was being protected, the West was getting rich off land, the South was just being left behind.</a:t>
            </a:r>
          </a:p>
        </p:txBody>
      </p:sp>
    </p:spTree>
    <p:extLst>
      <p:ext uri="{BB962C8B-B14F-4D97-AF65-F5344CB8AC3E}">
        <p14:creationId xmlns:p14="http://schemas.microsoft.com/office/powerpoint/2010/main" val="2815696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EE0AE-C9AE-47CA-B294-628366EE12B3}"/>
              </a:ext>
            </a:extLst>
          </p:cNvPr>
          <p:cNvSpPr>
            <a:spLocks noGrp="1"/>
          </p:cNvSpPr>
          <p:nvPr>
            <p:ph type="title"/>
          </p:nvPr>
        </p:nvSpPr>
        <p:spPr/>
        <p:txBody>
          <a:bodyPr/>
          <a:lstStyle/>
          <a:p>
            <a:r>
              <a:rPr lang="en-US" dirty="0"/>
              <a:t>The Tariff of Abominations</a:t>
            </a:r>
          </a:p>
        </p:txBody>
      </p:sp>
      <p:sp>
        <p:nvSpPr>
          <p:cNvPr id="3" name="Content Placeholder 2">
            <a:extLst>
              <a:ext uri="{FF2B5EF4-FFF2-40B4-BE49-F238E27FC236}">
                <a16:creationId xmlns:a16="http://schemas.microsoft.com/office/drawing/2014/main" id="{F6B1B8D8-82BD-4296-8746-9E6B5B42E152}"/>
              </a:ext>
            </a:extLst>
          </p:cNvPr>
          <p:cNvSpPr>
            <a:spLocks noGrp="1"/>
          </p:cNvSpPr>
          <p:nvPr>
            <p:ph idx="1"/>
          </p:nvPr>
        </p:nvSpPr>
        <p:spPr/>
        <p:txBody>
          <a:bodyPr/>
          <a:lstStyle/>
          <a:p>
            <a:r>
              <a:rPr lang="en-US" dirty="0"/>
              <a:t>The South was also upset that slavery had become a federal issue with the MO Compromise.</a:t>
            </a:r>
          </a:p>
          <a:p>
            <a:pPr lvl="1"/>
            <a:r>
              <a:rPr lang="en-US" dirty="0"/>
              <a:t>The federal government was banning slavery in some places, which threatened the South and the institution of slavery.</a:t>
            </a:r>
          </a:p>
          <a:p>
            <a:r>
              <a:rPr lang="en-US" dirty="0"/>
              <a:t>The South Carolina Exposition voiced opposition to the Tariff in the South. It called the Tariff of 1828 unconstitutional and encouraged states to nullify it.</a:t>
            </a:r>
          </a:p>
          <a:p>
            <a:pPr lvl="1"/>
            <a:r>
              <a:rPr lang="en-US" dirty="0"/>
              <a:t>Nullification had first been brought up in the Virginia and Kentucky Resolutions, which called for the nullification laws passed by the Federalist government of John Adams.</a:t>
            </a:r>
          </a:p>
        </p:txBody>
      </p:sp>
    </p:spTree>
    <p:extLst>
      <p:ext uri="{BB962C8B-B14F-4D97-AF65-F5344CB8AC3E}">
        <p14:creationId xmlns:p14="http://schemas.microsoft.com/office/powerpoint/2010/main" val="844087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40181-C09D-4F0F-9CFD-8B7A4216C100}"/>
              </a:ext>
            </a:extLst>
          </p:cNvPr>
          <p:cNvSpPr>
            <a:spLocks noGrp="1"/>
          </p:cNvSpPr>
          <p:nvPr>
            <p:ph type="title"/>
          </p:nvPr>
        </p:nvSpPr>
        <p:spPr/>
        <p:txBody>
          <a:bodyPr/>
          <a:lstStyle/>
          <a:p>
            <a:r>
              <a:rPr lang="en-US" dirty="0"/>
              <a:t>The Nullification Crisis</a:t>
            </a:r>
          </a:p>
        </p:txBody>
      </p:sp>
      <p:sp>
        <p:nvSpPr>
          <p:cNvPr id="3" name="Content Placeholder 2">
            <a:extLst>
              <a:ext uri="{FF2B5EF4-FFF2-40B4-BE49-F238E27FC236}">
                <a16:creationId xmlns:a16="http://schemas.microsoft.com/office/drawing/2014/main" id="{D7E7ED9E-45A6-408F-B93D-C5C882ED5F27}"/>
              </a:ext>
            </a:extLst>
          </p:cNvPr>
          <p:cNvSpPr>
            <a:spLocks noGrp="1"/>
          </p:cNvSpPr>
          <p:nvPr>
            <p:ph idx="1"/>
          </p:nvPr>
        </p:nvSpPr>
        <p:spPr/>
        <p:txBody>
          <a:bodyPr/>
          <a:lstStyle/>
          <a:p>
            <a:r>
              <a:rPr lang="en-US" dirty="0"/>
              <a:t>1832-1833</a:t>
            </a:r>
          </a:p>
          <a:p>
            <a:r>
              <a:rPr lang="en-US" dirty="0"/>
              <a:t>The SC state government was gathering votes to nullify the Tariff of 1828, meanwhile the federal government passed the Tariff of 1832.</a:t>
            </a:r>
          </a:p>
          <a:p>
            <a:pPr lvl="1"/>
            <a:r>
              <a:rPr lang="en-US" dirty="0"/>
              <a:t>The federal government had lowered the rates with this tariff, but it failed to meet the standard of the South, and South Carolina especially still pushed for nullification.</a:t>
            </a:r>
          </a:p>
        </p:txBody>
      </p:sp>
    </p:spTree>
    <p:extLst>
      <p:ext uri="{BB962C8B-B14F-4D97-AF65-F5344CB8AC3E}">
        <p14:creationId xmlns:p14="http://schemas.microsoft.com/office/powerpoint/2010/main" val="271145092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296</TotalTime>
  <Words>1720</Words>
  <Application>Microsoft Office PowerPoint</Application>
  <PresentationFormat>Widescreen</PresentationFormat>
  <Paragraphs>114</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Corbel</vt:lpstr>
      <vt:lpstr>Wingdings 2</vt:lpstr>
      <vt:lpstr>Frame</vt:lpstr>
      <vt:lpstr>Chapter 13</vt:lpstr>
      <vt:lpstr>The Election of 1824</vt:lpstr>
      <vt:lpstr>The Election of 1824</vt:lpstr>
      <vt:lpstr>The (Second) Adams Presidency</vt:lpstr>
      <vt:lpstr>The Election of 1828</vt:lpstr>
      <vt:lpstr>Jackson &amp; the Spoils System</vt:lpstr>
      <vt:lpstr>The Tariff of Abominations</vt:lpstr>
      <vt:lpstr>The Tariff of Abominations</vt:lpstr>
      <vt:lpstr>The Nullification Crisis</vt:lpstr>
      <vt:lpstr>The Nullification Crisis</vt:lpstr>
      <vt:lpstr>The Nullification Crisis</vt:lpstr>
      <vt:lpstr>Jackson &amp; Indian Removal</vt:lpstr>
      <vt:lpstr>Jackson &amp; Indian Removal</vt:lpstr>
      <vt:lpstr>Jackson &amp; Indian Removal</vt:lpstr>
      <vt:lpstr>Jackson &amp; the Banks</vt:lpstr>
      <vt:lpstr>Jackson &amp; the Banks</vt:lpstr>
      <vt:lpstr>Jackson &amp; the Banks</vt:lpstr>
      <vt:lpstr>Jackson &amp; the Banks</vt:lpstr>
      <vt:lpstr>Jackson &amp; the Banks</vt:lpstr>
      <vt:lpstr>The Election of 1836</vt:lpstr>
      <vt:lpstr>The Election of 1836</vt:lpstr>
      <vt:lpstr>Panic of 1837</vt:lpstr>
      <vt:lpstr>Panic of 1837</vt:lpstr>
      <vt:lpstr>Texas</vt:lpstr>
      <vt:lpstr>Texas</vt:lpstr>
      <vt:lpstr>Texas</vt:lpstr>
      <vt:lpstr>The Election of 1840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creator>Jennifer</dc:creator>
  <cp:lastModifiedBy>Jennifer</cp:lastModifiedBy>
  <cp:revision>18</cp:revision>
  <dcterms:created xsi:type="dcterms:W3CDTF">2018-12-04T02:52:57Z</dcterms:created>
  <dcterms:modified xsi:type="dcterms:W3CDTF">2018-12-10T00:54:44Z</dcterms:modified>
</cp:coreProperties>
</file>