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2" r:id="rId31"/>
    <p:sldId id="288" r:id="rId32"/>
    <p:sldId id="286" r:id="rId33"/>
    <p:sldId id="287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570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4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0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42268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5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4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6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1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687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761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CFA81EE-1300-4914-85C7-DDD3E351E5F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D369A78-3A63-46A0-B5BA-451A5DA17F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01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9A09-5808-4D2D-9FEB-52331ED6C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Unit 2: </a:t>
            </a:r>
            <a:br>
              <a:rPr lang="en-US" sz="6000" dirty="0"/>
            </a:br>
            <a:r>
              <a:rPr lang="en-US" sz="6000" dirty="0"/>
              <a:t>Building a New 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0451D-6B0D-4706-9D66-7A0A54BCD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Chapters 7 and 8</a:t>
            </a:r>
          </a:p>
        </p:txBody>
      </p:sp>
    </p:spTree>
    <p:extLst>
      <p:ext uri="{BB962C8B-B14F-4D97-AF65-F5344CB8AC3E}">
        <p14:creationId xmlns:p14="http://schemas.microsoft.com/office/powerpoint/2010/main" val="306293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11FB-18EB-48C5-9F01-E8F72C44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0722"/>
          </a:xfrm>
        </p:spPr>
        <p:txBody>
          <a:bodyPr/>
          <a:lstStyle/>
          <a:p>
            <a:r>
              <a:rPr lang="en-US" dirty="0"/>
              <a:t>Colonial Retaliation,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68B47-EA96-446B-B1E3-0E2E36B4E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r>
              <a:rPr lang="en-US" dirty="0"/>
              <a:t>Less successful nonimportation agreements instituted.</a:t>
            </a:r>
          </a:p>
          <a:p>
            <a:pPr lvl="1"/>
            <a:r>
              <a:rPr lang="en-US" dirty="0"/>
              <a:t>Mainly because of the tea, even though it was smuggled in instead of bought from Britain.</a:t>
            </a:r>
          </a:p>
          <a:p>
            <a:pPr lvl="1"/>
            <a:r>
              <a:rPr lang="en-US" dirty="0"/>
              <a:t>Britain responded to this by stationing more troops in major port cities.</a:t>
            </a:r>
          </a:p>
          <a:p>
            <a:r>
              <a:rPr lang="en-US" dirty="0"/>
              <a:t>Boston Massacre (1770):</a:t>
            </a:r>
          </a:p>
          <a:p>
            <a:pPr lvl="1"/>
            <a:r>
              <a:rPr lang="en-US" dirty="0"/>
              <a:t>Clash between unruly Bostonians and British troops who fired into the crowd, killing/wounding 11.</a:t>
            </a:r>
          </a:p>
        </p:txBody>
      </p:sp>
    </p:spTree>
    <p:extLst>
      <p:ext uri="{BB962C8B-B14F-4D97-AF65-F5344CB8AC3E}">
        <p14:creationId xmlns:p14="http://schemas.microsoft.com/office/powerpoint/2010/main" val="400714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11FB-18EB-48C5-9F01-E8F72C44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0722"/>
          </a:xfrm>
        </p:spPr>
        <p:txBody>
          <a:bodyPr/>
          <a:lstStyle/>
          <a:p>
            <a:r>
              <a:rPr lang="en-US" dirty="0"/>
              <a:t>Colonial Retaliation,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68B47-EA96-446B-B1E3-0E2E36B4E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r>
              <a:rPr lang="en-US" dirty="0"/>
              <a:t>Britain repealed most of the Townshend Acts, but kept a small excise tax on tea.</a:t>
            </a:r>
          </a:p>
          <a:p>
            <a:r>
              <a:rPr lang="en-US" dirty="0"/>
              <a:t>Colonial rage was kept flaming through letter exchanges started by the Committees of Correspondence.</a:t>
            </a:r>
          </a:p>
          <a:p>
            <a:pPr lvl="1"/>
            <a:r>
              <a:rPr lang="en-US" dirty="0"/>
              <a:t>Most prominent in MA, thanks to Samuel Adams.</a:t>
            </a:r>
          </a:p>
        </p:txBody>
      </p:sp>
    </p:spTree>
    <p:extLst>
      <p:ext uri="{BB962C8B-B14F-4D97-AF65-F5344CB8AC3E}">
        <p14:creationId xmlns:p14="http://schemas.microsoft.com/office/powerpoint/2010/main" val="192348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4621-19AA-4800-8F52-F9C86C23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/>
              <a:t>Let’s Talk Tea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5FC60-1000-420C-9ABB-182929E72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/>
          <a:lstStyle/>
          <a:p>
            <a:r>
              <a:rPr lang="en-US" dirty="0"/>
              <a:t>By 1773, it’s cheaper just to buy tea legally, with the tax.</a:t>
            </a:r>
          </a:p>
          <a:p>
            <a:r>
              <a:rPr lang="en-US" dirty="0"/>
              <a:t>But suddenly, the British East India Company (those who supply the tea), found themselves with too much tea.</a:t>
            </a:r>
          </a:p>
          <a:p>
            <a:pPr lvl="1"/>
            <a:r>
              <a:rPr lang="en-US" dirty="0"/>
              <a:t>The Company was huge, therefore its financial collapse would create even more debt for Britain, which had to be avoided.</a:t>
            </a:r>
          </a:p>
          <a:p>
            <a:pPr lvl="1"/>
            <a:r>
              <a:rPr lang="en-US" dirty="0"/>
              <a:t>To unburden the Company of its excess tea, it was given exclusive ownership over the American tea trade.</a:t>
            </a:r>
          </a:p>
        </p:txBody>
      </p:sp>
    </p:spTree>
    <p:extLst>
      <p:ext uri="{BB962C8B-B14F-4D97-AF65-F5344CB8AC3E}">
        <p14:creationId xmlns:p14="http://schemas.microsoft.com/office/powerpoint/2010/main" val="218637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4621-19AA-4800-8F52-F9C86C23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/>
              <a:t>Let’s Talk Tea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5FC60-1000-420C-9ABB-182929E72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/>
          <a:lstStyle/>
          <a:p>
            <a:r>
              <a:rPr lang="en-US" dirty="0"/>
              <a:t>The colonies protested, causing some ships to turn around instead of landing and unloading their cargoes of tea.</a:t>
            </a:r>
          </a:p>
          <a:p>
            <a:pPr lvl="1"/>
            <a:r>
              <a:rPr lang="en-US" dirty="0"/>
              <a:t>Supplies of tea were seized by the government in Charleston until the city had paid for them.</a:t>
            </a:r>
          </a:p>
          <a:p>
            <a:pPr lvl="1"/>
            <a:r>
              <a:rPr lang="en-US" dirty="0"/>
              <a:t>Ships in Boston were ordered to stay in port until they had unloaded.</a:t>
            </a:r>
          </a:p>
          <a:p>
            <a:pPr lvl="2"/>
            <a:r>
              <a:rPr lang="en-US" dirty="0"/>
              <a:t>Boston Tea Party (1773): colonists disguised as Native Americans dumped 342 chests of tea into Boston Harbor.</a:t>
            </a:r>
          </a:p>
        </p:txBody>
      </p:sp>
      <p:pic>
        <p:nvPicPr>
          <p:cNvPr id="1026" name="Picture 2" descr="Image result for colonial tea">
            <a:extLst>
              <a:ext uri="{FF2B5EF4-FFF2-40B4-BE49-F238E27FC236}">
                <a16:creationId xmlns:a16="http://schemas.microsoft.com/office/drawing/2014/main" id="{03B93975-A951-424E-BB9A-3C1BB2726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748" y="3571460"/>
            <a:ext cx="3187148" cy="31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41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4621-19AA-4800-8F52-F9C86C23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/>
              <a:t>Let’s Talk Tea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5FC60-1000-420C-9ABB-182929E72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/>
          <a:lstStyle/>
          <a:p>
            <a:r>
              <a:rPr lang="en-US" dirty="0"/>
              <a:t>Parliament closed Boston Harbor until they could repay the East India Company for their loss.</a:t>
            </a:r>
          </a:p>
          <a:p>
            <a:pPr lvl="1"/>
            <a:r>
              <a:rPr lang="en-US" dirty="0"/>
              <a:t>This effectively closed Boston from all other trade.</a:t>
            </a:r>
          </a:p>
        </p:txBody>
      </p:sp>
    </p:spTree>
    <p:extLst>
      <p:ext uri="{BB962C8B-B14F-4D97-AF65-F5344CB8AC3E}">
        <p14:creationId xmlns:p14="http://schemas.microsoft.com/office/powerpoint/2010/main" val="1561973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DFA5-D77A-4FA2-B745-A7AADFD65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en-US" dirty="0"/>
              <a:t>Parliament Continues…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BE546-FAFE-41AF-BD4E-AA4197D8F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r>
              <a:rPr lang="en-US" dirty="0"/>
              <a:t>Post-Boston Tea Party, Parliament created more new policies aimed at the colonies:</a:t>
            </a:r>
          </a:p>
          <a:p>
            <a:pPr lvl="1"/>
            <a:r>
              <a:rPr lang="en-US" dirty="0"/>
              <a:t>Intolerable Acts (1774): series of laws that closed Boston Harbor and further punished MA, and expanded the Quartering Act.</a:t>
            </a:r>
          </a:p>
          <a:p>
            <a:pPr lvl="1"/>
            <a:r>
              <a:rPr lang="en-US" dirty="0"/>
              <a:t>Quebec Act (1774): everything true about Quebec before the French and Indian War could stay in place, except the boundaries, which were extended to the Ohio River.</a:t>
            </a:r>
          </a:p>
          <a:p>
            <a:pPr lvl="2"/>
            <a:r>
              <a:rPr lang="en-US" dirty="0"/>
              <a:t>The French in Quebec hadn’t really planned on changing, but the original colonies felt attacked since this gave land in the Ohio Valley to essentially the French/British of Canada.</a:t>
            </a:r>
          </a:p>
          <a:p>
            <a:pPr lvl="2"/>
            <a:r>
              <a:rPr lang="en-US" dirty="0"/>
              <a:t>More importantly, it kept in place the arbitrary government established in Canada by the French, meaning no courts, no local assemblies, no chance at self-government. </a:t>
            </a:r>
          </a:p>
        </p:txBody>
      </p:sp>
      <p:pic>
        <p:nvPicPr>
          <p:cNvPr id="2050" name="Picture 2" descr="Image result for quebec act">
            <a:extLst>
              <a:ext uri="{FF2B5EF4-FFF2-40B4-BE49-F238E27FC236}">
                <a16:creationId xmlns:a16="http://schemas.microsoft.com/office/drawing/2014/main" id="{B03E468A-3820-4D11-AE69-FEA739FA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14" y="52589"/>
            <a:ext cx="5986670" cy="675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8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9BF4-71B2-459E-B54F-95941E165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470"/>
          </a:xfrm>
        </p:spPr>
        <p:txBody>
          <a:bodyPr/>
          <a:lstStyle/>
          <a:p>
            <a:r>
              <a:rPr lang="en-US" dirty="0"/>
              <a:t>The First Continental Congress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56F0-FA49-4430-A6D6-F2CA7775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en-US" dirty="0"/>
              <a:t>Formed in 1774 as a response to the Intolerable Acts.</a:t>
            </a:r>
          </a:p>
          <a:p>
            <a:r>
              <a:rPr lang="en-US" dirty="0"/>
              <a:t>A consultative body staffed by representatives from 12 of the 13 colonies, which drafted and sent letters out to the colonists, Britain, and the King. </a:t>
            </a:r>
          </a:p>
          <a:p>
            <a:r>
              <a:rPr lang="en-US" dirty="0"/>
              <a:t>Also established The Association to oversee complete boycotts of British goods: nonimportation, nonexportation, </a:t>
            </a:r>
            <a:r>
              <a:rPr lang="en-US" dirty="0" err="1"/>
              <a:t>nonconsumption</a:t>
            </a:r>
            <a:r>
              <a:rPr lang="en-US" dirty="0"/>
              <a:t>.</a:t>
            </a:r>
          </a:p>
          <a:p>
            <a:r>
              <a:rPr lang="en-US" dirty="0"/>
              <a:t>The last thing this Congress had on its mind was independence—don’t get ahead of yourself—they simply wanted the offensive policies repealed in favor of localized taxation.</a:t>
            </a:r>
          </a:p>
        </p:txBody>
      </p:sp>
    </p:spTree>
    <p:extLst>
      <p:ext uri="{BB962C8B-B14F-4D97-AF65-F5344CB8AC3E}">
        <p14:creationId xmlns:p14="http://schemas.microsoft.com/office/powerpoint/2010/main" val="616741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554CF-651C-4D12-8E68-D578BDB18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7226"/>
          </a:xfrm>
        </p:spPr>
        <p:txBody>
          <a:bodyPr/>
          <a:lstStyle/>
          <a:p>
            <a:r>
              <a:rPr lang="en-US" dirty="0"/>
              <a:t>The First Continental Congress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0DAE0-2BE5-467B-A2A1-8310291F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026"/>
            <a:ext cx="9601200" cy="4184374"/>
          </a:xfrm>
        </p:spPr>
        <p:txBody>
          <a:bodyPr/>
          <a:lstStyle/>
          <a:p>
            <a:r>
              <a:rPr lang="en-US" dirty="0"/>
              <a:t>Parliament rejected the Congress’ petitions and refused to act.</a:t>
            </a:r>
          </a:p>
          <a:p>
            <a:r>
              <a:rPr lang="en-US" dirty="0"/>
              <a:t>The British commander in Boston sent troops to seize colonial military supplies in Lexington and Concord after seeing the colonial militia drill openly.</a:t>
            </a:r>
          </a:p>
          <a:p>
            <a:pPr lvl="1"/>
            <a:r>
              <a:rPr lang="en-US" dirty="0"/>
              <a:t>Both Lexington and Concord fought this advance, giving their names to the first battles of the American Revolution when this took place in 1775.</a:t>
            </a:r>
          </a:p>
          <a:p>
            <a:pPr lvl="1"/>
            <a:r>
              <a:rPr lang="en-US" dirty="0"/>
              <a:t>The British pushed through Lexington after a skirmish with minute men, but met greater resistance in Concord.</a:t>
            </a:r>
          </a:p>
        </p:txBody>
      </p:sp>
    </p:spTree>
    <p:extLst>
      <p:ext uri="{BB962C8B-B14F-4D97-AF65-F5344CB8AC3E}">
        <p14:creationId xmlns:p14="http://schemas.microsoft.com/office/powerpoint/2010/main" val="140690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B6F28F-AEE9-4E6F-A7C7-4D7C862B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3912"/>
          </a:xfrm>
        </p:spPr>
        <p:txBody>
          <a:bodyPr/>
          <a:lstStyle/>
          <a:p>
            <a:r>
              <a:rPr lang="en-US" dirty="0"/>
              <a:t>Sides of War: Britain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AF486-DF83-4889-A743-D47C0536F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509712"/>
            <a:ext cx="4443984" cy="570879"/>
          </a:xfrm>
        </p:spPr>
        <p:txBody>
          <a:bodyPr/>
          <a:lstStyle/>
          <a:p>
            <a:pPr algn="ctr"/>
            <a:r>
              <a:rPr lang="en-US" dirty="0"/>
              <a:t>Pros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2BFC7-75B7-4BB2-A61B-AD743C328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080591"/>
            <a:ext cx="4443984" cy="3786809"/>
          </a:xfrm>
        </p:spPr>
        <p:txBody>
          <a:bodyPr/>
          <a:lstStyle/>
          <a:p>
            <a:r>
              <a:rPr lang="en-US" dirty="0"/>
              <a:t>Large empire with England alone boasting a 3:1 population compared to the colonies.</a:t>
            </a:r>
          </a:p>
          <a:p>
            <a:r>
              <a:rPr lang="en-US" dirty="0"/>
              <a:t>Super wealthy.</a:t>
            </a:r>
          </a:p>
          <a:p>
            <a:r>
              <a:rPr lang="en-US" dirty="0"/>
              <a:t>World’s greatest navy, plus substantial well-trained land forces.</a:t>
            </a:r>
          </a:p>
          <a:p>
            <a:r>
              <a:rPr lang="en-US" dirty="0"/>
              <a:t>Still a fairly loyal population in the colonies.</a:t>
            </a:r>
          </a:p>
          <a:p>
            <a:r>
              <a:rPr lang="en-US" dirty="0"/>
              <a:t>This was a civil war.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A46906-70B2-4451-AF85-FDE104A94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509712"/>
            <a:ext cx="4443984" cy="570879"/>
          </a:xfrm>
        </p:spPr>
        <p:txBody>
          <a:bodyPr/>
          <a:lstStyle/>
          <a:p>
            <a:pPr algn="ctr"/>
            <a:r>
              <a:rPr lang="en-US" dirty="0"/>
              <a:t>Cons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CB5ACC-973B-484D-8ECE-D8FD5F9DB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080591"/>
            <a:ext cx="4443984" cy="3786809"/>
          </a:xfrm>
        </p:spPr>
        <p:txBody>
          <a:bodyPr/>
          <a:lstStyle/>
          <a:p>
            <a:r>
              <a:rPr lang="en-US" dirty="0"/>
              <a:t>Lots of enemies; France, Ireland.</a:t>
            </a:r>
          </a:p>
          <a:p>
            <a:r>
              <a:rPr lang="en-US" dirty="0"/>
              <a:t>Very disorganized government.</a:t>
            </a:r>
          </a:p>
          <a:p>
            <a:r>
              <a:rPr lang="en-US" dirty="0"/>
              <a:t>Troops stationed in colonies lacked supplies.</a:t>
            </a:r>
          </a:p>
          <a:p>
            <a:r>
              <a:rPr lang="en-US" dirty="0"/>
              <a:t>Full-scale conquering needed; mind, body, soul, with orders coming from 3000 miles away.</a:t>
            </a:r>
          </a:p>
          <a:p>
            <a:r>
              <a:rPr lang="en-US" dirty="0"/>
              <a:t>Geography.</a:t>
            </a:r>
          </a:p>
          <a:p>
            <a:r>
              <a:rPr lang="en-US" dirty="0"/>
              <a:t>Low popular support.</a:t>
            </a:r>
          </a:p>
        </p:txBody>
      </p:sp>
    </p:spTree>
    <p:extLst>
      <p:ext uri="{BB962C8B-B14F-4D97-AF65-F5344CB8AC3E}">
        <p14:creationId xmlns:p14="http://schemas.microsoft.com/office/powerpoint/2010/main" val="2563857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B6F28F-AEE9-4E6F-A7C7-4D7C862B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3912"/>
          </a:xfrm>
        </p:spPr>
        <p:txBody>
          <a:bodyPr/>
          <a:lstStyle/>
          <a:p>
            <a:r>
              <a:rPr lang="en-US" dirty="0"/>
              <a:t>Sides of War: Colonies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AF486-DF83-4889-A743-D47C0536F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509712"/>
            <a:ext cx="4443984" cy="570879"/>
          </a:xfrm>
        </p:spPr>
        <p:txBody>
          <a:bodyPr/>
          <a:lstStyle/>
          <a:p>
            <a:pPr algn="ctr"/>
            <a:r>
              <a:rPr lang="en-US" dirty="0"/>
              <a:t>Pros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2BFC7-75B7-4BB2-A61B-AD743C328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080591"/>
            <a:ext cx="4443984" cy="3786809"/>
          </a:xfrm>
        </p:spPr>
        <p:txBody>
          <a:bodyPr/>
          <a:lstStyle/>
          <a:p>
            <a:r>
              <a:rPr lang="en-US" dirty="0"/>
              <a:t>Great leaders emerged.</a:t>
            </a:r>
          </a:p>
          <a:p>
            <a:r>
              <a:rPr lang="en-US" dirty="0"/>
              <a:t>France agreed to help.</a:t>
            </a:r>
          </a:p>
          <a:p>
            <a:r>
              <a:rPr lang="en-US" dirty="0"/>
              <a:t>Geography was on their side, as this was a defensive fight.</a:t>
            </a:r>
          </a:p>
          <a:p>
            <a:r>
              <a:rPr lang="en-US" dirty="0"/>
              <a:t>Self-sustaining agriculture.</a:t>
            </a:r>
          </a:p>
          <a:p>
            <a:r>
              <a:rPr lang="en-US" dirty="0"/>
              <a:t>Belief in cause.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A46906-70B2-4451-AF85-FDE104A94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509712"/>
            <a:ext cx="4443984" cy="570879"/>
          </a:xfrm>
        </p:spPr>
        <p:txBody>
          <a:bodyPr/>
          <a:lstStyle/>
          <a:p>
            <a:pPr algn="ctr"/>
            <a:r>
              <a:rPr lang="en-US" dirty="0"/>
              <a:t>Cons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CB5ACC-973B-484D-8ECE-D8FD5F9DB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080591"/>
            <a:ext cx="4443984" cy="3786809"/>
          </a:xfrm>
        </p:spPr>
        <p:txBody>
          <a:bodyPr/>
          <a:lstStyle/>
          <a:p>
            <a:r>
              <a:rPr lang="en-US" dirty="0"/>
              <a:t>Poorly organized in many ways.</a:t>
            </a:r>
          </a:p>
          <a:p>
            <a:r>
              <a:rPr lang="en-US" dirty="0"/>
              <a:t>Congress had no real power. </a:t>
            </a:r>
          </a:p>
          <a:p>
            <a:r>
              <a:rPr lang="en-US" dirty="0"/>
              <a:t>Colonial disunity/sectionalism.</a:t>
            </a:r>
          </a:p>
          <a:p>
            <a:r>
              <a:rPr lang="en-US" dirty="0"/>
              <a:t>No real military to speak of. </a:t>
            </a:r>
          </a:p>
          <a:p>
            <a:r>
              <a:rPr lang="en-US" dirty="0"/>
              <a:t>No money without Britain.</a:t>
            </a:r>
          </a:p>
          <a:p>
            <a:r>
              <a:rPr lang="en-US" dirty="0"/>
              <a:t>Low popular support. </a:t>
            </a:r>
          </a:p>
        </p:txBody>
      </p:sp>
    </p:spTree>
    <p:extLst>
      <p:ext uri="{BB962C8B-B14F-4D97-AF65-F5344CB8AC3E}">
        <p14:creationId xmlns:p14="http://schemas.microsoft.com/office/powerpoint/2010/main" val="288500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F701-FBE5-4501-99A0-2B6FD4B0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7226"/>
          </a:xfrm>
        </p:spPr>
        <p:txBody>
          <a:bodyPr/>
          <a:lstStyle/>
          <a:p>
            <a:r>
              <a:rPr lang="en-US" dirty="0"/>
              <a:t>The Proclamation of 1763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F33B-91D9-4355-BF22-43CCBB34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1478"/>
            <a:ext cx="9601200" cy="4475922"/>
          </a:xfrm>
        </p:spPr>
        <p:txBody>
          <a:bodyPr/>
          <a:lstStyle/>
          <a:p>
            <a:r>
              <a:rPr lang="en-US" dirty="0"/>
              <a:t>Britain had to protect its new lands gained from the French and Indian War.</a:t>
            </a:r>
          </a:p>
          <a:p>
            <a:pPr lvl="1"/>
            <a:r>
              <a:rPr lang="en-US" dirty="0"/>
              <a:t>Step 1: The Proclamation of 1763</a:t>
            </a:r>
          </a:p>
          <a:p>
            <a:pPr lvl="1"/>
            <a:r>
              <a:rPr lang="en-US" dirty="0"/>
              <a:t>Step 2: Station troops in the colonies</a:t>
            </a:r>
          </a:p>
          <a:p>
            <a:pPr lvl="1"/>
            <a:r>
              <a:rPr lang="en-US" dirty="0"/>
              <a:t>Step 3: Answer this big question—How are we going to pay for all this?</a:t>
            </a:r>
          </a:p>
          <a:p>
            <a:pPr lvl="2"/>
            <a:r>
              <a:rPr lang="en-US" dirty="0"/>
              <a:t>If this is being done for the colonies, they should share in the cost.</a:t>
            </a:r>
          </a:p>
          <a:p>
            <a:pPr lvl="2"/>
            <a:r>
              <a:rPr lang="en-US" dirty="0"/>
              <a:t>This means that new policies will be created.</a:t>
            </a:r>
          </a:p>
        </p:txBody>
      </p:sp>
    </p:spTree>
    <p:extLst>
      <p:ext uri="{BB962C8B-B14F-4D97-AF65-F5344CB8AC3E}">
        <p14:creationId xmlns:p14="http://schemas.microsoft.com/office/powerpoint/2010/main" val="1689496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C97705A-6093-4AEC-9D50-998DD472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1209"/>
          </a:xfrm>
        </p:spPr>
        <p:txBody>
          <a:bodyPr/>
          <a:lstStyle/>
          <a:p>
            <a:r>
              <a:rPr lang="en-US" dirty="0"/>
              <a:t>The Second Continental Congress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752D25-FAEF-47DD-A9D0-2E3E425B5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7009"/>
            <a:ext cx="9601200" cy="4290391"/>
          </a:xfrm>
        </p:spPr>
        <p:txBody>
          <a:bodyPr/>
          <a:lstStyle/>
          <a:p>
            <a:r>
              <a:rPr lang="en-US" dirty="0"/>
              <a:t>Met after the Battles of Lexington and Concord.</a:t>
            </a:r>
          </a:p>
          <a:p>
            <a:r>
              <a:rPr lang="en-US" dirty="0"/>
              <a:t>Even though there is fighting going on, there is no discussion or move toward independence.</a:t>
            </a:r>
          </a:p>
          <a:p>
            <a:r>
              <a:rPr lang="en-US" dirty="0"/>
              <a:t>The Congress drafts and sends petitions to Britain in hopes of having their grievances addressed.</a:t>
            </a:r>
          </a:p>
          <a:p>
            <a:pPr lvl="1"/>
            <a:r>
              <a:rPr lang="en-US" dirty="0"/>
              <a:t>The Olive Branch Petition, 1775: professed American loyalty and hope for an end to hostilities; rejected by the King who proclaimed the colonies in open rebellion</a:t>
            </a:r>
          </a:p>
          <a:p>
            <a:pPr lvl="1"/>
            <a:r>
              <a:rPr lang="en-US" dirty="0"/>
              <a:t>They will also take measures to create an army and navy for defensive purposes.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88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2A04-0BAA-410B-95B0-67BD3181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</p:spPr>
        <p:txBody>
          <a:bodyPr/>
          <a:lstStyle/>
          <a:p>
            <a:r>
              <a:rPr lang="en-US" dirty="0"/>
              <a:t>Battles, 1775-1776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8D99E-965A-479E-85DA-839E3039F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/>
          <a:lstStyle/>
          <a:p>
            <a:r>
              <a:rPr lang="en-US" dirty="0"/>
              <a:t>Ticonderoga, NY</a:t>
            </a:r>
          </a:p>
          <a:p>
            <a:pPr lvl="1"/>
            <a:r>
              <a:rPr lang="en-US" dirty="0"/>
              <a:t>Colonial win</a:t>
            </a:r>
          </a:p>
          <a:p>
            <a:r>
              <a:rPr lang="en-US" dirty="0"/>
              <a:t>Bunker Hill, MA</a:t>
            </a:r>
          </a:p>
          <a:p>
            <a:pPr lvl="1"/>
            <a:r>
              <a:rPr lang="en-US" dirty="0"/>
              <a:t>Colonial win (but with heavy losses)</a:t>
            </a:r>
          </a:p>
          <a:p>
            <a:r>
              <a:rPr lang="en-US" dirty="0"/>
              <a:t>Norfolk, VA</a:t>
            </a:r>
          </a:p>
          <a:p>
            <a:pPr lvl="1"/>
            <a:r>
              <a:rPr lang="en-US" dirty="0"/>
              <a:t>British win</a:t>
            </a:r>
          </a:p>
        </p:txBody>
      </p:sp>
    </p:spTree>
    <p:extLst>
      <p:ext uri="{BB962C8B-B14F-4D97-AF65-F5344CB8AC3E}">
        <p14:creationId xmlns:p14="http://schemas.microsoft.com/office/powerpoint/2010/main" val="387330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03D6-B853-4E4B-BF98-CF6F6958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</p:spPr>
        <p:txBody>
          <a:bodyPr/>
          <a:lstStyle/>
          <a:p>
            <a:r>
              <a:rPr lang="en-US" dirty="0"/>
              <a:t>Colonial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A9593-78B8-4ECE-970F-64C0E8C5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/>
          <a:lstStyle/>
          <a:p>
            <a:r>
              <a:rPr lang="en-US" dirty="0"/>
              <a:t>The colonists’ main plan involved invading Canada.</a:t>
            </a:r>
          </a:p>
          <a:p>
            <a:pPr lvl="1"/>
            <a:r>
              <a:rPr lang="en-US" dirty="0"/>
              <a:t>This plan depended on Canada being on their side, which they were not, so this didn’t really work out.</a:t>
            </a:r>
          </a:p>
          <a:p>
            <a:r>
              <a:rPr lang="en-US" dirty="0"/>
              <a:t>Instead they wound up almost following the British.</a:t>
            </a:r>
          </a:p>
          <a:p>
            <a:pPr lvl="1"/>
            <a:r>
              <a:rPr lang="en-US" dirty="0"/>
              <a:t>North and South Carolina mainly. The colonists did manage to prevent an invasion of Charleston.</a:t>
            </a:r>
          </a:p>
        </p:txBody>
      </p:sp>
    </p:spTree>
    <p:extLst>
      <p:ext uri="{BB962C8B-B14F-4D97-AF65-F5344CB8AC3E}">
        <p14:creationId xmlns:p14="http://schemas.microsoft.com/office/powerpoint/2010/main" val="416852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602A-F773-41E0-9827-7E2E8BA7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en-US" dirty="0"/>
              <a:t>No Need for Independence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AE7C0-D5E7-43BD-8F9B-CBC0BDD27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/>
          <a:lstStyle/>
          <a:p>
            <a:r>
              <a:rPr lang="en-US" dirty="0"/>
              <a:t>Even with all this fighting, there is still no outcry for independence.</a:t>
            </a:r>
          </a:p>
          <a:p>
            <a:pPr lvl="1"/>
            <a:r>
              <a:rPr lang="en-US" dirty="0"/>
              <a:t>Yes colonial unity was growing, but the colonists were still British at heart.</a:t>
            </a:r>
          </a:p>
          <a:p>
            <a:r>
              <a:rPr lang="en-US" dirty="0"/>
              <a:t>It wasn’t until Thomas Paine’s pamphlet, </a:t>
            </a:r>
            <a:r>
              <a:rPr lang="en-US" i="1" dirty="0"/>
              <a:t>Common Sense</a:t>
            </a:r>
            <a:r>
              <a:rPr lang="en-US" dirty="0"/>
              <a:t>, was published in 1776, that this thought started to shift.</a:t>
            </a:r>
          </a:p>
          <a:p>
            <a:pPr lvl="1"/>
            <a:r>
              <a:rPr lang="en-US" dirty="0"/>
              <a:t>Paine asked colonists questions that promoted independence, especially when combined with republicanism and the warnings of the radical Whigs. </a:t>
            </a:r>
          </a:p>
          <a:p>
            <a:pPr lvl="1"/>
            <a:r>
              <a:rPr lang="en-US" dirty="0"/>
              <a:t>He also stressed that they should fully embrace a republican form of government since it had already served them well. </a:t>
            </a:r>
          </a:p>
        </p:txBody>
      </p:sp>
    </p:spTree>
    <p:extLst>
      <p:ext uri="{BB962C8B-B14F-4D97-AF65-F5344CB8AC3E}">
        <p14:creationId xmlns:p14="http://schemas.microsoft.com/office/powerpoint/2010/main" val="1564311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60F6-5644-4CE7-B36F-344FF9D3E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</p:spPr>
        <p:txBody>
          <a:bodyPr/>
          <a:lstStyle/>
          <a:p>
            <a:r>
              <a:rPr lang="en-US" dirty="0"/>
              <a:t>Independence!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F7165-9E5F-46E8-AB65-9AFCC09C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/>
          <a:lstStyle/>
          <a:p>
            <a:r>
              <a:rPr lang="en-US" dirty="0"/>
              <a:t>The motion for independence in the Second Continental Congress was made by Richard Henry Lee of Virginia on June 7, 1776. </a:t>
            </a:r>
          </a:p>
          <a:p>
            <a:r>
              <a:rPr lang="en-US" dirty="0"/>
              <a:t>It was not fully adopted until July 2, 1776, when a written explanation, presentable to the other American colonists and the rest of the world, was read,</a:t>
            </a:r>
          </a:p>
          <a:p>
            <a:r>
              <a:rPr lang="en-US" dirty="0"/>
              <a:t>This declaration of independence was formally adopted on July 4, 1776,</a:t>
            </a:r>
          </a:p>
        </p:txBody>
      </p:sp>
    </p:spTree>
    <p:extLst>
      <p:ext uri="{BB962C8B-B14F-4D97-AF65-F5344CB8AC3E}">
        <p14:creationId xmlns:p14="http://schemas.microsoft.com/office/powerpoint/2010/main" val="715376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2909-1A65-43CC-B707-0CFCDAC9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/>
          <a:lstStyle/>
          <a:p>
            <a:r>
              <a:rPr lang="en-US" dirty="0"/>
              <a:t>Independence!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7659-6297-41B3-967E-7E7414BD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0"/>
            <a:ext cx="9601200" cy="4462670"/>
          </a:xfrm>
        </p:spPr>
        <p:txBody>
          <a:bodyPr/>
          <a:lstStyle/>
          <a:p>
            <a:r>
              <a:rPr lang="en-US" dirty="0"/>
              <a:t>The American Revolution was still, for the most part, a civil war based in a minority movement.</a:t>
            </a:r>
          </a:p>
          <a:p>
            <a:r>
              <a:rPr lang="en-US" dirty="0"/>
              <a:t>The larger part of the population was fairly uninterested. Either side could still win over the heart of the population. </a:t>
            </a:r>
          </a:p>
          <a:p>
            <a:pPr lvl="1"/>
            <a:r>
              <a:rPr lang="en-US" dirty="0"/>
              <a:t>The British proved they could control areas through a large military presence, which was not exactly practical or heart-warming.</a:t>
            </a:r>
          </a:p>
          <a:p>
            <a:pPr lvl="1"/>
            <a:r>
              <a:rPr lang="en-US" dirty="0"/>
              <a:t>Rebel militias spread revolutionary ideas better than they fought, which was useful but also not useful.</a:t>
            </a:r>
          </a:p>
        </p:txBody>
      </p:sp>
    </p:spTree>
    <p:extLst>
      <p:ext uri="{BB962C8B-B14F-4D97-AF65-F5344CB8AC3E}">
        <p14:creationId xmlns:p14="http://schemas.microsoft.com/office/powerpoint/2010/main" val="1676337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2909-1A65-43CC-B707-0CFCDAC9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/>
          <a:lstStyle/>
          <a:p>
            <a:r>
              <a:rPr lang="en-US" dirty="0"/>
              <a:t>Independence!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7659-6297-41B3-967E-7E7414BD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0"/>
            <a:ext cx="9601200" cy="4462670"/>
          </a:xfrm>
        </p:spPr>
        <p:txBody>
          <a:bodyPr/>
          <a:lstStyle/>
          <a:p>
            <a:r>
              <a:rPr lang="en-US" dirty="0"/>
              <a:t>American Patriots maintained a united front through persecution of Loyalists. </a:t>
            </a:r>
          </a:p>
          <a:p>
            <a:pPr lvl="1"/>
            <a:r>
              <a:rPr lang="en-US" dirty="0"/>
              <a:t>Loyalists were those still loyal to Great Britain.</a:t>
            </a:r>
          </a:p>
          <a:p>
            <a:pPr lvl="1"/>
            <a:r>
              <a:rPr lang="en-US" dirty="0"/>
              <a:t>Some worked as spies, but most just kept to themselves.</a:t>
            </a:r>
          </a:p>
          <a:p>
            <a:pPr lvl="1"/>
            <a:r>
              <a:rPr lang="en-US" dirty="0"/>
              <a:t>Their best option overall was to leave and some 80,000 did.</a:t>
            </a:r>
          </a:p>
        </p:txBody>
      </p:sp>
    </p:spTree>
    <p:extLst>
      <p:ext uri="{BB962C8B-B14F-4D97-AF65-F5344CB8AC3E}">
        <p14:creationId xmlns:p14="http://schemas.microsoft.com/office/powerpoint/2010/main" val="1184345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2B67-6E58-4CFF-9801-9C5D421F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en-US" dirty="0"/>
              <a:t>Battles, 1776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214B-7E35-4D70-96E6-EF06E6ABE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r>
              <a:rPr lang="en-US" dirty="0"/>
              <a:t>Long Island, NY</a:t>
            </a:r>
          </a:p>
          <a:p>
            <a:pPr lvl="1"/>
            <a:r>
              <a:rPr lang="en-US" dirty="0"/>
              <a:t>Battle for control of New York City. British win.</a:t>
            </a:r>
          </a:p>
          <a:p>
            <a:r>
              <a:rPr lang="en-US" dirty="0"/>
              <a:t>Trenton, NJ; Princeton, NJ</a:t>
            </a:r>
          </a:p>
          <a:p>
            <a:pPr lvl="1"/>
            <a:r>
              <a:rPr lang="en-US" dirty="0"/>
              <a:t>Colonial wins. Substantial boost for colonial morale.</a:t>
            </a:r>
          </a:p>
        </p:txBody>
      </p:sp>
    </p:spTree>
    <p:extLst>
      <p:ext uri="{BB962C8B-B14F-4D97-AF65-F5344CB8AC3E}">
        <p14:creationId xmlns:p14="http://schemas.microsoft.com/office/powerpoint/2010/main" val="270044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F3AD-41DB-4E03-B8B0-484972F1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en-US" dirty="0"/>
              <a:t>Britain’s Plan for Invasion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13C94-024A-4B6D-B3D0-065D2365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/>
          <a:lstStyle/>
          <a:p>
            <a:r>
              <a:rPr lang="en-US" dirty="0"/>
              <a:t>Large-scale invasion of New England, that would sever the area from the rest of the colonies.</a:t>
            </a:r>
          </a:p>
          <a:p>
            <a:r>
              <a:rPr lang="en-US" dirty="0"/>
              <a:t>Three lines to meet and surround:</a:t>
            </a:r>
          </a:p>
          <a:p>
            <a:pPr lvl="1"/>
            <a:r>
              <a:rPr lang="en-US" dirty="0"/>
              <a:t>Gen. Burgoyne from Canada</a:t>
            </a:r>
          </a:p>
          <a:p>
            <a:pPr lvl="2"/>
            <a:r>
              <a:rPr lang="en-US" dirty="0"/>
              <a:t>Burgoyne wound up trapped by winter and Benedict Arnold’s forces.</a:t>
            </a:r>
          </a:p>
          <a:p>
            <a:pPr lvl="1"/>
            <a:r>
              <a:rPr lang="en-US" dirty="0"/>
              <a:t>Gen. Howe from New York</a:t>
            </a:r>
          </a:p>
          <a:p>
            <a:pPr lvl="2"/>
            <a:r>
              <a:rPr lang="en-US" dirty="0"/>
              <a:t>Howe took it upon himself to invade Philadelphia and got too comfortable there.</a:t>
            </a:r>
          </a:p>
          <a:p>
            <a:pPr lvl="1"/>
            <a:r>
              <a:rPr lang="en-US" dirty="0"/>
              <a:t>Col. St. Leger from East NY</a:t>
            </a:r>
          </a:p>
          <a:p>
            <a:pPr lvl="2"/>
            <a:r>
              <a:rPr lang="en-US" dirty="0"/>
              <a:t>Repeated stopped by colonial militias.</a:t>
            </a:r>
          </a:p>
        </p:txBody>
      </p:sp>
    </p:spTree>
    <p:extLst>
      <p:ext uri="{BB962C8B-B14F-4D97-AF65-F5344CB8AC3E}">
        <p14:creationId xmlns:p14="http://schemas.microsoft.com/office/powerpoint/2010/main" val="2046458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F3AD-41DB-4E03-B8B0-484972F1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en-US" dirty="0"/>
              <a:t>Britain’s Plan for Invasion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13C94-024A-4B6D-B3D0-065D2365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/>
          <a:lstStyle/>
          <a:p>
            <a:r>
              <a:rPr lang="en-US" dirty="0"/>
              <a:t>When Burgoyne was finally able to move his forces, his back-up—Gen. Howe—was stalled in Philadelphia. </a:t>
            </a:r>
          </a:p>
          <a:p>
            <a:pPr lvl="1"/>
            <a:r>
              <a:rPr lang="en-US" dirty="0"/>
              <a:t>Battle of Saratoga, 1777: American forces surrounded Burgoyne and forced him to surrender. This colonial win help secure support for the war from France. </a:t>
            </a:r>
          </a:p>
          <a:p>
            <a:pPr lvl="2"/>
            <a:r>
              <a:rPr lang="en-US" dirty="0"/>
              <a:t>MAJOR TURNING POINT IN THE WAR.</a:t>
            </a:r>
          </a:p>
        </p:txBody>
      </p:sp>
    </p:spTree>
    <p:extLst>
      <p:ext uri="{BB962C8B-B14F-4D97-AF65-F5344CB8AC3E}">
        <p14:creationId xmlns:p14="http://schemas.microsoft.com/office/powerpoint/2010/main" val="386770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496E-481F-43B7-A29E-9ECDD440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7226"/>
          </a:xfrm>
        </p:spPr>
        <p:txBody>
          <a:bodyPr/>
          <a:lstStyle/>
          <a:p>
            <a:r>
              <a:rPr lang="en-US" dirty="0"/>
              <a:t>Colonial Cautiousness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D88A-45D1-4BB1-9566-AEF9C6D6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7252"/>
            <a:ext cx="9601200" cy="4330148"/>
          </a:xfrm>
        </p:spPr>
        <p:txBody>
          <a:bodyPr/>
          <a:lstStyle/>
          <a:p>
            <a:r>
              <a:rPr lang="en-US" dirty="0"/>
              <a:t>“This change in British colonial policy reinforced an emerging sense of American political identity,” as the distance between Britain and America had allowed for the permeation of new ideas.</a:t>
            </a:r>
          </a:p>
          <a:p>
            <a:pPr lvl="1"/>
            <a:r>
              <a:rPr lang="en-US" dirty="0"/>
              <a:t>Republicanism: government comes from the people so hierarchy is nothing.</a:t>
            </a:r>
          </a:p>
          <a:p>
            <a:pPr lvl="1"/>
            <a:r>
              <a:rPr lang="en-US" dirty="0"/>
              <a:t>Look out for corruption: this warning brought to you by the radical Whigs.</a:t>
            </a:r>
          </a:p>
          <a:p>
            <a:r>
              <a:rPr lang="en-US" dirty="0"/>
              <a:t>The colonies were largely self-reliant, so the new string of policies from Britain seemed like too much all at once.</a:t>
            </a:r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36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8FBB-56F0-4CD6-AAA9-5A137C66F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/>
          <a:lstStyle/>
          <a:p>
            <a:r>
              <a:rPr lang="en-US" dirty="0"/>
              <a:t>Support from France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32EC-C2A1-4817-B424-47F8F86A4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1235"/>
            <a:ext cx="9601200" cy="4436165"/>
          </a:xfrm>
        </p:spPr>
        <p:txBody>
          <a:bodyPr/>
          <a:lstStyle/>
          <a:p>
            <a:r>
              <a:rPr lang="en-US" dirty="0"/>
              <a:t>Hoping to get foreign aid, the Congress drafted the Model Treaty as a guide for diplomats abroad.</a:t>
            </a:r>
          </a:p>
          <a:p>
            <a:pPr lvl="1"/>
            <a:r>
              <a:rPr lang="en-US" dirty="0"/>
              <a:t>Ben Franklin was sent as an emissary to France but rarely consulted the Model Treaty.</a:t>
            </a:r>
          </a:p>
          <a:p>
            <a:pPr lvl="1"/>
            <a:r>
              <a:rPr lang="en-US" dirty="0"/>
              <a:t>Instead he used the idea of Anglo-American reconciliation as a way to persuade France to the American cause. </a:t>
            </a:r>
          </a:p>
          <a:p>
            <a:pPr lvl="1"/>
            <a:r>
              <a:rPr lang="en-US" dirty="0"/>
              <a:t>France promised 3 things:</a:t>
            </a:r>
          </a:p>
          <a:p>
            <a:pPr lvl="2"/>
            <a:r>
              <a:rPr lang="en-US" dirty="0"/>
              <a:t>Military aid</a:t>
            </a:r>
          </a:p>
          <a:p>
            <a:pPr lvl="2"/>
            <a:r>
              <a:rPr lang="en-US" dirty="0"/>
              <a:t>Financial aid</a:t>
            </a:r>
          </a:p>
          <a:p>
            <a:pPr lvl="2"/>
            <a:r>
              <a:rPr lang="en-US" dirty="0"/>
              <a:t>Recognition of American independence</a:t>
            </a:r>
          </a:p>
        </p:txBody>
      </p:sp>
    </p:spTree>
    <p:extLst>
      <p:ext uri="{BB962C8B-B14F-4D97-AF65-F5344CB8AC3E}">
        <p14:creationId xmlns:p14="http://schemas.microsoft.com/office/powerpoint/2010/main" val="2520853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CDBE-909D-4ABD-959E-F4D292C4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5191"/>
          </a:xfrm>
        </p:spPr>
        <p:txBody>
          <a:bodyPr/>
          <a:lstStyle/>
          <a:p>
            <a:r>
              <a:rPr lang="en-US" dirty="0"/>
              <a:t>Support from France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BBC0-0612-4F65-AC9F-D22075F88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0990"/>
            <a:ext cx="9601200" cy="4396409"/>
          </a:xfrm>
        </p:spPr>
        <p:txBody>
          <a:bodyPr/>
          <a:lstStyle/>
          <a:p>
            <a:r>
              <a:rPr lang="en-US" dirty="0"/>
              <a:t>Most Americans involved in the war were grateful to France for their support.</a:t>
            </a:r>
          </a:p>
          <a:p>
            <a:pPr lvl="1"/>
            <a:r>
              <a:rPr lang="en-US" dirty="0"/>
              <a:t>However they the French were most recognized as former enemies first, allies second.</a:t>
            </a:r>
          </a:p>
          <a:p>
            <a:pPr lvl="1"/>
            <a:r>
              <a:rPr lang="en-US" dirty="0"/>
              <a:t>The alliance combined with the victory at Saratoga continued to boost morale, but took a hit after Benedict Arnold was found to be a traitor.</a:t>
            </a:r>
          </a:p>
        </p:txBody>
      </p:sp>
    </p:spTree>
    <p:extLst>
      <p:ext uri="{BB962C8B-B14F-4D97-AF65-F5344CB8AC3E}">
        <p14:creationId xmlns:p14="http://schemas.microsoft.com/office/powerpoint/2010/main" val="2793200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E23C0-752F-44DC-8050-F6D616B91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8687"/>
          </a:xfrm>
        </p:spPr>
        <p:txBody>
          <a:bodyPr/>
          <a:lstStyle/>
          <a:p>
            <a:r>
              <a:rPr lang="en-US" dirty="0"/>
              <a:t>The Rest of Europe’s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828B-DE6A-479E-AF62-8930C433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/>
              <a:t>Spain and Holland both sided with Great Britain.</a:t>
            </a:r>
          </a:p>
          <a:p>
            <a:r>
              <a:rPr lang="en-US" dirty="0"/>
              <a:t>Everyone else was incredibly unnerved by the situation.</a:t>
            </a:r>
          </a:p>
          <a:p>
            <a:pPr lvl="1"/>
            <a:r>
              <a:rPr lang="en-US" dirty="0"/>
              <a:t>Armed neutrality: loose alliance of nonbelligerent naval powers that sought to protect neutral trading rights due to the increased British naval presence in the Atlantic.</a:t>
            </a:r>
          </a:p>
          <a:p>
            <a:pPr lvl="1"/>
            <a:r>
              <a:rPr lang="en-US" dirty="0"/>
              <a:t>Britain was now forced into minor naval battles that could not benefit them.</a:t>
            </a:r>
          </a:p>
          <a:p>
            <a:pPr lvl="1"/>
            <a:r>
              <a:rPr lang="en-US" dirty="0"/>
              <a:t>The French also reinforced their islands in the Caribbean to supply the Americans.</a:t>
            </a:r>
          </a:p>
        </p:txBody>
      </p:sp>
    </p:spTree>
    <p:extLst>
      <p:ext uri="{BB962C8B-B14F-4D97-AF65-F5344CB8AC3E}">
        <p14:creationId xmlns:p14="http://schemas.microsoft.com/office/powerpoint/2010/main" val="18807000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2FDE-6FAB-4672-B3FB-B2F7D2B9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/>
          <a:lstStyle/>
          <a:p>
            <a:r>
              <a:rPr lang="en-US" dirty="0"/>
              <a:t>Britain’s Change in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7C4E-7C25-45B1-9280-0D2C4EE6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1235"/>
            <a:ext cx="9601200" cy="4436165"/>
          </a:xfrm>
        </p:spPr>
        <p:txBody>
          <a:bodyPr/>
          <a:lstStyle/>
          <a:p>
            <a:r>
              <a:rPr lang="en-US" dirty="0"/>
              <a:t>The new plan was to start in the South, where commitment to the revolutionary cause was sketchy at best, and work north.</a:t>
            </a:r>
          </a:p>
          <a:p>
            <a:pPr lvl="1"/>
            <a:r>
              <a:rPr lang="en-US" dirty="0"/>
              <a:t>Georgia was easily overran.</a:t>
            </a:r>
          </a:p>
          <a:p>
            <a:pPr lvl="1"/>
            <a:r>
              <a:rPr lang="en-US" dirty="0"/>
              <a:t>SC surrendered in 1780.</a:t>
            </a:r>
          </a:p>
          <a:p>
            <a:pPr lvl="1"/>
            <a:r>
              <a:rPr lang="en-US" dirty="0"/>
              <a:t>NC and Gen. Nathanael Greene put up more of a fight against Gen. Cornwallis.</a:t>
            </a:r>
          </a:p>
          <a:p>
            <a:pPr lvl="2"/>
            <a:r>
              <a:rPr lang="en-US" dirty="0"/>
              <a:t>Greene and his forces would continuously force Cornwallis into battle, leaving them no time for rest. This also forced troops from GA and SC north as reinforcements.</a:t>
            </a:r>
          </a:p>
        </p:txBody>
      </p:sp>
    </p:spTree>
    <p:extLst>
      <p:ext uri="{BB962C8B-B14F-4D97-AF65-F5344CB8AC3E}">
        <p14:creationId xmlns:p14="http://schemas.microsoft.com/office/powerpoint/2010/main" val="2632966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A588-C595-4220-AA13-5CF6C5BC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r>
              <a:rPr lang="en-US" dirty="0"/>
              <a:t>The Western &amp; Naval Fronts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216AE-3972-48ED-92E2-4D1543543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7983"/>
            <a:ext cx="9601200" cy="4449417"/>
          </a:xfrm>
        </p:spPr>
        <p:txBody>
          <a:bodyPr/>
          <a:lstStyle/>
          <a:p>
            <a:r>
              <a:rPr lang="en-US" dirty="0"/>
              <a:t>Treaty of Fort Stanwix, 1784: treaty which forced the pro-British Iroquois out of the war in addition to having them cede the Ohio Valley to the Americans.</a:t>
            </a:r>
          </a:p>
          <a:p>
            <a:pPr lvl="1"/>
            <a:r>
              <a:rPr lang="en-US" dirty="0"/>
              <a:t>Westward expansion continued with frontier troops following to take out British outposts.</a:t>
            </a:r>
          </a:p>
          <a:p>
            <a:r>
              <a:rPr lang="en-US" dirty="0"/>
              <a:t>Naval beginnings</a:t>
            </a:r>
          </a:p>
          <a:p>
            <a:pPr lvl="1"/>
            <a:r>
              <a:rPr lang="en-US" dirty="0"/>
              <a:t>The American Navy was tiny compared to that of the British, and could hardly put up a fight.</a:t>
            </a:r>
          </a:p>
          <a:p>
            <a:pPr lvl="1"/>
            <a:r>
              <a:rPr lang="en-US" dirty="0"/>
              <a:t>The most prominent on the water were privateers, who attacked enemy shipping for profit more than patriotism.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30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9F43-D637-4650-9D8F-42CB88C7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2426"/>
          </a:xfrm>
        </p:spPr>
        <p:txBody>
          <a:bodyPr/>
          <a:lstStyle/>
          <a:p>
            <a:r>
              <a:rPr lang="en-US" dirty="0"/>
              <a:t>Yorktown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D949F-0134-4F25-B490-92A2719BA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8226"/>
            <a:ext cx="9601200" cy="4489174"/>
          </a:xfrm>
        </p:spPr>
        <p:txBody>
          <a:bodyPr/>
          <a:lstStyle/>
          <a:p>
            <a:r>
              <a:rPr lang="en-US" dirty="0"/>
              <a:t>Battle of Yorktown, 1781: George Washington besieged Gen. Cornwallis at Yorktown while the French naval fleet prevented reinforcements and supplies from coming ashore. </a:t>
            </a:r>
          </a:p>
          <a:p>
            <a:pPr lvl="1"/>
            <a:r>
              <a:rPr lang="en-US" dirty="0"/>
              <a:t>Finding himself surrounded on land and at sea, Cornwallis surrendered on October 19, 1781. </a:t>
            </a:r>
          </a:p>
          <a:p>
            <a:pPr lvl="1"/>
            <a:r>
              <a:rPr lang="en-US" dirty="0"/>
              <a:t>ANOTHER MAJOR TURNING POINT as this dealt a huge blow to the British war effort.</a:t>
            </a:r>
          </a:p>
          <a:p>
            <a:pPr lvl="1"/>
            <a:r>
              <a:rPr lang="en-US" dirty="0"/>
              <a:t>Most fighting after this, to King George’s dismay, was between Patriots and Loyalists.</a:t>
            </a:r>
          </a:p>
        </p:txBody>
      </p:sp>
    </p:spTree>
    <p:extLst>
      <p:ext uri="{BB962C8B-B14F-4D97-AF65-F5344CB8AC3E}">
        <p14:creationId xmlns:p14="http://schemas.microsoft.com/office/powerpoint/2010/main" val="3783751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332B-BF57-4735-83A8-1343D687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Terms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D8B0EC-E908-46B7-B495-6ECF5222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0991"/>
            <a:ext cx="9601200" cy="4396409"/>
          </a:xfrm>
        </p:spPr>
        <p:txBody>
          <a:bodyPr/>
          <a:lstStyle/>
          <a:p>
            <a:r>
              <a:rPr lang="en-US" dirty="0"/>
              <a:t>Peace conference held in Paris, 1783.</a:t>
            </a:r>
          </a:p>
          <a:p>
            <a:r>
              <a:rPr lang="en-US" dirty="0"/>
              <a:t>France wanted to keep promises it had made to Spain during the war, and wanted to create a weak, but independent, America that could be easily manipulated.</a:t>
            </a:r>
          </a:p>
          <a:p>
            <a:r>
              <a:rPr lang="en-US" dirty="0"/>
              <a:t>Americans at the conference were told to “make no separate peace,” and consult France all the way. </a:t>
            </a:r>
          </a:p>
          <a:p>
            <a:pPr lvl="1"/>
            <a:r>
              <a:rPr lang="en-US" dirty="0"/>
              <a:t>John Jay instead spoke directly with the British to get America the better deal. </a:t>
            </a:r>
          </a:p>
        </p:txBody>
      </p:sp>
    </p:spTree>
    <p:extLst>
      <p:ext uri="{BB962C8B-B14F-4D97-AF65-F5344CB8AC3E}">
        <p14:creationId xmlns:p14="http://schemas.microsoft.com/office/powerpoint/2010/main" val="16616011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16D1-7124-45A3-B945-81C2FB99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</p:spPr>
        <p:txBody>
          <a:bodyPr/>
          <a:lstStyle/>
          <a:p>
            <a:r>
              <a:rPr lang="en-US" dirty="0"/>
              <a:t>Treaty of Paris, 1783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FD25-537D-48A6-9706-624C5F182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/>
          <a:lstStyle/>
          <a:p>
            <a:r>
              <a:rPr lang="en-US" dirty="0"/>
              <a:t>Britain formally recognized American independence and changed the borders in North American to reflect this.</a:t>
            </a:r>
          </a:p>
          <a:p>
            <a:r>
              <a:rPr lang="en-US" dirty="0"/>
              <a:t>Americans promised to stop persecution of Loyalists, and allow British creditors to collect debts in America.</a:t>
            </a:r>
          </a:p>
          <a:p>
            <a:r>
              <a:rPr lang="en-US" dirty="0"/>
              <a:t>France agreed. </a:t>
            </a:r>
          </a:p>
        </p:txBody>
      </p:sp>
      <p:pic>
        <p:nvPicPr>
          <p:cNvPr id="1026" name="Picture 2" descr="Image result for map of america 1783">
            <a:extLst>
              <a:ext uri="{FF2B5EF4-FFF2-40B4-BE49-F238E27FC236}">
                <a16:creationId xmlns:a16="http://schemas.microsoft.com/office/drawing/2014/main" id="{FDE4F776-F912-40A2-9554-C9421013A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0"/>
            <a:ext cx="7399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9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8218-F904-4CCC-8895-0BC9A45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470"/>
          </a:xfrm>
        </p:spPr>
        <p:txBody>
          <a:bodyPr/>
          <a:lstStyle/>
          <a:p>
            <a:r>
              <a:rPr lang="en-US" dirty="0"/>
              <a:t>Reinforcing Mercantilism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DFAE3-2003-4FAC-9729-2BDC98E9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en-US" dirty="0"/>
              <a:t>Greater enforcement of the Navigation Laws</a:t>
            </a:r>
          </a:p>
          <a:p>
            <a:r>
              <a:rPr lang="en-US" dirty="0"/>
              <a:t>The Royal veto</a:t>
            </a:r>
          </a:p>
          <a:p>
            <a:r>
              <a:rPr lang="en-US" dirty="0"/>
              <a:t>Banning colonial currencies</a:t>
            </a:r>
          </a:p>
          <a:p>
            <a:endParaRPr lang="en-US" dirty="0"/>
          </a:p>
          <a:p>
            <a:r>
              <a:rPr lang="en-US" dirty="0"/>
              <a:t>But is this really something the colonies should be upset over?</a:t>
            </a:r>
          </a:p>
          <a:p>
            <a:pPr lvl="1"/>
            <a:r>
              <a:rPr lang="en-US" dirty="0"/>
              <a:t>Colonial monopolies over tobacco and ship building.</a:t>
            </a:r>
          </a:p>
          <a:p>
            <a:pPr lvl="1"/>
            <a:r>
              <a:rPr lang="en-US" dirty="0"/>
              <a:t>Easy access to trade, or smuggling, whichever.</a:t>
            </a:r>
          </a:p>
          <a:p>
            <a:pPr lvl="1"/>
            <a:r>
              <a:rPr lang="en-US" dirty="0"/>
              <a:t>Easily upheld the colonial economy.</a:t>
            </a:r>
          </a:p>
        </p:txBody>
      </p:sp>
    </p:spTree>
    <p:extLst>
      <p:ext uri="{BB962C8B-B14F-4D97-AF65-F5344CB8AC3E}">
        <p14:creationId xmlns:p14="http://schemas.microsoft.com/office/powerpoint/2010/main" val="14843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8218-F904-4CCC-8895-0BC9A45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470"/>
          </a:xfrm>
        </p:spPr>
        <p:txBody>
          <a:bodyPr/>
          <a:lstStyle/>
          <a:p>
            <a:r>
              <a:rPr lang="en-US" dirty="0"/>
              <a:t>Reinforcing Mercantilism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DFAE3-2003-4FAC-9729-2BDC98E9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en-US" dirty="0"/>
              <a:t>So why were they upset?</a:t>
            </a:r>
          </a:p>
          <a:p>
            <a:pPr lvl="1"/>
            <a:r>
              <a:rPr lang="en-US" dirty="0"/>
              <a:t>They could only trade with Britain for British goods from various parts of the British Empire.</a:t>
            </a:r>
          </a:p>
          <a:p>
            <a:pPr lvl="1"/>
            <a:r>
              <a:rPr lang="en-US" dirty="0"/>
              <a:t>Not to mention that Britain is the main one profiting. </a:t>
            </a:r>
          </a:p>
          <a:p>
            <a:pPr lvl="1"/>
            <a:r>
              <a:rPr lang="en-US" dirty="0"/>
              <a:t>Colonial economic independence was not possible.</a:t>
            </a:r>
          </a:p>
        </p:txBody>
      </p:sp>
    </p:spTree>
    <p:extLst>
      <p:ext uri="{BB962C8B-B14F-4D97-AF65-F5344CB8AC3E}">
        <p14:creationId xmlns:p14="http://schemas.microsoft.com/office/powerpoint/2010/main" val="270677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F45-B860-4B79-B88E-851A51ACE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470"/>
          </a:xfrm>
        </p:spPr>
        <p:txBody>
          <a:bodyPr/>
          <a:lstStyle/>
          <a:p>
            <a:r>
              <a:rPr lang="en-US" dirty="0"/>
              <a:t>War Debts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6930-6933-4CB0-AF99-ED113C673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en-US" dirty="0"/>
              <a:t>Policies created to reinforce mercantilism AND pay off war debts:</a:t>
            </a:r>
          </a:p>
          <a:p>
            <a:pPr lvl="1"/>
            <a:r>
              <a:rPr lang="en-US" dirty="0"/>
              <a:t>Sugar Act (1764): increase tax on sugar from the West Indies.</a:t>
            </a:r>
          </a:p>
          <a:p>
            <a:pPr lvl="1"/>
            <a:r>
              <a:rPr lang="en-US" dirty="0"/>
              <a:t>Quartering Act (1765): required colonists to house and care for British troops at their own expense.</a:t>
            </a:r>
          </a:p>
          <a:p>
            <a:pPr lvl="1"/>
            <a:r>
              <a:rPr lang="en-US" dirty="0"/>
              <a:t>Stamp Act (1765): all paper must be stamped to show tax paid.</a:t>
            </a:r>
          </a:p>
        </p:txBody>
      </p:sp>
    </p:spTree>
    <p:extLst>
      <p:ext uri="{BB962C8B-B14F-4D97-AF65-F5344CB8AC3E}">
        <p14:creationId xmlns:p14="http://schemas.microsoft.com/office/powerpoint/2010/main" val="221803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F45-B860-4B79-B88E-851A51ACE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470"/>
          </a:xfrm>
        </p:spPr>
        <p:txBody>
          <a:bodyPr/>
          <a:lstStyle/>
          <a:p>
            <a:r>
              <a:rPr lang="en-US" dirty="0"/>
              <a:t>War Debts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6930-6933-4CB0-AF99-ED113C673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en-US" dirty="0"/>
              <a:t>These weren’t new policies to Britain; they were simply extended existing policies to the colonies.</a:t>
            </a:r>
          </a:p>
          <a:p>
            <a:r>
              <a:rPr lang="en-US" dirty="0"/>
              <a:t>Colonists perceived these to be targeted strikes against colonial self-government.</a:t>
            </a:r>
          </a:p>
          <a:p>
            <a:pPr lvl="1"/>
            <a:r>
              <a:rPr lang="en-US" dirty="0"/>
              <a:t>Most colonies had created taxes on their own.</a:t>
            </a:r>
          </a:p>
          <a:p>
            <a:pPr lvl="1"/>
            <a:r>
              <a:rPr lang="en-US" dirty="0"/>
              <a:t>Failure to adhere to these new policies resulted in a jury-less trial in an admiralty court. </a:t>
            </a:r>
          </a:p>
        </p:txBody>
      </p:sp>
    </p:spTree>
    <p:extLst>
      <p:ext uri="{BB962C8B-B14F-4D97-AF65-F5344CB8AC3E}">
        <p14:creationId xmlns:p14="http://schemas.microsoft.com/office/powerpoint/2010/main" val="371551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11FB-18EB-48C5-9F01-E8F72C44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0722"/>
          </a:xfrm>
        </p:spPr>
        <p:txBody>
          <a:bodyPr/>
          <a:lstStyle/>
          <a:p>
            <a:r>
              <a:rPr lang="en-US" dirty="0"/>
              <a:t>Colonial Retaliation,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68B47-EA96-446B-B1E3-0E2E36B4E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r>
              <a:rPr lang="en-US" dirty="0"/>
              <a:t>Stamp Act Congress (1765)</a:t>
            </a:r>
          </a:p>
          <a:p>
            <a:pPr lvl="1"/>
            <a:r>
              <a:rPr lang="en-US" dirty="0"/>
              <a:t>Sent a list of complaints to the King and Parliament.</a:t>
            </a:r>
          </a:p>
          <a:p>
            <a:pPr lvl="1"/>
            <a:r>
              <a:rPr lang="en-US" dirty="0"/>
              <a:t>Took a step toward colonial unity by bringing leaders together.</a:t>
            </a:r>
          </a:p>
          <a:p>
            <a:pPr lvl="1"/>
            <a:r>
              <a:rPr lang="en-US" dirty="0"/>
              <a:t>Instituted nonimportation agreements against British goods. </a:t>
            </a:r>
          </a:p>
          <a:p>
            <a:pPr lvl="2"/>
            <a:r>
              <a:rPr lang="en-US" dirty="0"/>
              <a:t>These were particularly successful since the whole point of these new policies and taxes were to make money to pay off war debts.</a:t>
            </a:r>
          </a:p>
        </p:txBody>
      </p:sp>
    </p:spTree>
    <p:extLst>
      <p:ext uri="{BB962C8B-B14F-4D97-AF65-F5344CB8AC3E}">
        <p14:creationId xmlns:p14="http://schemas.microsoft.com/office/powerpoint/2010/main" val="133705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54E2-DC04-4ECD-BB50-DB49117E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en-US" dirty="0"/>
              <a:t>Parliament Reacts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51D75-4C94-4403-A254-F022A78E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3513"/>
            <a:ext cx="9601200" cy="4263887"/>
          </a:xfrm>
        </p:spPr>
        <p:txBody>
          <a:bodyPr/>
          <a:lstStyle/>
          <a:p>
            <a:r>
              <a:rPr lang="en-US" dirty="0"/>
              <a:t>Repeal of the Stamp Act in 1766</a:t>
            </a:r>
          </a:p>
          <a:p>
            <a:r>
              <a:rPr lang="en-US" dirty="0"/>
              <a:t>New policies</a:t>
            </a:r>
          </a:p>
          <a:p>
            <a:pPr lvl="1"/>
            <a:r>
              <a:rPr lang="en-US" dirty="0"/>
              <a:t>Declaratory Act (1766): states that Parliament is the legislative body in charge.</a:t>
            </a:r>
          </a:p>
          <a:p>
            <a:pPr lvl="1"/>
            <a:r>
              <a:rPr lang="en-US" dirty="0"/>
              <a:t>Townshend Acts (1767): required import tax on paint, glass, tea, some other things.</a:t>
            </a:r>
          </a:p>
          <a:p>
            <a:pPr lvl="1"/>
            <a:r>
              <a:rPr lang="en-US" dirty="0"/>
              <a:t>Suspension of the NY Legislature (1767): they failed to uphold the Quartering Act.</a:t>
            </a:r>
          </a:p>
        </p:txBody>
      </p:sp>
    </p:spTree>
    <p:extLst>
      <p:ext uri="{BB962C8B-B14F-4D97-AF65-F5344CB8AC3E}">
        <p14:creationId xmlns:p14="http://schemas.microsoft.com/office/powerpoint/2010/main" val="3808469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162</TotalTime>
  <Words>2494</Words>
  <Application>Microsoft Office PowerPoint</Application>
  <PresentationFormat>Widescreen</PresentationFormat>
  <Paragraphs>217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Franklin Gothic Book</vt:lpstr>
      <vt:lpstr>Crop</vt:lpstr>
      <vt:lpstr>Unit 2:  Building a New Nation</vt:lpstr>
      <vt:lpstr>The Proclamation of 1763</vt:lpstr>
      <vt:lpstr>Colonial Cautiousness</vt:lpstr>
      <vt:lpstr>Reinforcing Mercantilism</vt:lpstr>
      <vt:lpstr>Reinforcing Mercantilism</vt:lpstr>
      <vt:lpstr>War Debts</vt:lpstr>
      <vt:lpstr>War Debts</vt:lpstr>
      <vt:lpstr>Colonial Retaliation, part 1</vt:lpstr>
      <vt:lpstr>Parliament Reacts </vt:lpstr>
      <vt:lpstr>Colonial Retaliation, part 2</vt:lpstr>
      <vt:lpstr>Colonial Retaliation, part 2</vt:lpstr>
      <vt:lpstr>Let’s Talk Tea</vt:lpstr>
      <vt:lpstr>Let’s Talk Tea</vt:lpstr>
      <vt:lpstr>Let’s Talk Tea</vt:lpstr>
      <vt:lpstr>Parliament Continues…</vt:lpstr>
      <vt:lpstr>The First Continental Congress</vt:lpstr>
      <vt:lpstr>The First Continental Congress</vt:lpstr>
      <vt:lpstr>Sides of War: Britain</vt:lpstr>
      <vt:lpstr>Sides of War: Colonies</vt:lpstr>
      <vt:lpstr>The Second Continental Congress</vt:lpstr>
      <vt:lpstr>Battles, 1775-1776</vt:lpstr>
      <vt:lpstr>Colonial Plans</vt:lpstr>
      <vt:lpstr>No Need for Independence</vt:lpstr>
      <vt:lpstr>Independence!</vt:lpstr>
      <vt:lpstr>Independence!</vt:lpstr>
      <vt:lpstr>Independence!</vt:lpstr>
      <vt:lpstr>Battles, 1776</vt:lpstr>
      <vt:lpstr>Britain’s Plan for Invasion</vt:lpstr>
      <vt:lpstr>Britain’s Plan for Invasion</vt:lpstr>
      <vt:lpstr>Support from France</vt:lpstr>
      <vt:lpstr>Support from France</vt:lpstr>
      <vt:lpstr>The Rest of Europe’s Involvement</vt:lpstr>
      <vt:lpstr>Britain’s Change in Strategy</vt:lpstr>
      <vt:lpstr>The Western &amp; Naval Fronts</vt:lpstr>
      <vt:lpstr>Yorktown</vt:lpstr>
      <vt:lpstr>Peace Terms </vt:lpstr>
      <vt:lpstr>Treaty of Paris, 1783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 Building a New Nation</dc:title>
  <dc:creator>Jennifer</dc:creator>
  <cp:lastModifiedBy>Jennifer</cp:lastModifiedBy>
  <cp:revision>18</cp:revision>
  <dcterms:created xsi:type="dcterms:W3CDTF">2018-10-02T00:25:39Z</dcterms:created>
  <dcterms:modified xsi:type="dcterms:W3CDTF">2018-10-09T00:27:40Z</dcterms:modified>
</cp:coreProperties>
</file>