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7AFFB9B-9FB8-469E-96F9-4D32314110B6}" type="datetimeFigureOut">
              <a:rPr lang="en-US" smtClean="0"/>
              <a:t>10/24/2018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687956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68235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19503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70105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012532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F7F47CF-67C9-420C-80A5-E2069FF0C2DF}" type="datetimeFigureOut">
              <a:rPr lang="en-US" smtClean="0"/>
              <a:t>10/24/2018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2712439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3777473"/>
      </p:ext>
    </p:extLst>
  </p:cSld>
  <p:clrMapOvr>
    <a:masterClrMapping/>
  </p:clrMapOvr>
  <p:hf sldNum="0" hdr="0" ftr="0" dt="0"/>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319663"/>
      </p:ext>
    </p:extLst>
  </p:cSld>
  <p:clrMapOvr>
    <a:masterClrMapping/>
  </p:clrMapOvr>
  <p:hf sldNum="0" hdr="0" ftr="0" dt="0"/>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00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021495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C35BB1C6-BF8F-4481-8AB2-603A1C8A906A}" type="datetimeFigureOut">
              <a:rPr lang="en-US" smtClean="0"/>
              <a:t>10/24/2018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79580089"/>
      </p:ext>
    </p:extLst>
  </p:cSld>
  <p:clrMapOvr>
    <a:masterClrMapping/>
  </p:clrMapOvr>
  <p:hf sldNum="0" hdr="0" ftr="0" dt="0"/>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2EF78E3-FDA3-4D28-AAA2-0B81F349A39D}" type="datetimeFigureOut">
              <a:rPr lang="en-US" smtClean="0"/>
              <a:t>10/24/2018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365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35BB1C6-BF8F-4481-8AB2-603A1C8A906A}" type="datetimeFigureOut">
              <a:rPr lang="en-US" smtClean="0"/>
              <a:t>10/24/2018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392441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D3E5-5DF2-4548-BF14-98BDBCF379EC}"/>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00FCAEC-D31E-4EE6-A77C-FB0A9BEC713D}"/>
              </a:ext>
            </a:extLst>
          </p:cNvPr>
          <p:cNvSpPr>
            <a:spLocks noGrp="1"/>
          </p:cNvSpPr>
          <p:nvPr>
            <p:ph type="subTitle" idx="1"/>
          </p:nvPr>
        </p:nvSpPr>
        <p:spPr/>
        <p:txBody>
          <a:bodyPr/>
          <a:lstStyle/>
          <a:p>
            <a:r>
              <a:rPr lang="en-US" dirty="0"/>
              <a:t>Chapters 9-10</a:t>
            </a:r>
          </a:p>
        </p:txBody>
      </p:sp>
    </p:spTree>
    <p:extLst>
      <p:ext uri="{BB962C8B-B14F-4D97-AF65-F5344CB8AC3E}">
        <p14:creationId xmlns:p14="http://schemas.microsoft.com/office/powerpoint/2010/main" val="74655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4AFD-B7D5-4529-B409-41B2A85D8FB9}"/>
              </a:ext>
            </a:extLst>
          </p:cNvPr>
          <p:cNvSpPr>
            <a:spLocks noGrp="1"/>
          </p:cNvSpPr>
          <p:nvPr>
            <p:ph type="title"/>
          </p:nvPr>
        </p:nvSpPr>
        <p:spPr/>
        <p:txBody>
          <a:bodyPr/>
          <a:lstStyle/>
          <a:p>
            <a:r>
              <a:rPr lang="en-US" dirty="0"/>
              <a:t>Compromises Reached</a:t>
            </a:r>
          </a:p>
        </p:txBody>
      </p:sp>
      <p:sp>
        <p:nvSpPr>
          <p:cNvPr id="3" name="Content Placeholder 2">
            <a:extLst>
              <a:ext uri="{FF2B5EF4-FFF2-40B4-BE49-F238E27FC236}">
                <a16:creationId xmlns:a16="http://schemas.microsoft.com/office/drawing/2014/main" id="{D0C47C02-25FB-4174-97F7-DB4B616C3FE6}"/>
              </a:ext>
            </a:extLst>
          </p:cNvPr>
          <p:cNvSpPr>
            <a:spLocks noGrp="1"/>
          </p:cNvSpPr>
          <p:nvPr>
            <p:ph sz="quarter" idx="13"/>
          </p:nvPr>
        </p:nvSpPr>
        <p:spPr>
          <a:xfrm>
            <a:off x="913774" y="1417984"/>
            <a:ext cx="10363826" cy="4373216"/>
          </a:xfrm>
        </p:spPr>
        <p:txBody>
          <a:bodyPr/>
          <a:lstStyle/>
          <a:p>
            <a:r>
              <a:rPr lang="en-US" dirty="0"/>
              <a:t>Connecticut Compromise: reorganized Congress after the VA and NJ plans into a bicameral legislative body.</a:t>
            </a:r>
          </a:p>
          <a:p>
            <a:pPr lvl="1"/>
            <a:r>
              <a:rPr lang="en-US" dirty="0"/>
              <a:t>House of Representatives has proportional representation (VA plan).</a:t>
            </a:r>
          </a:p>
          <a:p>
            <a:pPr lvl="1"/>
            <a:r>
              <a:rPr lang="en-US" dirty="0"/>
              <a:t>The Senate has equal representation (NJ Plan).</a:t>
            </a:r>
          </a:p>
          <a:p>
            <a:r>
              <a:rPr lang="en-US" dirty="0"/>
              <a:t>Three-fifths Compromise: created a method for counting slaves as part of the population for purposes of representation</a:t>
            </a:r>
          </a:p>
          <a:p>
            <a:r>
              <a:rPr lang="en-US" dirty="0"/>
              <a:t>Bill of Rights: listed individual rights and tested out Article V of the Constitution in order to secure ratification from Anti-Federalists.</a:t>
            </a:r>
          </a:p>
        </p:txBody>
      </p:sp>
    </p:spTree>
    <p:extLst>
      <p:ext uri="{BB962C8B-B14F-4D97-AF65-F5344CB8AC3E}">
        <p14:creationId xmlns:p14="http://schemas.microsoft.com/office/powerpoint/2010/main" val="217624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9E3E-0D70-49ED-976F-4DA04E5D3C7F}"/>
              </a:ext>
            </a:extLst>
          </p:cNvPr>
          <p:cNvSpPr>
            <a:spLocks noGrp="1"/>
          </p:cNvSpPr>
          <p:nvPr>
            <p:ph type="title"/>
          </p:nvPr>
        </p:nvSpPr>
        <p:spPr/>
        <p:txBody>
          <a:bodyPr/>
          <a:lstStyle/>
          <a:p>
            <a:r>
              <a:rPr lang="en-US" dirty="0"/>
              <a:t>Federalist vs. Anti-Federalists</a:t>
            </a:r>
          </a:p>
        </p:txBody>
      </p:sp>
      <p:sp>
        <p:nvSpPr>
          <p:cNvPr id="4" name="Text Placeholder 3">
            <a:extLst>
              <a:ext uri="{FF2B5EF4-FFF2-40B4-BE49-F238E27FC236}">
                <a16:creationId xmlns:a16="http://schemas.microsoft.com/office/drawing/2014/main" id="{DE55C068-774D-49B9-8938-BCF0651E7287}"/>
              </a:ext>
            </a:extLst>
          </p:cNvPr>
          <p:cNvSpPr>
            <a:spLocks noGrp="1"/>
          </p:cNvSpPr>
          <p:nvPr>
            <p:ph type="body" idx="1"/>
          </p:nvPr>
        </p:nvSpPr>
        <p:spPr/>
        <p:txBody>
          <a:bodyPr/>
          <a:lstStyle/>
          <a:p>
            <a:r>
              <a:rPr lang="en-US" dirty="0"/>
              <a:t>Federalists</a:t>
            </a:r>
          </a:p>
        </p:txBody>
      </p:sp>
      <p:sp>
        <p:nvSpPr>
          <p:cNvPr id="3" name="Content Placeholder 2">
            <a:extLst>
              <a:ext uri="{FF2B5EF4-FFF2-40B4-BE49-F238E27FC236}">
                <a16:creationId xmlns:a16="http://schemas.microsoft.com/office/drawing/2014/main" id="{07BB2CCD-3FE7-4E38-884D-A14F6AED896C}"/>
              </a:ext>
            </a:extLst>
          </p:cNvPr>
          <p:cNvSpPr>
            <a:spLocks noGrp="1"/>
          </p:cNvSpPr>
          <p:nvPr>
            <p:ph sz="half" idx="2"/>
          </p:nvPr>
        </p:nvSpPr>
        <p:spPr/>
        <p:txBody>
          <a:bodyPr>
            <a:normAutofit lnSpcReduction="10000"/>
          </a:bodyPr>
          <a:lstStyle/>
          <a:p>
            <a:r>
              <a:rPr lang="en-US" dirty="0"/>
              <a:t>Favored a strong federal government.</a:t>
            </a:r>
          </a:p>
          <a:p>
            <a:r>
              <a:rPr lang="en-US" dirty="0"/>
              <a:t>Argued checks and balances would preserve state and individual rights.</a:t>
            </a:r>
          </a:p>
          <a:p>
            <a:r>
              <a:rPr lang="en-US" dirty="0"/>
              <a:t>Expected violations of individual liberties to benefit the greater good.</a:t>
            </a:r>
          </a:p>
          <a:p>
            <a:r>
              <a:rPr lang="en-US" dirty="0"/>
              <a:t>Large land owners, wealthy merchants, professionals.</a:t>
            </a:r>
          </a:p>
          <a:p>
            <a:r>
              <a:rPr lang="en-US" dirty="0"/>
              <a:t>Washington, Franklin, Madison</a:t>
            </a:r>
          </a:p>
        </p:txBody>
      </p:sp>
      <p:sp>
        <p:nvSpPr>
          <p:cNvPr id="5" name="Text Placeholder 4">
            <a:extLst>
              <a:ext uri="{FF2B5EF4-FFF2-40B4-BE49-F238E27FC236}">
                <a16:creationId xmlns:a16="http://schemas.microsoft.com/office/drawing/2014/main" id="{9E9F66D8-A141-43AB-92CB-0322C480C1B6}"/>
              </a:ext>
            </a:extLst>
          </p:cNvPr>
          <p:cNvSpPr>
            <a:spLocks noGrp="1"/>
          </p:cNvSpPr>
          <p:nvPr>
            <p:ph type="body" sz="quarter" idx="3"/>
          </p:nvPr>
        </p:nvSpPr>
        <p:spPr/>
        <p:txBody>
          <a:bodyPr/>
          <a:lstStyle/>
          <a:p>
            <a:r>
              <a:rPr lang="en-US" dirty="0"/>
              <a:t>Anti-Federalists</a:t>
            </a:r>
          </a:p>
        </p:txBody>
      </p:sp>
      <p:sp>
        <p:nvSpPr>
          <p:cNvPr id="6" name="Content Placeholder 5">
            <a:extLst>
              <a:ext uri="{FF2B5EF4-FFF2-40B4-BE49-F238E27FC236}">
                <a16:creationId xmlns:a16="http://schemas.microsoft.com/office/drawing/2014/main" id="{9C869AEC-C316-46A3-9EF2-EE4E7421A649}"/>
              </a:ext>
            </a:extLst>
          </p:cNvPr>
          <p:cNvSpPr>
            <a:spLocks noGrp="1"/>
          </p:cNvSpPr>
          <p:nvPr>
            <p:ph sz="quarter" idx="4"/>
          </p:nvPr>
        </p:nvSpPr>
        <p:spPr/>
        <p:txBody>
          <a:bodyPr>
            <a:normAutofit/>
          </a:bodyPr>
          <a:lstStyle/>
          <a:p>
            <a:r>
              <a:rPr lang="en-US" dirty="0"/>
              <a:t>Favored strong state governments.</a:t>
            </a:r>
          </a:p>
          <a:p>
            <a:r>
              <a:rPr lang="en-US" dirty="0"/>
              <a:t>Wanted guarantees on individual rights.</a:t>
            </a:r>
          </a:p>
          <a:p>
            <a:r>
              <a:rPr lang="en-US" dirty="0"/>
              <a:t>“Rule by the common man”</a:t>
            </a:r>
          </a:p>
          <a:p>
            <a:r>
              <a:rPr lang="en-US" dirty="0"/>
              <a:t>Generally farmers, small business owners, and laborers.</a:t>
            </a:r>
          </a:p>
          <a:p>
            <a:r>
              <a:rPr lang="en-US" dirty="0"/>
              <a:t>Sam Adams, Patrick Henry, Richard Henry Lee</a:t>
            </a:r>
          </a:p>
        </p:txBody>
      </p:sp>
      <p:sp>
        <p:nvSpPr>
          <p:cNvPr id="7" name="TextBox 6">
            <a:extLst>
              <a:ext uri="{FF2B5EF4-FFF2-40B4-BE49-F238E27FC236}">
                <a16:creationId xmlns:a16="http://schemas.microsoft.com/office/drawing/2014/main" id="{80E1699B-8A0A-4DEA-8450-F4B1D732944E}"/>
              </a:ext>
            </a:extLst>
          </p:cNvPr>
          <p:cNvSpPr txBox="1"/>
          <p:nvPr/>
        </p:nvSpPr>
        <p:spPr>
          <a:xfrm>
            <a:off x="1033670" y="1285461"/>
            <a:ext cx="10283687" cy="400110"/>
          </a:xfrm>
          <a:prstGeom prst="rect">
            <a:avLst/>
          </a:prstGeom>
          <a:noFill/>
        </p:spPr>
        <p:txBody>
          <a:bodyPr wrap="square" rtlCol="0">
            <a:spAutoFit/>
          </a:bodyPr>
          <a:lstStyle/>
          <a:p>
            <a:r>
              <a:rPr lang="en-US" sz="2000" dirty="0"/>
              <a:t>Two opposing political belief systems threatened to split the Constitutional Convention.</a:t>
            </a:r>
          </a:p>
        </p:txBody>
      </p:sp>
    </p:spTree>
    <p:extLst>
      <p:ext uri="{BB962C8B-B14F-4D97-AF65-F5344CB8AC3E}">
        <p14:creationId xmlns:p14="http://schemas.microsoft.com/office/powerpoint/2010/main" val="518210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C06CCC-6049-4EC3-B1E8-292DB935C7EC}"/>
              </a:ext>
            </a:extLst>
          </p:cNvPr>
          <p:cNvSpPr>
            <a:spLocks noGrp="1"/>
          </p:cNvSpPr>
          <p:nvPr>
            <p:ph type="title"/>
          </p:nvPr>
        </p:nvSpPr>
        <p:spPr/>
        <p:txBody>
          <a:bodyPr/>
          <a:lstStyle/>
          <a:p>
            <a:r>
              <a:rPr lang="en-US" dirty="0"/>
              <a:t>The Constitution</a:t>
            </a:r>
          </a:p>
        </p:txBody>
      </p:sp>
      <p:sp>
        <p:nvSpPr>
          <p:cNvPr id="8" name="Content Placeholder 7">
            <a:extLst>
              <a:ext uri="{FF2B5EF4-FFF2-40B4-BE49-F238E27FC236}">
                <a16:creationId xmlns:a16="http://schemas.microsoft.com/office/drawing/2014/main" id="{2CE0C29A-A7E5-49BD-B862-0440CA06E3DC}"/>
              </a:ext>
            </a:extLst>
          </p:cNvPr>
          <p:cNvSpPr>
            <a:spLocks noGrp="1"/>
          </p:cNvSpPr>
          <p:nvPr>
            <p:ph idx="1"/>
          </p:nvPr>
        </p:nvSpPr>
        <p:spPr>
          <a:xfrm>
            <a:off x="1251678" y="1524001"/>
            <a:ext cx="10178322" cy="4355592"/>
          </a:xfrm>
        </p:spPr>
        <p:txBody>
          <a:bodyPr/>
          <a:lstStyle/>
          <a:p>
            <a:r>
              <a:rPr lang="en-US" dirty="0"/>
              <a:t>Only needed to be ratified by 9 of 13 to take effect.</a:t>
            </a:r>
          </a:p>
          <a:p>
            <a:pPr lvl="1"/>
            <a:r>
              <a:rPr lang="en-US" dirty="0"/>
              <a:t>Achieved in June 1788.</a:t>
            </a:r>
          </a:p>
          <a:p>
            <a:pPr lvl="1"/>
            <a:r>
              <a:rPr lang="en-US" dirty="0"/>
              <a:t>Helped in its quest by “The Federalist Papers” published by Madison, John Jay, and Alexander Hamilton.</a:t>
            </a:r>
          </a:p>
        </p:txBody>
      </p:sp>
    </p:spTree>
    <p:extLst>
      <p:ext uri="{BB962C8B-B14F-4D97-AF65-F5344CB8AC3E}">
        <p14:creationId xmlns:p14="http://schemas.microsoft.com/office/powerpoint/2010/main" val="511395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E0ED-A90D-462E-B3C4-8DCD93F1731A}"/>
              </a:ext>
            </a:extLst>
          </p:cNvPr>
          <p:cNvSpPr>
            <a:spLocks noGrp="1"/>
          </p:cNvSpPr>
          <p:nvPr>
            <p:ph type="title"/>
          </p:nvPr>
        </p:nvSpPr>
        <p:spPr/>
        <p:txBody>
          <a:bodyPr/>
          <a:lstStyle/>
          <a:p>
            <a:r>
              <a:rPr lang="en-US" dirty="0"/>
              <a:t>Social Changes</a:t>
            </a:r>
          </a:p>
        </p:txBody>
      </p:sp>
      <p:sp>
        <p:nvSpPr>
          <p:cNvPr id="3" name="Content Placeholder 2">
            <a:extLst>
              <a:ext uri="{FF2B5EF4-FFF2-40B4-BE49-F238E27FC236}">
                <a16:creationId xmlns:a16="http://schemas.microsoft.com/office/drawing/2014/main" id="{AB826741-3826-4A9F-93EB-D9B65228EAE3}"/>
              </a:ext>
            </a:extLst>
          </p:cNvPr>
          <p:cNvSpPr>
            <a:spLocks noGrp="1"/>
          </p:cNvSpPr>
          <p:nvPr>
            <p:ph idx="1"/>
          </p:nvPr>
        </p:nvSpPr>
        <p:spPr>
          <a:xfrm>
            <a:off x="1251678" y="1577009"/>
            <a:ext cx="10178322" cy="4302583"/>
          </a:xfrm>
        </p:spPr>
        <p:txBody>
          <a:bodyPr/>
          <a:lstStyle/>
          <a:p>
            <a:r>
              <a:rPr lang="en-US" dirty="0"/>
              <a:t>Disestablishment</a:t>
            </a:r>
          </a:p>
          <a:p>
            <a:pPr lvl="1"/>
            <a:r>
              <a:rPr lang="en-US" dirty="0"/>
              <a:t>Separating church and state</a:t>
            </a:r>
          </a:p>
          <a:p>
            <a:pPr lvl="1"/>
            <a:r>
              <a:rPr lang="en-US" dirty="0"/>
              <a:t>VA Statute for Religious Freedom: prohibited state support of a religious institution and recognized freedom of worship</a:t>
            </a:r>
          </a:p>
          <a:p>
            <a:pPr lvl="1"/>
            <a:r>
              <a:rPr lang="en-US" dirty="0"/>
              <a:t>Predecessor of the First Amendment’s Establishment Clause</a:t>
            </a:r>
          </a:p>
          <a:p>
            <a:r>
              <a:rPr lang="en-US" dirty="0"/>
              <a:t>Baby steps in equality</a:t>
            </a:r>
          </a:p>
          <a:p>
            <a:pPr lvl="1"/>
            <a:r>
              <a:rPr lang="en-US" dirty="0"/>
              <a:t>Anti-slavery groups begin; some states decide to outlaw slavery altogether.</a:t>
            </a:r>
          </a:p>
          <a:p>
            <a:pPr lvl="1"/>
            <a:r>
              <a:rPr lang="en-US" dirty="0"/>
              <a:t>The idea of “republican motherhood” stressed the role of women in passing on the ideas of democracy and civic virtue.</a:t>
            </a:r>
          </a:p>
          <a:p>
            <a:pPr lvl="2"/>
            <a:r>
              <a:rPr lang="en-US" dirty="0"/>
              <a:t>NJ gave women the right to vote in certain elections.</a:t>
            </a:r>
          </a:p>
        </p:txBody>
      </p:sp>
    </p:spTree>
    <p:extLst>
      <p:ext uri="{BB962C8B-B14F-4D97-AF65-F5344CB8AC3E}">
        <p14:creationId xmlns:p14="http://schemas.microsoft.com/office/powerpoint/2010/main" val="247703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Presidency</a:t>
            </a:r>
            <a:endParaRPr lang="en-US" dirty="0"/>
          </a:p>
        </p:txBody>
      </p:sp>
      <p:sp>
        <p:nvSpPr>
          <p:cNvPr id="3" name="Content Placeholder 2"/>
          <p:cNvSpPr>
            <a:spLocks noGrp="1"/>
          </p:cNvSpPr>
          <p:nvPr>
            <p:ph idx="1"/>
          </p:nvPr>
        </p:nvSpPr>
        <p:spPr>
          <a:xfrm>
            <a:off x="1251678" y="1576553"/>
            <a:ext cx="10178322" cy="4303040"/>
          </a:xfrm>
        </p:spPr>
        <p:txBody>
          <a:bodyPr/>
          <a:lstStyle/>
          <a:p>
            <a:r>
              <a:rPr lang="en-US" dirty="0" smtClean="0"/>
              <a:t>The first new office to be filled after ratification of the Constitution was that of the presidency.</a:t>
            </a:r>
          </a:p>
          <a:p>
            <a:r>
              <a:rPr lang="en-US" dirty="0" smtClean="0"/>
              <a:t>George Washington was unanimously elected.</a:t>
            </a:r>
          </a:p>
          <a:p>
            <a:pPr lvl="1"/>
            <a:r>
              <a:rPr lang="en-US" dirty="0" smtClean="0"/>
              <a:t>His inauguration was in April 1789. He was not particularly excited.</a:t>
            </a:r>
          </a:p>
          <a:p>
            <a:pPr lvl="1"/>
            <a:r>
              <a:rPr lang="en-US" dirty="0" smtClean="0"/>
              <a:t>He created his cabinet of advisors and three executive departments:</a:t>
            </a:r>
          </a:p>
          <a:p>
            <a:pPr lvl="2"/>
            <a:r>
              <a:rPr lang="en-US" dirty="0" err="1" smtClean="0"/>
              <a:t>Dept</a:t>
            </a:r>
            <a:r>
              <a:rPr lang="en-US" dirty="0" smtClean="0"/>
              <a:t> of State, Secretary TJ</a:t>
            </a:r>
          </a:p>
          <a:p>
            <a:pPr lvl="2"/>
            <a:r>
              <a:rPr lang="en-US" dirty="0" err="1" smtClean="0"/>
              <a:t>Dept</a:t>
            </a:r>
            <a:r>
              <a:rPr lang="en-US" dirty="0" smtClean="0"/>
              <a:t> of Treasury, Secretary Alexander Hamilton</a:t>
            </a:r>
          </a:p>
          <a:p>
            <a:pPr lvl="2"/>
            <a:r>
              <a:rPr lang="en-US" dirty="0" err="1" smtClean="0"/>
              <a:t>Dept</a:t>
            </a:r>
            <a:r>
              <a:rPr lang="en-US" dirty="0" smtClean="0"/>
              <a:t> of War, Henry Knox</a:t>
            </a:r>
            <a:endParaRPr lang="en-US" dirty="0"/>
          </a:p>
        </p:txBody>
      </p:sp>
      <p:pic>
        <p:nvPicPr>
          <p:cNvPr id="4" name="Picture 3"/>
          <p:cNvPicPr>
            <a:picLocks noChangeAspect="1"/>
          </p:cNvPicPr>
          <p:nvPr/>
        </p:nvPicPr>
        <p:blipFill rotWithShape="1">
          <a:blip r:embed="rId2"/>
          <a:srcRect l="10941" t="40841" r="39153" b="21580"/>
          <a:stretch/>
        </p:blipFill>
        <p:spPr>
          <a:xfrm>
            <a:off x="4851698" y="4069177"/>
            <a:ext cx="6368528" cy="2697383"/>
          </a:xfrm>
          <a:prstGeom prst="rect">
            <a:avLst/>
          </a:prstGeom>
        </p:spPr>
      </p:pic>
    </p:spTree>
    <p:extLst>
      <p:ext uri="{BB962C8B-B14F-4D97-AF65-F5344CB8AC3E}">
        <p14:creationId xmlns:p14="http://schemas.microsoft.com/office/powerpoint/2010/main" val="402502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the Constitution</a:t>
            </a:r>
            <a:endParaRPr lang="en-US" dirty="0"/>
          </a:p>
        </p:txBody>
      </p:sp>
      <p:sp>
        <p:nvSpPr>
          <p:cNvPr id="3" name="Content Placeholder 2"/>
          <p:cNvSpPr>
            <a:spLocks noGrp="1"/>
          </p:cNvSpPr>
          <p:nvPr>
            <p:ph idx="1"/>
          </p:nvPr>
        </p:nvSpPr>
        <p:spPr>
          <a:xfrm>
            <a:off x="1251678" y="1527587"/>
            <a:ext cx="10178322" cy="4352006"/>
          </a:xfrm>
        </p:spPr>
        <p:txBody>
          <a:bodyPr/>
          <a:lstStyle/>
          <a:p>
            <a:r>
              <a:rPr lang="en-US" dirty="0" smtClean="0"/>
              <a:t>Once Washington was in office as president, several other finishing touches on the Constitution were put in place.</a:t>
            </a:r>
          </a:p>
          <a:p>
            <a:pPr lvl="1"/>
            <a:r>
              <a:rPr lang="en-US" dirty="0" smtClean="0"/>
              <a:t>The Bill of Rights, which includes the first Ten Amendments to the Constitution, and also picked up a new “craze” in the US, separation of church and state, through the Establishment Clause (Amend. 1).</a:t>
            </a:r>
          </a:p>
          <a:p>
            <a:pPr lvl="1"/>
            <a:r>
              <a:rPr lang="en-US" dirty="0" smtClean="0"/>
              <a:t>Judiciary Act of 1789, which created the court system of the US and formally established the Supreme Court.</a:t>
            </a:r>
          </a:p>
        </p:txBody>
      </p:sp>
    </p:spTree>
    <p:extLst>
      <p:ext uri="{BB962C8B-B14F-4D97-AF65-F5344CB8AC3E}">
        <p14:creationId xmlns:p14="http://schemas.microsoft.com/office/powerpoint/2010/main" val="239037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Financial Plan</a:t>
            </a:r>
            <a:endParaRPr lang="en-US" dirty="0"/>
          </a:p>
        </p:txBody>
      </p:sp>
      <p:sp>
        <p:nvSpPr>
          <p:cNvPr id="3" name="Content Placeholder 2"/>
          <p:cNvSpPr>
            <a:spLocks noGrp="1"/>
          </p:cNvSpPr>
          <p:nvPr>
            <p:ph idx="1"/>
          </p:nvPr>
        </p:nvSpPr>
        <p:spPr>
          <a:xfrm>
            <a:off x="1251678" y="1502979"/>
            <a:ext cx="10178322" cy="4376613"/>
          </a:xfrm>
        </p:spPr>
        <p:txBody>
          <a:bodyPr/>
          <a:lstStyle/>
          <a:p>
            <a:r>
              <a:rPr lang="en-US" dirty="0" smtClean="0"/>
              <a:t>Step 1: Convince Congress to pay the national debt at face value, including war bonds.</a:t>
            </a:r>
          </a:p>
          <a:p>
            <a:r>
              <a:rPr lang="en-US" dirty="0" smtClean="0"/>
              <a:t>Step 1a:  Also tell them it’s a good idea to take on state debts too. </a:t>
            </a:r>
          </a:p>
          <a:p>
            <a:pPr lvl="1"/>
            <a:r>
              <a:rPr lang="en-US" dirty="0" smtClean="0"/>
              <a:t>This would show other nations the US was serious, and attach the states to the national government through money.</a:t>
            </a:r>
          </a:p>
          <a:p>
            <a:r>
              <a:rPr lang="en-US" dirty="0" smtClean="0"/>
              <a:t>Step 2: Pay off those debts through taxes.</a:t>
            </a:r>
          </a:p>
          <a:p>
            <a:pPr lvl="1"/>
            <a:r>
              <a:rPr lang="en-US" dirty="0" smtClean="0"/>
              <a:t>Excise taxes and tariffs taxed domestic and imported products respectively.</a:t>
            </a:r>
          </a:p>
          <a:p>
            <a:r>
              <a:rPr lang="en-US" dirty="0" smtClean="0"/>
              <a:t>Step 3: Create a national bank to keep track of it all. </a:t>
            </a:r>
          </a:p>
          <a:p>
            <a:pPr lvl="1"/>
            <a:r>
              <a:rPr lang="en-US" dirty="0" smtClean="0"/>
              <a:t>It would have the ability to print money and take on deposits from the Treasury.</a:t>
            </a:r>
            <a:endParaRPr lang="en-US" dirty="0"/>
          </a:p>
        </p:txBody>
      </p:sp>
    </p:spTree>
    <p:extLst>
      <p:ext uri="{BB962C8B-B14F-4D97-AF65-F5344CB8AC3E}">
        <p14:creationId xmlns:p14="http://schemas.microsoft.com/office/powerpoint/2010/main" val="206593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Hamilton’s financial Plan</a:t>
            </a:r>
            <a:endParaRPr lang="en-US" dirty="0"/>
          </a:p>
        </p:txBody>
      </p:sp>
      <p:sp>
        <p:nvSpPr>
          <p:cNvPr id="3" name="Content Placeholder 2"/>
          <p:cNvSpPr>
            <a:spLocks noGrp="1"/>
          </p:cNvSpPr>
          <p:nvPr>
            <p:ph idx="1"/>
          </p:nvPr>
        </p:nvSpPr>
        <p:spPr>
          <a:xfrm>
            <a:off x="1251678" y="1450429"/>
            <a:ext cx="10178322" cy="4429164"/>
          </a:xfrm>
        </p:spPr>
        <p:txBody>
          <a:bodyPr/>
          <a:lstStyle/>
          <a:p>
            <a:r>
              <a:rPr lang="en-US" dirty="0" smtClean="0"/>
              <a:t>Congress agreed to both measures, and the national debt totaled around $75M.</a:t>
            </a:r>
          </a:p>
          <a:p>
            <a:r>
              <a:rPr lang="en-US" dirty="0" smtClean="0"/>
              <a:t>Excise taxes were passed in 1791, most notably on luxury products like whiskey.</a:t>
            </a:r>
          </a:p>
          <a:p>
            <a:r>
              <a:rPr lang="en-US" dirty="0" smtClean="0"/>
              <a:t>The National Bank was chartered in 1791 by Congress and established in Philadelphia.</a:t>
            </a:r>
          </a:p>
          <a:p>
            <a:pPr lvl="1"/>
            <a:r>
              <a:rPr lang="en-US" dirty="0" smtClean="0"/>
              <a:t>It was created under the “necessary and proper clause” (Art. I, Sect. 8, Cl. 18), even though Democratic-Republicans argued it was unconstitutional.</a:t>
            </a:r>
          </a:p>
          <a:p>
            <a:endParaRPr lang="en-US" dirty="0"/>
          </a:p>
        </p:txBody>
      </p:sp>
      <p:pic>
        <p:nvPicPr>
          <p:cNvPr id="4" name="Picture 2" descr="Image result for hamilton me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268" y="3584027"/>
            <a:ext cx="2471141" cy="300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253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Whiskey Rebellion</a:t>
            </a:r>
            <a:endParaRPr lang="en-US" dirty="0"/>
          </a:p>
        </p:txBody>
      </p:sp>
      <p:sp>
        <p:nvSpPr>
          <p:cNvPr id="3" name="Content Placeholder 2"/>
          <p:cNvSpPr>
            <a:spLocks noGrp="1"/>
          </p:cNvSpPr>
          <p:nvPr>
            <p:ph idx="1"/>
          </p:nvPr>
        </p:nvSpPr>
        <p:spPr>
          <a:xfrm>
            <a:off x="1251678" y="1481959"/>
            <a:ext cx="10178322" cy="4397633"/>
          </a:xfrm>
        </p:spPr>
        <p:txBody>
          <a:bodyPr/>
          <a:lstStyle/>
          <a:p>
            <a:r>
              <a:rPr lang="en-US" dirty="0" smtClean="0"/>
              <a:t>1794, whiskey distillers refused to pay the excise tax on their product. </a:t>
            </a:r>
          </a:p>
          <a:p>
            <a:pPr lvl="1"/>
            <a:r>
              <a:rPr lang="en-US" dirty="0" smtClean="0"/>
              <a:t>It was easier and cheaper to distill grain into alcohol and transport it far distances than it was to keep it as grain and transport it.</a:t>
            </a:r>
          </a:p>
          <a:p>
            <a:r>
              <a:rPr lang="en-US" dirty="0" smtClean="0"/>
              <a:t>Their protests would eventually cause the tax to stop being collected, directly defying the new federal government.</a:t>
            </a:r>
          </a:p>
          <a:p>
            <a:pPr lvl="1"/>
            <a:r>
              <a:rPr lang="en-US" dirty="0" smtClean="0"/>
              <a:t>They felt specifically targeted, like American colonists did with the Stamp Act in 1765.</a:t>
            </a:r>
          </a:p>
          <a:p>
            <a:r>
              <a:rPr lang="en-US" dirty="0" smtClean="0"/>
              <a:t>Washington chooses to test his power as commander-in-chief and send the military to PA where this is taking place.</a:t>
            </a:r>
          </a:p>
          <a:p>
            <a:pPr lvl="1"/>
            <a:r>
              <a:rPr lang="en-US" dirty="0" smtClean="0"/>
              <a:t>The military responded, and 13K marched to PA. No protest was found, but the power of the federal government had been secured. </a:t>
            </a:r>
            <a:endParaRPr lang="en-US" dirty="0"/>
          </a:p>
        </p:txBody>
      </p:sp>
    </p:spTree>
    <p:extLst>
      <p:ext uri="{BB962C8B-B14F-4D97-AF65-F5344CB8AC3E}">
        <p14:creationId xmlns:p14="http://schemas.microsoft.com/office/powerpoint/2010/main" val="3365751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Parties?</a:t>
            </a:r>
            <a:endParaRPr lang="en-US" dirty="0"/>
          </a:p>
        </p:txBody>
      </p:sp>
      <p:sp>
        <p:nvSpPr>
          <p:cNvPr id="3" name="Content Placeholder 2"/>
          <p:cNvSpPr>
            <a:spLocks noGrp="1"/>
          </p:cNvSpPr>
          <p:nvPr>
            <p:ph idx="1"/>
          </p:nvPr>
        </p:nvSpPr>
        <p:spPr>
          <a:xfrm>
            <a:off x="1251678" y="1429407"/>
            <a:ext cx="10178322" cy="4450185"/>
          </a:xfrm>
        </p:spPr>
        <p:txBody>
          <a:bodyPr/>
          <a:lstStyle/>
          <a:p>
            <a:r>
              <a:rPr lang="en-US" dirty="0" smtClean="0"/>
              <a:t>Started with the Federalists and Anti-Federalists</a:t>
            </a:r>
          </a:p>
          <a:p>
            <a:r>
              <a:rPr lang="en-US" dirty="0" smtClean="0"/>
              <a:t>Now we here:</a:t>
            </a:r>
          </a:p>
          <a:p>
            <a:pPr lvl="1"/>
            <a:r>
              <a:rPr lang="en-US" dirty="0" smtClean="0"/>
              <a:t>Federalists, much the same as before.</a:t>
            </a:r>
          </a:p>
          <a:p>
            <a:pPr lvl="1"/>
            <a:r>
              <a:rPr lang="en-US" dirty="0" smtClean="0"/>
              <a:t>Democratic-Republicans: vaguely Anti-Federalist, rallied behind TJ, would often go for a loose interpretation of the Constitution when it benefitted them.</a:t>
            </a:r>
          </a:p>
          <a:p>
            <a:pPr lvl="2"/>
            <a:r>
              <a:rPr lang="en-US" dirty="0" smtClean="0"/>
              <a:t>Hamilton is very much a Federalist, TJ obviously Dem-Rep, both are in Washington’s cabinet. This was not an accident on Washington’s part. He would often have them argue so he could hear both sides of the argument to make the best decision possible.</a:t>
            </a:r>
          </a:p>
          <a:p>
            <a:pPr lvl="2"/>
            <a:r>
              <a:rPr lang="en-US" dirty="0" smtClean="0"/>
              <a:t>No one will use the term “political party” or “faction” in this way, least of all Washington.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718" y="4593020"/>
            <a:ext cx="1734452" cy="2062819"/>
          </a:xfrm>
          <a:prstGeom prst="rect">
            <a:avLst/>
          </a:prstGeom>
        </p:spPr>
      </p:pic>
      <p:pic>
        <p:nvPicPr>
          <p:cNvPr id="2056" name="Picture 8" descr="Image result for hamilton memes"/>
          <p:cNvPicPr>
            <a:picLocks noChangeAspect="1" noChangeArrowheads="1"/>
          </p:cNvPicPr>
          <p:nvPr/>
        </p:nvPicPr>
        <p:blipFill rotWithShape="1">
          <a:blip r:embed="rId3">
            <a:extLst>
              <a:ext uri="{28A0092B-C50C-407E-A947-70E740481C1C}">
                <a14:useLocalDpi xmlns:a14="http://schemas.microsoft.com/office/drawing/2010/main" val="0"/>
              </a:ext>
            </a:extLst>
          </a:blip>
          <a:srcRect l="10096" t="10364" r="9903" b="10740"/>
          <a:stretch/>
        </p:blipFill>
        <p:spPr bwMode="auto">
          <a:xfrm>
            <a:off x="4337049" y="4593020"/>
            <a:ext cx="2091669" cy="206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077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86BF-36AE-4507-BDFE-6BE4E7B934CE}"/>
              </a:ext>
            </a:extLst>
          </p:cNvPr>
          <p:cNvSpPr>
            <a:spLocks noGrp="1"/>
          </p:cNvSpPr>
          <p:nvPr>
            <p:ph type="title"/>
          </p:nvPr>
        </p:nvSpPr>
        <p:spPr/>
        <p:txBody>
          <a:bodyPr/>
          <a:lstStyle/>
          <a:p>
            <a:r>
              <a:rPr lang="en-US" dirty="0"/>
              <a:t>recap: The Revolution</a:t>
            </a:r>
          </a:p>
        </p:txBody>
      </p:sp>
      <p:sp>
        <p:nvSpPr>
          <p:cNvPr id="3" name="Content Placeholder 2">
            <a:extLst>
              <a:ext uri="{FF2B5EF4-FFF2-40B4-BE49-F238E27FC236}">
                <a16:creationId xmlns:a16="http://schemas.microsoft.com/office/drawing/2014/main" id="{6177FC5C-BA65-4CEF-AF1D-6297B6BE98EA}"/>
              </a:ext>
            </a:extLst>
          </p:cNvPr>
          <p:cNvSpPr>
            <a:spLocks noGrp="1"/>
          </p:cNvSpPr>
          <p:nvPr>
            <p:ph sz="quarter" idx="13"/>
          </p:nvPr>
        </p:nvSpPr>
        <p:spPr>
          <a:xfrm>
            <a:off x="913774" y="1484244"/>
            <a:ext cx="10363826" cy="4306956"/>
          </a:xfrm>
        </p:spPr>
        <p:txBody>
          <a:bodyPr/>
          <a:lstStyle/>
          <a:p>
            <a:r>
              <a:rPr lang="en-US" dirty="0"/>
              <a:t>The American Revolution is considered to be a conservative revolution.</a:t>
            </a:r>
          </a:p>
          <a:p>
            <a:pPr lvl="1"/>
            <a:r>
              <a:rPr lang="en-US" dirty="0"/>
              <a:t>Life didn’t change a lot as a direct result of the war.</a:t>
            </a:r>
          </a:p>
          <a:p>
            <a:r>
              <a:rPr lang="en-US" dirty="0"/>
              <a:t>States made new constitutions during the Revolution.</a:t>
            </a:r>
          </a:p>
          <a:p>
            <a:pPr lvl="1"/>
            <a:r>
              <a:rPr lang="en-US" dirty="0"/>
              <a:t>These often directly limited the government and spelled out rights for citizens.</a:t>
            </a:r>
          </a:p>
        </p:txBody>
      </p:sp>
    </p:spTree>
    <p:extLst>
      <p:ext uri="{BB962C8B-B14F-4D97-AF65-F5344CB8AC3E}">
        <p14:creationId xmlns:p14="http://schemas.microsoft.com/office/powerpoint/2010/main" val="2450857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&amp; The French Revolution</a:t>
            </a:r>
            <a:endParaRPr lang="en-US" dirty="0"/>
          </a:p>
        </p:txBody>
      </p:sp>
      <p:sp>
        <p:nvSpPr>
          <p:cNvPr id="3" name="Content Placeholder 2"/>
          <p:cNvSpPr>
            <a:spLocks noGrp="1"/>
          </p:cNvSpPr>
          <p:nvPr>
            <p:ph idx="1"/>
          </p:nvPr>
        </p:nvSpPr>
        <p:spPr>
          <a:xfrm>
            <a:off x="1251678" y="1460939"/>
            <a:ext cx="10178322" cy="4418654"/>
          </a:xfrm>
        </p:spPr>
        <p:txBody>
          <a:bodyPr/>
          <a:lstStyle/>
          <a:p>
            <a:r>
              <a:rPr lang="en-US" dirty="0" smtClean="0"/>
              <a:t>A revolution began in France in 1789. This was one of the biggest non-American events to shape the early US.</a:t>
            </a:r>
          </a:p>
          <a:p>
            <a:pPr lvl="1"/>
            <a:r>
              <a:rPr lang="en-US" dirty="0" smtClean="0"/>
              <a:t>Started as a peaceful reformation of government, then turned very violent, very quickly.</a:t>
            </a:r>
          </a:p>
          <a:p>
            <a:pPr lvl="1"/>
            <a:r>
              <a:rPr lang="en-US" dirty="0" smtClean="0"/>
              <a:t>Both monarchs were executed, and the Reign of Terror over the new French Republic began in 1793.</a:t>
            </a:r>
          </a:p>
          <a:p>
            <a:pPr lvl="1"/>
            <a:r>
              <a:rPr lang="en-US" dirty="0" smtClean="0"/>
              <a:t>Other European countries, like Britain and Austria, are getting involved. Many, namely France, is expecting the US to get involved.</a:t>
            </a:r>
          </a:p>
          <a:p>
            <a:pPr lvl="1"/>
            <a:endParaRPr lang="en-US" dirty="0"/>
          </a:p>
        </p:txBody>
      </p:sp>
    </p:spTree>
    <p:extLst>
      <p:ext uri="{BB962C8B-B14F-4D97-AF65-F5344CB8AC3E}">
        <p14:creationId xmlns:p14="http://schemas.microsoft.com/office/powerpoint/2010/main" val="3760031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&amp; the French Revolution</a:t>
            </a:r>
            <a:endParaRPr lang="en-US" dirty="0"/>
          </a:p>
        </p:txBody>
      </p:sp>
      <p:sp>
        <p:nvSpPr>
          <p:cNvPr id="3" name="Content Placeholder 2"/>
          <p:cNvSpPr>
            <a:spLocks noGrp="1"/>
          </p:cNvSpPr>
          <p:nvPr>
            <p:ph idx="1"/>
          </p:nvPr>
        </p:nvSpPr>
        <p:spPr>
          <a:xfrm>
            <a:off x="1251678" y="1418897"/>
            <a:ext cx="10178322" cy="4460695"/>
          </a:xfrm>
        </p:spPr>
        <p:txBody>
          <a:bodyPr/>
          <a:lstStyle/>
          <a:p>
            <a:r>
              <a:rPr lang="en-US" dirty="0" smtClean="0"/>
              <a:t>Instead, Washington issues the Neutrality Proclamation in 1793.</a:t>
            </a:r>
          </a:p>
          <a:p>
            <a:pPr lvl="1"/>
            <a:r>
              <a:rPr lang="en-US" dirty="0" smtClean="0"/>
              <a:t>This states that the US will not become involved in the conflict, and warned Americans to not take sides in the matter either. </a:t>
            </a:r>
          </a:p>
          <a:p>
            <a:pPr lvl="1"/>
            <a:r>
              <a:rPr lang="en-US" dirty="0" smtClean="0"/>
              <a:t>Reactions:</a:t>
            </a:r>
          </a:p>
          <a:p>
            <a:pPr lvl="2"/>
            <a:r>
              <a:rPr lang="en-US" dirty="0" smtClean="0"/>
              <a:t>Federalists are pleased.</a:t>
            </a:r>
          </a:p>
          <a:p>
            <a:pPr lvl="2"/>
            <a:r>
              <a:rPr lang="en-US" dirty="0" smtClean="0"/>
              <a:t>Dem-Reps are angry.</a:t>
            </a:r>
          </a:p>
          <a:p>
            <a:pPr lvl="2"/>
            <a:r>
              <a:rPr lang="en-US" dirty="0" smtClean="0"/>
              <a:t>France is furious.</a:t>
            </a:r>
          </a:p>
          <a:p>
            <a:pPr lvl="2"/>
            <a:r>
              <a:rPr lang="en-US" dirty="0" smtClean="0"/>
              <a:t>Oddly enough, Hamilton and Jefferson agree on this one; both think it’s the right thing to do.</a:t>
            </a:r>
            <a:endParaRPr lang="en-US" dirty="0"/>
          </a:p>
        </p:txBody>
      </p:sp>
    </p:spTree>
    <p:extLst>
      <p:ext uri="{BB962C8B-B14F-4D97-AF65-F5344CB8AC3E}">
        <p14:creationId xmlns:p14="http://schemas.microsoft.com/office/powerpoint/2010/main" val="1635831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Battles in the NW Territory</a:t>
            </a:r>
            <a:endParaRPr lang="en-US" dirty="0"/>
          </a:p>
        </p:txBody>
      </p:sp>
      <p:sp>
        <p:nvSpPr>
          <p:cNvPr id="3" name="Content Placeholder 2"/>
          <p:cNvSpPr>
            <a:spLocks noGrp="1"/>
          </p:cNvSpPr>
          <p:nvPr>
            <p:ph idx="1"/>
          </p:nvPr>
        </p:nvSpPr>
        <p:spPr>
          <a:xfrm>
            <a:off x="1251678" y="1418897"/>
            <a:ext cx="10178322" cy="4460695"/>
          </a:xfrm>
        </p:spPr>
        <p:txBody>
          <a:bodyPr/>
          <a:lstStyle/>
          <a:p>
            <a:r>
              <a:rPr lang="en-US" dirty="0" smtClean="0"/>
              <a:t>Still in Canada, the British often provoked and supplied Native American attacks against the Americans in the Northwest Territory.</a:t>
            </a:r>
          </a:p>
          <a:p>
            <a:r>
              <a:rPr lang="en-US" dirty="0" smtClean="0"/>
              <a:t>These direct conflicts with the Miami Confederation and indirect conflicts with the British led to some of the worst defeats in the early US.</a:t>
            </a:r>
          </a:p>
          <a:p>
            <a:r>
              <a:rPr lang="en-US" dirty="0" smtClean="0"/>
              <a:t>Eventually the British turn on the Miami in 1794, allowing for an American victory.</a:t>
            </a:r>
          </a:p>
          <a:p>
            <a:pPr lvl="1"/>
            <a:r>
              <a:rPr lang="en-US" dirty="0" smtClean="0"/>
              <a:t>Battle of Fallen Timbers (1794): decisive battle during which the British refused to shelter or support Native Americans, resulting in an American victory.</a:t>
            </a:r>
          </a:p>
          <a:p>
            <a:pPr lvl="1"/>
            <a:r>
              <a:rPr lang="en-US" dirty="0" smtClean="0"/>
              <a:t>Treaty of Greenville (1795): made after the aforementioned battle, in which Native Americans ceded land to the Americans in exchange for money, hunting rights, and formal recognition of sovereignty. </a:t>
            </a:r>
          </a:p>
        </p:txBody>
      </p:sp>
      <p:pic>
        <p:nvPicPr>
          <p:cNvPr id="4100" name="Picture 4" descr="Greenville Treaty Signing Mar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789" y="4771697"/>
            <a:ext cx="1871555" cy="1927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062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British Things…</a:t>
            </a:r>
            <a:endParaRPr lang="en-US" dirty="0"/>
          </a:p>
        </p:txBody>
      </p:sp>
      <p:sp>
        <p:nvSpPr>
          <p:cNvPr id="3" name="Content Placeholder 2"/>
          <p:cNvSpPr>
            <a:spLocks noGrp="1"/>
          </p:cNvSpPr>
          <p:nvPr>
            <p:ph idx="1"/>
          </p:nvPr>
        </p:nvSpPr>
        <p:spPr>
          <a:xfrm>
            <a:off x="1251678" y="1387367"/>
            <a:ext cx="10178322" cy="4492226"/>
          </a:xfrm>
        </p:spPr>
        <p:txBody>
          <a:bodyPr/>
          <a:lstStyle/>
          <a:p>
            <a:r>
              <a:rPr lang="en-US" dirty="0" smtClean="0"/>
              <a:t>Impressment: the forced drafting of (neutral) American sailors into the British navy.</a:t>
            </a:r>
          </a:p>
          <a:p>
            <a:r>
              <a:rPr lang="en-US" dirty="0" smtClean="0"/>
              <a:t>Jay’s Treaty (1794): negotiated to stop impressment and keep American ships neutral that didn’t work out so great; Britain promised to pay damages but only in return for American payment on pre-Revolutionary debts and restrictive trade policies toward France.</a:t>
            </a:r>
          </a:p>
          <a:p>
            <a:endParaRPr lang="en-US" dirty="0"/>
          </a:p>
          <a:p>
            <a:r>
              <a:rPr lang="en-US" dirty="0" smtClean="0"/>
              <a:t>As a result:</a:t>
            </a:r>
          </a:p>
          <a:p>
            <a:pPr lvl="1"/>
            <a:r>
              <a:rPr lang="en-US" dirty="0" err="1" smtClean="0"/>
              <a:t>Pickney’s</a:t>
            </a:r>
            <a:r>
              <a:rPr lang="en-US" dirty="0" smtClean="0"/>
              <a:t> Treaty (1795): signed with Spain who was afraid Britain and the US were on the fast-track to be friends again, gave US navigation rights to the MS River and (officially) the territory of Florida.</a:t>
            </a:r>
            <a:endParaRPr lang="en-US" dirty="0"/>
          </a:p>
        </p:txBody>
      </p:sp>
    </p:spTree>
    <p:extLst>
      <p:ext uri="{BB962C8B-B14F-4D97-AF65-F5344CB8AC3E}">
        <p14:creationId xmlns:p14="http://schemas.microsoft.com/office/powerpoint/2010/main" val="3060459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 Resigns</a:t>
            </a:r>
            <a:endParaRPr lang="en-US" dirty="0"/>
          </a:p>
        </p:txBody>
      </p:sp>
      <p:sp>
        <p:nvSpPr>
          <p:cNvPr id="3" name="Content Placeholder 2"/>
          <p:cNvSpPr>
            <a:spLocks noGrp="1"/>
          </p:cNvSpPr>
          <p:nvPr>
            <p:ph idx="1"/>
          </p:nvPr>
        </p:nvSpPr>
        <p:spPr>
          <a:xfrm>
            <a:off x="1251678" y="1471449"/>
            <a:ext cx="10178322" cy="4408144"/>
          </a:xfrm>
        </p:spPr>
        <p:txBody>
          <a:bodyPr/>
          <a:lstStyle/>
          <a:p>
            <a:r>
              <a:rPr lang="en-US" dirty="0" smtClean="0"/>
              <a:t>Washington resigned after his second presidential term in 1796, setting the precedent of two terms in office.</a:t>
            </a:r>
          </a:p>
          <a:p>
            <a:r>
              <a:rPr lang="en-US" dirty="0" smtClean="0"/>
              <a:t>He wrote an address to the people upon his departure.</a:t>
            </a:r>
          </a:p>
          <a:p>
            <a:pPr lvl="1"/>
            <a:r>
              <a:rPr lang="en-US" dirty="0" smtClean="0"/>
              <a:t>He warned them against sectionalism.</a:t>
            </a:r>
          </a:p>
          <a:p>
            <a:pPr lvl="1"/>
            <a:r>
              <a:rPr lang="en-US" dirty="0" smtClean="0"/>
              <a:t>He warned them against political alliances of any kind.</a:t>
            </a:r>
          </a:p>
          <a:p>
            <a:pPr lvl="2"/>
            <a:r>
              <a:rPr lang="en-US" dirty="0" smtClean="0"/>
              <a:t>With other countries? Yes, the exception would be extreme circumstances, and still only temporarily.</a:t>
            </a:r>
          </a:p>
          <a:p>
            <a:pPr lvl="2"/>
            <a:r>
              <a:rPr lang="en-US" dirty="0" smtClean="0"/>
              <a:t>Political parties? Also yes.</a:t>
            </a:r>
          </a:p>
        </p:txBody>
      </p:sp>
      <p:pic>
        <p:nvPicPr>
          <p:cNvPr id="5122" name="Picture 2" descr="Image result for washington no parties"/>
          <p:cNvPicPr>
            <a:picLocks noChangeAspect="1" noChangeArrowheads="1"/>
          </p:cNvPicPr>
          <p:nvPr/>
        </p:nvPicPr>
        <p:blipFill rotWithShape="1">
          <a:blip r:embed="rId2">
            <a:extLst>
              <a:ext uri="{28A0092B-C50C-407E-A947-70E740481C1C}">
                <a14:useLocalDpi xmlns:a14="http://schemas.microsoft.com/office/drawing/2010/main" val="0"/>
              </a:ext>
            </a:extLst>
          </a:blip>
          <a:srcRect t="5872"/>
          <a:stretch/>
        </p:blipFill>
        <p:spPr bwMode="auto">
          <a:xfrm>
            <a:off x="3844704" y="4195572"/>
            <a:ext cx="4784287" cy="2537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2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would be next?</a:t>
            </a:r>
            <a:endParaRPr lang="en-US" dirty="0"/>
          </a:p>
        </p:txBody>
      </p:sp>
      <p:sp>
        <p:nvSpPr>
          <p:cNvPr id="3" name="Content Placeholder 2"/>
          <p:cNvSpPr>
            <a:spLocks noGrp="1"/>
          </p:cNvSpPr>
          <p:nvPr>
            <p:ph idx="1"/>
          </p:nvPr>
        </p:nvSpPr>
        <p:spPr>
          <a:xfrm>
            <a:off x="1251678" y="1534511"/>
            <a:ext cx="10178322" cy="4345082"/>
          </a:xfrm>
        </p:spPr>
        <p:txBody>
          <a:bodyPr/>
          <a:lstStyle/>
          <a:p>
            <a:r>
              <a:rPr lang="en-US" dirty="0" smtClean="0"/>
              <a:t>As per the US Constitution, Hamilton was technically ineligible.</a:t>
            </a:r>
          </a:p>
          <a:p>
            <a:pPr lvl="1"/>
            <a:r>
              <a:rPr lang="en-US" dirty="0" smtClean="0"/>
              <a:t>So Federalists go with their #2 choice, John Adams.</a:t>
            </a:r>
          </a:p>
          <a:p>
            <a:pPr lvl="1"/>
            <a:r>
              <a:rPr lang="en-US" dirty="0" smtClean="0"/>
              <a:t>Dem-Reps obviously pick Jefferson.</a:t>
            </a:r>
          </a:p>
          <a:p>
            <a:pPr lvl="1"/>
            <a:endParaRPr lang="en-US" dirty="0"/>
          </a:p>
          <a:p>
            <a:pPr lvl="1"/>
            <a:r>
              <a:rPr lang="en-US" dirty="0" smtClean="0"/>
              <a:t>Adams is elected, 71 to 68 electoral votes.</a:t>
            </a:r>
          </a:p>
        </p:txBody>
      </p:sp>
    </p:spTree>
    <p:extLst>
      <p:ext uri="{BB962C8B-B14F-4D97-AF65-F5344CB8AC3E}">
        <p14:creationId xmlns:p14="http://schemas.microsoft.com/office/powerpoint/2010/main" val="2650820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Adams Presidency</a:t>
            </a:r>
            <a:endParaRPr lang="en-US" dirty="0"/>
          </a:p>
        </p:txBody>
      </p:sp>
      <p:sp>
        <p:nvSpPr>
          <p:cNvPr id="3" name="Content Placeholder 2"/>
          <p:cNvSpPr>
            <a:spLocks noGrp="1"/>
          </p:cNvSpPr>
          <p:nvPr>
            <p:ph idx="1"/>
          </p:nvPr>
        </p:nvSpPr>
        <p:spPr>
          <a:xfrm>
            <a:off x="1251678" y="1524001"/>
            <a:ext cx="10178322" cy="4355592"/>
          </a:xfrm>
        </p:spPr>
        <p:txBody>
          <a:bodyPr/>
          <a:lstStyle/>
          <a:p>
            <a:r>
              <a:rPr lang="en-US" dirty="0" smtClean="0"/>
              <a:t>Uphold the Neutrality Proclamation</a:t>
            </a:r>
          </a:p>
          <a:p>
            <a:pPr lvl="1"/>
            <a:r>
              <a:rPr lang="en-US" dirty="0" smtClean="0"/>
              <a:t>The XYZ Affair: American emissaries sent to France were asked to pay a bribe by their French counterparts (known as X, Y, and Z) in order to gain audience with French Foreign Minister Talleyrand.</a:t>
            </a:r>
          </a:p>
          <a:p>
            <a:pPr lvl="1"/>
            <a:r>
              <a:rPr lang="en-US" dirty="0" smtClean="0"/>
              <a:t>For some reason this shocked the US, and many called for war against France.</a:t>
            </a:r>
          </a:p>
          <a:p>
            <a:pPr lvl="1"/>
            <a:r>
              <a:rPr lang="en-US" dirty="0" smtClean="0"/>
              <a:t>War was never declared, but the seas, full of American, French, and British ships are openly hostile.</a:t>
            </a:r>
          </a:p>
          <a:p>
            <a:pPr lvl="1"/>
            <a:r>
              <a:rPr lang="en-US" dirty="0" smtClean="0"/>
              <a:t>This did prompt an upgrade of the US military.</a:t>
            </a:r>
          </a:p>
          <a:p>
            <a:pPr lvl="1"/>
            <a:r>
              <a:rPr lang="en-US" dirty="0" smtClean="0"/>
              <a:t>Convention of 1800: Talleyrand, under the prompting of new French leader, Napoleon, agrees to meet with the US. This meeting resulted in the formal dissolution of the Franco-American alliance that had been established during the American Revolution, but still kept good terms between them.</a:t>
            </a:r>
            <a:endParaRPr lang="en-US" dirty="0"/>
          </a:p>
        </p:txBody>
      </p:sp>
    </p:spTree>
    <p:extLst>
      <p:ext uri="{BB962C8B-B14F-4D97-AF65-F5344CB8AC3E}">
        <p14:creationId xmlns:p14="http://schemas.microsoft.com/office/powerpoint/2010/main" val="2221832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Adams Presidency</a:t>
            </a:r>
            <a:endParaRPr lang="en-US" dirty="0"/>
          </a:p>
        </p:txBody>
      </p:sp>
      <p:sp>
        <p:nvSpPr>
          <p:cNvPr id="3" name="Content Placeholder 2"/>
          <p:cNvSpPr>
            <a:spLocks noGrp="1"/>
          </p:cNvSpPr>
          <p:nvPr>
            <p:ph idx="1"/>
          </p:nvPr>
        </p:nvSpPr>
        <p:spPr>
          <a:xfrm>
            <a:off x="1251678" y="1513491"/>
            <a:ext cx="10178322" cy="4366102"/>
          </a:xfrm>
        </p:spPr>
        <p:txBody>
          <a:bodyPr/>
          <a:lstStyle/>
          <a:p>
            <a:r>
              <a:rPr lang="en-US" dirty="0" smtClean="0"/>
              <a:t>Alien and Sedition Acts (1798): laws passed by Congress that raised the residency requirements for those seeking citizenship, and prohibited smack talk against the government or its work under penalty of fines and imprisonment.</a:t>
            </a:r>
          </a:p>
          <a:p>
            <a:pPr lvl="1"/>
            <a:r>
              <a:rPr lang="en-US" dirty="0" smtClean="0"/>
              <a:t>The Alien Act was rarely enforced, but handed a nicely sized chunk of power to the president in the form of peace-time deportation.</a:t>
            </a:r>
          </a:p>
          <a:p>
            <a:pPr lvl="1"/>
            <a:r>
              <a:rPr lang="en-US" dirty="0" smtClean="0"/>
              <a:t>The Sedition Act was largely contested, and included a clause that it would expire in 1801 so that the Federalist Congress that passed it would not get in trouble should Adams not be re-elected.</a:t>
            </a:r>
          </a:p>
          <a:p>
            <a:pPr lvl="1"/>
            <a:r>
              <a:rPr lang="en-US" dirty="0" smtClean="0"/>
              <a:t>The Dem-Reps still fought back with the VA and </a:t>
            </a:r>
            <a:r>
              <a:rPr lang="en-US" smtClean="0"/>
              <a:t>KY Resolutions.</a:t>
            </a:r>
            <a:endParaRPr lang="en-US" dirty="0"/>
          </a:p>
        </p:txBody>
      </p:sp>
    </p:spTree>
    <p:extLst>
      <p:ext uri="{BB962C8B-B14F-4D97-AF65-F5344CB8AC3E}">
        <p14:creationId xmlns:p14="http://schemas.microsoft.com/office/powerpoint/2010/main" val="1727131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C3B3-D8B1-44F2-A50D-14293562CFDC}"/>
              </a:ext>
            </a:extLst>
          </p:cNvPr>
          <p:cNvSpPr>
            <a:spLocks noGrp="1"/>
          </p:cNvSpPr>
          <p:nvPr>
            <p:ph type="title"/>
          </p:nvPr>
        </p:nvSpPr>
        <p:spPr/>
        <p:txBody>
          <a:bodyPr/>
          <a:lstStyle/>
          <a:p>
            <a:r>
              <a:rPr lang="en-US" dirty="0"/>
              <a:t>Direct Changes</a:t>
            </a:r>
          </a:p>
        </p:txBody>
      </p:sp>
      <p:sp>
        <p:nvSpPr>
          <p:cNvPr id="3" name="Content Placeholder 2">
            <a:extLst>
              <a:ext uri="{FF2B5EF4-FFF2-40B4-BE49-F238E27FC236}">
                <a16:creationId xmlns:a16="http://schemas.microsoft.com/office/drawing/2014/main" id="{DDF686B7-E114-45B9-81EF-9FF4E929E07E}"/>
              </a:ext>
            </a:extLst>
          </p:cNvPr>
          <p:cNvSpPr>
            <a:spLocks noGrp="1"/>
          </p:cNvSpPr>
          <p:nvPr>
            <p:ph sz="quarter" idx="13"/>
          </p:nvPr>
        </p:nvSpPr>
        <p:spPr>
          <a:xfrm>
            <a:off x="913774" y="1550504"/>
            <a:ext cx="10363826" cy="4240695"/>
          </a:xfrm>
        </p:spPr>
        <p:txBody>
          <a:bodyPr/>
          <a:lstStyle/>
          <a:p>
            <a:r>
              <a:rPr lang="en-US" dirty="0"/>
              <a:t>Increased American manufacturing</a:t>
            </a:r>
          </a:p>
          <a:p>
            <a:pPr lvl="1"/>
            <a:r>
              <a:rPr lang="en-US" dirty="0"/>
              <a:t>Initially helped with war materials, but couldn’t switch gears afterward and suffered.</a:t>
            </a:r>
          </a:p>
          <a:p>
            <a:r>
              <a:rPr lang="en-US" dirty="0"/>
              <a:t>Trade Imbalance</a:t>
            </a:r>
          </a:p>
          <a:p>
            <a:pPr lvl="1"/>
            <a:r>
              <a:rPr lang="en-US" dirty="0"/>
              <a:t>The US essentially had no one and everyone to trade with, except Britain. They were now on the other side of the Navigation Acts and saw just how powerful they were. Few countries actually wanted to trade with the US because their money was nothing.</a:t>
            </a:r>
          </a:p>
          <a:p>
            <a:r>
              <a:rPr lang="en-US" dirty="0"/>
              <a:t>Socio-economic hierarchy</a:t>
            </a:r>
          </a:p>
          <a:p>
            <a:pPr lvl="1"/>
            <a:r>
              <a:rPr lang="en-US" dirty="0"/>
              <a:t>Several groups had benefitted from playing both sides in the Revolution, giving supplies to the Americans while still adhering to trade with Britain. These people had become super rich, along with the already wealthy planters in the South.</a:t>
            </a:r>
          </a:p>
          <a:p>
            <a:endParaRPr lang="en-US" dirty="0"/>
          </a:p>
        </p:txBody>
      </p:sp>
    </p:spTree>
    <p:extLst>
      <p:ext uri="{BB962C8B-B14F-4D97-AF65-F5344CB8AC3E}">
        <p14:creationId xmlns:p14="http://schemas.microsoft.com/office/powerpoint/2010/main" val="147094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A20D-8320-4BE7-977C-24E71F250756}"/>
              </a:ext>
            </a:extLst>
          </p:cNvPr>
          <p:cNvSpPr>
            <a:spLocks noGrp="1"/>
          </p:cNvSpPr>
          <p:nvPr>
            <p:ph type="title"/>
          </p:nvPr>
        </p:nvSpPr>
        <p:spPr/>
        <p:txBody>
          <a:bodyPr/>
          <a:lstStyle/>
          <a:p>
            <a:r>
              <a:rPr lang="en-US" dirty="0"/>
              <a:t>The Articles of Confederation</a:t>
            </a:r>
          </a:p>
        </p:txBody>
      </p:sp>
      <p:sp>
        <p:nvSpPr>
          <p:cNvPr id="3" name="Content Placeholder 2">
            <a:extLst>
              <a:ext uri="{FF2B5EF4-FFF2-40B4-BE49-F238E27FC236}">
                <a16:creationId xmlns:a16="http://schemas.microsoft.com/office/drawing/2014/main" id="{8D44C701-CB2F-4F95-AD0C-CC6AA5649D94}"/>
              </a:ext>
            </a:extLst>
          </p:cNvPr>
          <p:cNvSpPr>
            <a:spLocks noGrp="1"/>
          </p:cNvSpPr>
          <p:nvPr>
            <p:ph sz="quarter" idx="13"/>
          </p:nvPr>
        </p:nvSpPr>
        <p:spPr>
          <a:xfrm>
            <a:off x="913774" y="1444488"/>
            <a:ext cx="10363826" cy="4346712"/>
          </a:xfrm>
        </p:spPr>
        <p:txBody>
          <a:bodyPr/>
          <a:lstStyle/>
          <a:p>
            <a:r>
              <a:rPr lang="en-US" dirty="0"/>
              <a:t>After winning independence, the US had to create a new national government for themselves.</a:t>
            </a:r>
          </a:p>
          <a:p>
            <a:r>
              <a:rPr lang="en-US" dirty="0"/>
              <a:t>This was done through the first constitution, called the Articles of Confederation.</a:t>
            </a:r>
          </a:p>
          <a:p>
            <a:pPr lvl="1"/>
            <a:r>
              <a:rPr lang="en-US" dirty="0"/>
              <a:t>Gave large amounts of powers to the states.</a:t>
            </a:r>
          </a:p>
          <a:p>
            <a:pPr lvl="1"/>
            <a:r>
              <a:rPr lang="en-US" dirty="0"/>
              <a:t>Congress could do things, but only with consent from the states.</a:t>
            </a:r>
          </a:p>
          <a:p>
            <a:pPr lvl="2"/>
            <a:r>
              <a:rPr lang="en-US" dirty="0"/>
              <a:t>This included collecting taxes and printing money.</a:t>
            </a:r>
          </a:p>
          <a:p>
            <a:pPr lvl="1"/>
            <a:r>
              <a:rPr lang="en-US" dirty="0"/>
              <a:t>The Articles could not be changed unless all states agreed.</a:t>
            </a:r>
          </a:p>
        </p:txBody>
      </p:sp>
    </p:spTree>
    <p:extLst>
      <p:ext uri="{BB962C8B-B14F-4D97-AF65-F5344CB8AC3E}">
        <p14:creationId xmlns:p14="http://schemas.microsoft.com/office/powerpoint/2010/main" val="225188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F5EE-D207-49AF-9042-49C247395AC5}"/>
              </a:ext>
            </a:extLst>
          </p:cNvPr>
          <p:cNvSpPr>
            <a:spLocks noGrp="1"/>
          </p:cNvSpPr>
          <p:nvPr>
            <p:ph type="title"/>
          </p:nvPr>
        </p:nvSpPr>
        <p:spPr/>
        <p:txBody>
          <a:bodyPr/>
          <a:lstStyle/>
          <a:p>
            <a:r>
              <a:rPr lang="en-US" dirty="0"/>
              <a:t>The Articles of Confederation</a:t>
            </a:r>
          </a:p>
        </p:txBody>
      </p:sp>
      <p:sp>
        <p:nvSpPr>
          <p:cNvPr id="3" name="Content Placeholder 2">
            <a:extLst>
              <a:ext uri="{FF2B5EF4-FFF2-40B4-BE49-F238E27FC236}">
                <a16:creationId xmlns:a16="http://schemas.microsoft.com/office/drawing/2014/main" id="{BA1C1D9F-A968-4819-A837-CB3828237B9C}"/>
              </a:ext>
            </a:extLst>
          </p:cNvPr>
          <p:cNvSpPr>
            <a:spLocks noGrp="1"/>
          </p:cNvSpPr>
          <p:nvPr>
            <p:ph sz="quarter" idx="13"/>
          </p:nvPr>
        </p:nvSpPr>
        <p:spPr>
          <a:xfrm>
            <a:off x="913774" y="1577010"/>
            <a:ext cx="10363826" cy="4214190"/>
          </a:xfrm>
        </p:spPr>
        <p:txBody>
          <a:bodyPr/>
          <a:lstStyle/>
          <a:p>
            <a:r>
              <a:rPr lang="en-US" dirty="0"/>
              <a:t>This document kept Congress weak to the point of nearly causing a financial collapse. </a:t>
            </a:r>
          </a:p>
          <a:p>
            <a:pPr lvl="1"/>
            <a:r>
              <a:rPr lang="en-US" dirty="0"/>
              <a:t>It could not control or force states to do anything. </a:t>
            </a:r>
          </a:p>
          <a:p>
            <a:pPr lvl="1"/>
            <a:r>
              <a:rPr lang="en-US" dirty="0"/>
              <a:t>Each state was printing its own money and barely making payments on debts.</a:t>
            </a:r>
          </a:p>
          <a:p>
            <a:pPr lvl="1"/>
            <a:r>
              <a:rPr lang="en-US" dirty="0"/>
              <a:t>States also had their own commerce rights, which meant they could charge other states on imports.</a:t>
            </a:r>
          </a:p>
        </p:txBody>
      </p:sp>
    </p:spTree>
    <p:extLst>
      <p:ext uri="{BB962C8B-B14F-4D97-AF65-F5344CB8AC3E}">
        <p14:creationId xmlns:p14="http://schemas.microsoft.com/office/powerpoint/2010/main" val="154849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5441-CE57-4ED4-A882-5FF2983E0BE1}"/>
              </a:ext>
            </a:extLst>
          </p:cNvPr>
          <p:cNvSpPr>
            <a:spLocks noGrp="1"/>
          </p:cNvSpPr>
          <p:nvPr>
            <p:ph type="title"/>
          </p:nvPr>
        </p:nvSpPr>
        <p:spPr/>
        <p:txBody>
          <a:bodyPr/>
          <a:lstStyle/>
          <a:p>
            <a:r>
              <a:rPr lang="en-US" dirty="0"/>
              <a:t>The Northwest Territory</a:t>
            </a:r>
          </a:p>
        </p:txBody>
      </p:sp>
      <p:sp>
        <p:nvSpPr>
          <p:cNvPr id="3" name="Content Placeholder 2">
            <a:extLst>
              <a:ext uri="{FF2B5EF4-FFF2-40B4-BE49-F238E27FC236}">
                <a16:creationId xmlns:a16="http://schemas.microsoft.com/office/drawing/2014/main" id="{63FF8B7C-71B0-49AB-BA48-8D2A5C7E4A2D}"/>
              </a:ext>
            </a:extLst>
          </p:cNvPr>
          <p:cNvSpPr>
            <a:spLocks noGrp="1"/>
          </p:cNvSpPr>
          <p:nvPr>
            <p:ph sz="quarter" idx="13"/>
          </p:nvPr>
        </p:nvSpPr>
        <p:spPr>
          <a:xfrm>
            <a:off x="913774" y="1364974"/>
            <a:ext cx="10363826" cy="4426225"/>
          </a:xfrm>
        </p:spPr>
        <p:txBody>
          <a:bodyPr/>
          <a:lstStyle/>
          <a:p>
            <a:r>
              <a:rPr lang="en-US" dirty="0"/>
              <a:t>The only good thing to really come from the US government as set forth by the Articles of Confederation was laws regarding the Northwest Territory.</a:t>
            </a:r>
          </a:p>
          <a:p>
            <a:r>
              <a:rPr lang="en-US" dirty="0"/>
              <a:t>This was land ceded to the US after the Revolution, northwest of the Ohio River, east of the MS River, and south of the Great Lakes.</a:t>
            </a:r>
          </a:p>
          <a:p>
            <a:r>
              <a:rPr lang="en-US" dirty="0"/>
              <a:t>The Land Ordinance of 1785 provided for the sale of this land in an orderly fashion with the money made from sales going directly to war debts.</a:t>
            </a:r>
          </a:p>
          <a:p>
            <a:r>
              <a:rPr lang="en-US" dirty="0"/>
              <a:t>The Northwest Ordinance created further policies for this land, including a clear path to statehood, and the prohibition of the extension of slavery into the area.</a:t>
            </a:r>
          </a:p>
          <a:p>
            <a:pPr lvl="1"/>
            <a:r>
              <a:rPr lang="en-US" dirty="0"/>
              <a:t>This meant that slaves who were already there were okay, but that was it, and these could not become “slave states”.</a:t>
            </a:r>
          </a:p>
        </p:txBody>
      </p:sp>
    </p:spTree>
    <p:extLst>
      <p:ext uri="{BB962C8B-B14F-4D97-AF65-F5344CB8AC3E}">
        <p14:creationId xmlns:p14="http://schemas.microsoft.com/office/powerpoint/2010/main" val="31075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1118-B751-4735-971F-3C808CE979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E6EF89-3369-4B3B-88A2-F8E72CA9B577}"/>
              </a:ext>
            </a:extLst>
          </p:cNvPr>
          <p:cNvSpPr>
            <a:spLocks noGrp="1"/>
          </p:cNvSpPr>
          <p:nvPr>
            <p:ph sz="quarter" idx="13"/>
          </p:nvPr>
        </p:nvSpPr>
        <p:spPr/>
        <p:txBody>
          <a:bodyPr/>
          <a:lstStyle/>
          <a:p>
            <a:endParaRPr lang="en-US"/>
          </a:p>
        </p:txBody>
      </p:sp>
      <p:pic>
        <p:nvPicPr>
          <p:cNvPr id="1026" name="Picture 2" descr="Image result for northwest territory">
            <a:extLst>
              <a:ext uri="{FF2B5EF4-FFF2-40B4-BE49-F238E27FC236}">
                <a16:creationId xmlns:a16="http://schemas.microsoft.com/office/drawing/2014/main" id="{6ED731CD-2973-4223-8489-DC21CFC7A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0"/>
            <a:ext cx="65516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78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C368-14D4-4683-BF82-7DBB557F9D19}"/>
              </a:ext>
            </a:extLst>
          </p:cNvPr>
          <p:cNvSpPr>
            <a:spLocks noGrp="1"/>
          </p:cNvSpPr>
          <p:nvPr>
            <p:ph type="title"/>
          </p:nvPr>
        </p:nvSpPr>
        <p:spPr/>
        <p:txBody>
          <a:bodyPr/>
          <a:lstStyle/>
          <a:p>
            <a:r>
              <a:rPr lang="en-US" dirty="0"/>
              <a:t>Shays’ Rebellion</a:t>
            </a:r>
          </a:p>
        </p:txBody>
      </p:sp>
      <p:sp>
        <p:nvSpPr>
          <p:cNvPr id="3" name="Content Placeholder 2">
            <a:extLst>
              <a:ext uri="{FF2B5EF4-FFF2-40B4-BE49-F238E27FC236}">
                <a16:creationId xmlns:a16="http://schemas.microsoft.com/office/drawing/2014/main" id="{4D94544D-A11F-4378-9BEB-2C2CB3FD9E57}"/>
              </a:ext>
            </a:extLst>
          </p:cNvPr>
          <p:cNvSpPr>
            <a:spLocks noGrp="1"/>
          </p:cNvSpPr>
          <p:nvPr>
            <p:ph sz="quarter" idx="13"/>
          </p:nvPr>
        </p:nvSpPr>
        <p:spPr>
          <a:xfrm>
            <a:off x="913774" y="1537252"/>
            <a:ext cx="10363826" cy="4253947"/>
          </a:xfrm>
        </p:spPr>
        <p:txBody>
          <a:bodyPr/>
          <a:lstStyle/>
          <a:p>
            <a:r>
              <a:rPr lang="en-US" dirty="0"/>
              <a:t>While states bore the brunt of debts, individuals were burdened as well, with creditors coming to claim their property when they couldn’t pay. </a:t>
            </a:r>
          </a:p>
          <a:p>
            <a:pPr lvl="1"/>
            <a:r>
              <a:rPr lang="en-US" dirty="0"/>
              <a:t>This affected small farmers more than anyone else.</a:t>
            </a:r>
          </a:p>
          <a:p>
            <a:r>
              <a:rPr lang="en-US" dirty="0"/>
              <a:t>An armed uprising against this was led by Daniel Shays in 1786 in MA.</a:t>
            </a:r>
          </a:p>
          <a:p>
            <a:pPr lvl="1"/>
            <a:r>
              <a:rPr lang="en-US" dirty="0"/>
              <a:t>Shays, and his band of farmers and veterans, demanded credible paper money, lighter taxes, and an end to property repossession.</a:t>
            </a:r>
          </a:p>
          <a:p>
            <a:pPr lvl="1"/>
            <a:r>
              <a:rPr lang="en-US" dirty="0"/>
              <a:t>MA state government quickly sent in the militia, who fought Shays’ group several times before his movement disbanded.</a:t>
            </a:r>
          </a:p>
          <a:p>
            <a:pPr lvl="1"/>
            <a:r>
              <a:rPr lang="en-US" dirty="0"/>
              <a:t>Even with the trouble gone, MA enacted debtors relief laws to prevent it from happening again.</a:t>
            </a:r>
          </a:p>
        </p:txBody>
      </p:sp>
    </p:spTree>
    <p:extLst>
      <p:ext uri="{BB962C8B-B14F-4D97-AF65-F5344CB8AC3E}">
        <p14:creationId xmlns:p14="http://schemas.microsoft.com/office/powerpoint/2010/main" val="59741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F2BF-4922-4E60-8BAF-6D928DBC49E7}"/>
              </a:ext>
            </a:extLst>
          </p:cNvPr>
          <p:cNvSpPr>
            <a:spLocks noGrp="1"/>
          </p:cNvSpPr>
          <p:nvPr>
            <p:ph type="title"/>
          </p:nvPr>
        </p:nvSpPr>
        <p:spPr/>
        <p:txBody>
          <a:bodyPr/>
          <a:lstStyle/>
          <a:p>
            <a:r>
              <a:rPr lang="en-US" dirty="0"/>
              <a:t>“Const-Con ‘87”</a:t>
            </a:r>
          </a:p>
        </p:txBody>
      </p:sp>
      <p:sp>
        <p:nvSpPr>
          <p:cNvPr id="3" name="Content Placeholder 2">
            <a:extLst>
              <a:ext uri="{FF2B5EF4-FFF2-40B4-BE49-F238E27FC236}">
                <a16:creationId xmlns:a16="http://schemas.microsoft.com/office/drawing/2014/main" id="{21A90F27-6208-40E4-B803-5338EA4FA333}"/>
              </a:ext>
            </a:extLst>
          </p:cNvPr>
          <p:cNvSpPr>
            <a:spLocks noGrp="1"/>
          </p:cNvSpPr>
          <p:nvPr>
            <p:ph sz="quarter" idx="13"/>
          </p:nvPr>
        </p:nvSpPr>
        <p:spPr>
          <a:xfrm>
            <a:off x="913774" y="1497496"/>
            <a:ext cx="10363826" cy="4293703"/>
          </a:xfrm>
        </p:spPr>
        <p:txBody>
          <a:bodyPr/>
          <a:lstStyle/>
          <a:p>
            <a:r>
              <a:rPr lang="en-US" dirty="0"/>
              <a:t>After Shays’ Rebellion, many were open to at least amending the Articles of Confederation. </a:t>
            </a:r>
          </a:p>
          <a:p>
            <a:pPr lvl="1"/>
            <a:r>
              <a:rPr lang="en-US" dirty="0"/>
              <a:t>Virginia called a convention of state delegates to talk about what could be done, which met in Philadelphia in 1787.</a:t>
            </a:r>
          </a:p>
          <a:p>
            <a:pPr lvl="1"/>
            <a:r>
              <a:rPr lang="en-US" dirty="0"/>
              <a:t>Many of the delegates agreed that the federal government needed to be stronger if the US wanted a long-lasting political system, not to mention if they every wanted to create treaties, foreign policy, and regulate international and domestic trade.</a:t>
            </a:r>
          </a:p>
          <a:p>
            <a:pPr lvl="1"/>
            <a:r>
              <a:rPr lang="en-US" dirty="0"/>
              <a:t>This meant that Congress would have to become stronger, and that maybe an executive office—initially shunned—could be useful, along with a court system.</a:t>
            </a:r>
          </a:p>
          <a:p>
            <a:pPr lvl="1"/>
            <a:r>
              <a:rPr lang="en-US" dirty="0"/>
              <a:t>Delegates found it easier at this point to get rid of the Articles and start over, thus drafting the US Constitution.</a:t>
            </a:r>
          </a:p>
          <a:p>
            <a:pPr lvl="1"/>
            <a:endParaRPr lang="en-US" dirty="0"/>
          </a:p>
        </p:txBody>
      </p:sp>
    </p:spTree>
    <p:extLst>
      <p:ext uri="{BB962C8B-B14F-4D97-AF65-F5344CB8AC3E}">
        <p14:creationId xmlns:p14="http://schemas.microsoft.com/office/powerpoint/2010/main" val="1050094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195</TotalTime>
  <Words>2351</Words>
  <Application>Microsoft Office PowerPoint</Application>
  <PresentationFormat>Widescreen</PresentationFormat>
  <Paragraphs>166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Gill Sans MT</vt:lpstr>
      <vt:lpstr>Impact</vt:lpstr>
      <vt:lpstr>Badge</vt:lpstr>
      <vt:lpstr>PowerPoint Presentation</vt:lpstr>
      <vt:lpstr>recap: The Revolution</vt:lpstr>
      <vt:lpstr>Direct Changes</vt:lpstr>
      <vt:lpstr>The Articles of Confederation</vt:lpstr>
      <vt:lpstr>The Articles of Confederation</vt:lpstr>
      <vt:lpstr>The Northwest Territory</vt:lpstr>
      <vt:lpstr>PowerPoint Presentation</vt:lpstr>
      <vt:lpstr>Shays’ Rebellion</vt:lpstr>
      <vt:lpstr>“Const-Con ‘87”</vt:lpstr>
      <vt:lpstr>Compromises Reached</vt:lpstr>
      <vt:lpstr>Federalist vs. Anti-Federalists</vt:lpstr>
      <vt:lpstr>The Constitution</vt:lpstr>
      <vt:lpstr>Social Changes</vt:lpstr>
      <vt:lpstr>The Presidency</vt:lpstr>
      <vt:lpstr>Finishing the Constitution</vt:lpstr>
      <vt:lpstr>Hamilton’s Financial Plan</vt:lpstr>
      <vt:lpstr>Hamilton’s financial Plan</vt:lpstr>
      <vt:lpstr>Whiskey Rebellion</vt:lpstr>
      <vt:lpstr>Political Parties?</vt:lpstr>
      <vt:lpstr>America &amp; The French Revolution</vt:lpstr>
      <vt:lpstr>America &amp; the French Revolution</vt:lpstr>
      <vt:lpstr>Battles in the NW Territory</vt:lpstr>
      <vt:lpstr>Other British Things…</vt:lpstr>
      <vt:lpstr>Washington Resigns</vt:lpstr>
      <vt:lpstr>Who would be next?</vt:lpstr>
      <vt:lpstr>Adams Presidency</vt:lpstr>
      <vt:lpstr>Adams Presidency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dc:creator>
  <cp:lastModifiedBy>Jennifer Crowe</cp:lastModifiedBy>
  <cp:revision>18</cp:revision>
  <dcterms:created xsi:type="dcterms:W3CDTF">2018-10-21T23:28:43Z</dcterms:created>
  <dcterms:modified xsi:type="dcterms:W3CDTF">2018-10-24T16:20:29Z</dcterms:modified>
</cp:coreProperties>
</file>