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sorterViewPr>
    <p:cViewPr>
      <p:scale>
        <a:sx n="100" d="100"/>
        <a:sy n="100" d="100"/>
      </p:scale>
      <p:origin x="0" y="-69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351C09-D638-41BD-A120-F07D51A9A674}"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9F96C-968F-4946-A63C-50D3A8302EE9}" type="slidenum">
              <a:rPr lang="en-US" smtClean="0"/>
              <a:t>‹#›</a:t>
            </a:fld>
            <a:endParaRPr lang="en-US"/>
          </a:p>
        </p:txBody>
      </p:sp>
    </p:spTree>
    <p:extLst>
      <p:ext uri="{BB962C8B-B14F-4D97-AF65-F5344CB8AC3E}">
        <p14:creationId xmlns:p14="http://schemas.microsoft.com/office/powerpoint/2010/main" val="1239059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351C09-D638-41BD-A120-F07D51A9A674}"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9F96C-968F-4946-A63C-50D3A8302EE9}" type="slidenum">
              <a:rPr lang="en-US" smtClean="0"/>
              <a:t>‹#›</a:t>
            </a:fld>
            <a:endParaRPr lang="en-US"/>
          </a:p>
        </p:txBody>
      </p:sp>
    </p:spTree>
    <p:extLst>
      <p:ext uri="{BB962C8B-B14F-4D97-AF65-F5344CB8AC3E}">
        <p14:creationId xmlns:p14="http://schemas.microsoft.com/office/powerpoint/2010/main" val="4047033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351C09-D638-41BD-A120-F07D51A9A674}"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9F96C-968F-4946-A63C-50D3A8302EE9}" type="slidenum">
              <a:rPr lang="en-US" smtClean="0"/>
              <a:t>‹#›</a:t>
            </a:fld>
            <a:endParaRPr lang="en-US"/>
          </a:p>
        </p:txBody>
      </p:sp>
    </p:spTree>
    <p:extLst>
      <p:ext uri="{BB962C8B-B14F-4D97-AF65-F5344CB8AC3E}">
        <p14:creationId xmlns:p14="http://schemas.microsoft.com/office/powerpoint/2010/main" val="374009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351C09-D638-41BD-A120-F07D51A9A674}"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9F96C-968F-4946-A63C-50D3A8302EE9}" type="slidenum">
              <a:rPr lang="en-US" smtClean="0"/>
              <a:t>‹#›</a:t>
            </a:fld>
            <a:endParaRPr lang="en-US"/>
          </a:p>
        </p:txBody>
      </p:sp>
    </p:spTree>
    <p:extLst>
      <p:ext uri="{BB962C8B-B14F-4D97-AF65-F5344CB8AC3E}">
        <p14:creationId xmlns:p14="http://schemas.microsoft.com/office/powerpoint/2010/main" val="227727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1351C09-D638-41BD-A120-F07D51A9A674}"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C9F96C-968F-4946-A63C-50D3A8302EE9}" type="slidenum">
              <a:rPr lang="en-US" smtClean="0"/>
              <a:t>‹#›</a:t>
            </a:fld>
            <a:endParaRPr lang="en-US"/>
          </a:p>
        </p:txBody>
      </p:sp>
    </p:spTree>
    <p:extLst>
      <p:ext uri="{BB962C8B-B14F-4D97-AF65-F5344CB8AC3E}">
        <p14:creationId xmlns:p14="http://schemas.microsoft.com/office/powerpoint/2010/main" val="3296733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351C09-D638-41BD-A120-F07D51A9A674}" type="datetimeFigureOut">
              <a:rPr lang="en-US" smtClean="0"/>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C9F96C-968F-4946-A63C-50D3A8302EE9}" type="slidenum">
              <a:rPr lang="en-US" smtClean="0"/>
              <a:t>‹#›</a:t>
            </a:fld>
            <a:endParaRPr lang="en-US"/>
          </a:p>
        </p:txBody>
      </p:sp>
    </p:spTree>
    <p:extLst>
      <p:ext uri="{BB962C8B-B14F-4D97-AF65-F5344CB8AC3E}">
        <p14:creationId xmlns:p14="http://schemas.microsoft.com/office/powerpoint/2010/main" val="2809567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351C09-D638-41BD-A120-F07D51A9A674}" type="datetimeFigureOut">
              <a:rPr lang="en-US" smtClean="0"/>
              <a:t>3/11/2020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C9F96C-968F-4946-A63C-50D3A8302EE9}" type="slidenum">
              <a:rPr lang="en-US" smtClean="0"/>
              <a:t>‹#›</a:t>
            </a:fld>
            <a:endParaRPr lang="en-US"/>
          </a:p>
        </p:txBody>
      </p:sp>
    </p:spTree>
    <p:extLst>
      <p:ext uri="{BB962C8B-B14F-4D97-AF65-F5344CB8AC3E}">
        <p14:creationId xmlns:p14="http://schemas.microsoft.com/office/powerpoint/2010/main" val="1925695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351C09-D638-41BD-A120-F07D51A9A674}" type="datetimeFigureOut">
              <a:rPr lang="en-US" smtClean="0"/>
              <a:t>3/11/2020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C9F96C-968F-4946-A63C-50D3A8302EE9}" type="slidenum">
              <a:rPr lang="en-US" smtClean="0"/>
              <a:t>‹#›</a:t>
            </a:fld>
            <a:endParaRPr lang="en-US"/>
          </a:p>
        </p:txBody>
      </p:sp>
    </p:spTree>
    <p:extLst>
      <p:ext uri="{BB962C8B-B14F-4D97-AF65-F5344CB8AC3E}">
        <p14:creationId xmlns:p14="http://schemas.microsoft.com/office/powerpoint/2010/main" val="4176570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351C09-D638-41BD-A120-F07D51A9A674}" type="datetimeFigureOut">
              <a:rPr lang="en-US" smtClean="0"/>
              <a:t>3/11/2020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C9F96C-968F-4946-A63C-50D3A8302EE9}" type="slidenum">
              <a:rPr lang="en-US" smtClean="0"/>
              <a:t>‹#›</a:t>
            </a:fld>
            <a:endParaRPr lang="en-US"/>
          </a:p>
        </p:txBody>
      </p:sp>
    </p:spTree>
    <p:extLst>
      <p:ext uri="{BB962C8B-B14F-4D97-AF65-F5344CB8AC3E}">
        <p14:creationId xmlns:p14="http://schemas.microsoft.com/office/powerpoint/2010/main" val="2871501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1351C09-D638-41BD-A120-F07D51A9A674}" type="datetimeFigureOut">
              <a:rPr lang="en-US" smtClean="0"/>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C9F96C-968F-4946-A63C-50D3A8302EE9}" type="slidenum">
              <a:rPr lang="en-US" smtClean="0"/>
              <a:t>‹#›</a:t>
            </a:fld>
            <a:endParaRPr lang="en-US"/>
          </a:p>
        </p:txBody>
      </p:sp>
    </p:spTree>
    <p:extLst>
      <p:ext uri="{BB962C8B-B14F-4D97-AF65-F5344CB8AC3E}">
        <p14:creationId xmlns:p14="http://schemas.microsoft.com/office/powerpoint/2010/main" val="1805823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1351C09-D638-41BD-A120-F07D51A9A674}" type="datetimeFigureOut">
              <a:rPr lang="en-US" smtClean="0"/>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C9F96C-968F-4946-A63C-50D3A8302EE9}" type="slidenum">
              <a:rPr lang="en-US" smtClean="0"/>
              <a:t>‹#›</a:t>
            </a:fld>
            <a:endParaRPr lang="en-US"/>
          </a:p>
        </p:txBody>
      </p:sp>
    </p:spTree>
    <p:extLst>
      <p:ext uri="{BB962C8B-B14F-4D97-AF65-F5344CB8AC3E}">
        <p14:creationId xmlns:p14="http://schemas.microsoft.com/office/powerpoint/2010/main" val="396096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351C09-D638-41BD-A120-F07D51A9A674}" type="datetimeFigureOut">
              <a:rPr lang="en-US" smtClean="0"/>
              <a:t>3/11/2020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C9F96C-968F-4946-A63C-50D3A8302EE9}" type="slidenum">
              <a:rPr lang="en-US" smtClean="0"/>
              <a:t>‹#›</a:t>
            </a:fld>
            <a:endParaRPr lang="en-US"/>
          </a:p>
        </p:txBody>
      </p:sp>
    </p:spTree>
    <p:extLst>
      <p:ext uri="{BB962C8B-B14F-4D97-AF65-F5344CB8AC3E}">
        <p14:creationId xmlns:p14="http://schemas.microsoft.com/office/powerpoint/2010/main" val="418014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 Government</a:t>
            </a:r>
            <a:endParaRPr lang="en-US" dirty="0"/>
          </a:p>
        </p:txBody>
      </p:sp>
      <p:sp>
        <p:nvSpPr>
          <p:cNvPr id="3" name="Subtitle 2"/>
          <p:cNvSpPr>
            <a:spLocks noGrp="1"/>
          </p:cNvSpPr>
          <p:nvPr>
            <p:ph type="subTitle" idx="1"/>
          </p:nvPr>
        </p:nvSpPr>
        <p:spPr/>
        <p:txBody>
          <a:bodyPr/>
          <a:lstStyle/>
          <a:p>
            <a:r>
              <a:rPr lang="en-US" dirty="0" smtClean="0"/>
              <a:t>Unit 4: Political Institutions</a:t>
            </a:r>
          </a:p>
          <a:p>
            <a:r>
              <a:rPr lang="en-US" dirty="0" smtClean="0"/>
              <a:t>Chapter 11 | 29 slides</a:t>
            </a:r>
            <a:endParaRPr lang="en-US" dirty="0"/>
          </a:p>
        </p:txBody>
      </p:sp>
    </p:spTree>
    <p:extLst>
      <p:ext uri="{BB962C8B-B14F-4D97-AF65-F5344CB8AC3E}">
        <p14:creationId xmlns:p14="http://schemas.microsoft.com/office/powerpoint/2010/main" val="18770848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on Your Own</a:t>
            </a:r>
            <a:endParaRPr lang="en-US" dirty="0"/>
          </a:p>
        </p:txBody>
      </p:sp>
      <p:sp>
        <p:nvSpPr>
          <p:cNvPr id="3" name="Content Placeholder 2"/>
          <p:cNvSpPr>
            <a:spLocks noGrp="1"/>
          </p:cNvSpPr>
          <p:nvPr>
            <p:ph idx="1"/>
          </p:nvPr>
        </p:nvSpPr>
        <p:spPr/>
        <p:txBody>
          <a:bodyPr/>
          <a:lstStyle/>
          <a:p>
            <a:r>
              <a:rPr lang="en-US" dirty="0" smtClean="0"/>
              <a:t>Using pages 390-394, answer the following questions to include in your notes for this chapter. It will be helpful to copy down the questions. </a:t>
            </a:r>
          </a:p>
          <a:p>
            <a:pPr marL="914400" lvl="1" indent="-457200">
              <a:buFont typeface="+mj-lt"/>
              <a:buAutoNum type="arabicPeriod"/>
            </a:pPr>
            <a:r>
              <a:rPr lang="en-US" dirty="0" smtClean="0"/>
              <a:t>Was the 2013-2015 Congress representative of the people? How do you know?</a:t>
            </a:r>
          </a:p>
          <a:p>
            <a:pPr marL="914400" lvl="1" indent="-457200">
              <a:buFont typeface="+mj-lt"/>
              <a:buAutoNum type="arabicPeriod"/>
            </a:pPr>
            <a:r>
              <a:rPr lang="en-US" dirty="0" smtClean="0"/>
              <a:t>Why is the Census important to Congress?</a:t>
            </a:r>
          </a:p>
          <a:p>
            <a:pPr marL="914400" lvl="1" indent="-457200">
              <a:buFont typeface="+mj-lt"/>
              <a:buAutoNum type="arabicPeriod"/>
            </a:pPr>
            <a:r>
              <a:rPr lang="en-US" dirty="0" smtClean="0"/>
              <a:t>Explain the coat-tail effect as it relates to Congress. What has it looked like recently? Why?</a:t>
            </a:r>
          </a:p>
          <a:p>
            <a:pPr marL="914400" lvl="1" indent="-457200">
              <a:buFont typeface="+mj-lt"/>
              <a:buAutoNum type="arabicPeriod"/>
            </a:pPr>
            <a:r>
              <a:rPr lang="en-US" dirty="0" smtClean="0"/>
              <a:t>What is an incumbent? Why is it more beneficial to be one?</a:t>
            </a:r>
          </a:p>
        </p:txBody>
      </p:sp>
    </p:spTree>
    <p:extLst>
      <p:ext uri="{BB962C8B-B14F-4D97-AF65-F5344CB8AC3E}">
        <p14:creationId xmlns:p14="http://schemas.microsoft.com/office/powerpoint/2010/main" val="30458152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Congressional Apportionment</a:t>
            </a:r>
            <a:endParaRPr lang="en-US" dirty="0"/>
          </a:p>
        </p:txBody>
      </p:sp>
      <p:sp>
        <p:nvSpPr>
          <p:cNvPr id="3" name="Content Placeholder 2"/>
          <p:cNvSpPr>
            <a:spLocks noGrp="1"/>
          </p:cNvSpPr>
          <p:nvPr>
            <p:ph idx="1"/>
          </p:nvPr>
        </p:nvSpPr>
        <p:spPr/>
        <p:txBody>
          <a:bodyPr/>
          <a:lstStyle/>
          <a:p>
            <a:r>
              <a:rPr lang="en-US" dirty="0" smtClean="0"/>
              <a:t>Reapportionment: the allocation of seats in the House to each state after a Census.</a:t>
            </a:r>
          </a:p>
          <a:p>
            <a:pPr lvl="1"/>
            <a:r>
              <a:rPr lang="en-US" dirty="0" smtClean="0"/>
              <a:t>This is something the government does.</a:t>
            </a:r>
          </a:p>
          <a:p>
            <a:r>
              <a:rPr lang="en-US" dirty="0" smtClean="0"/>
              <a:t>Redistricting: the redrawing of congressional districts within each state.</a:t>
            </a:r>
          </a:p>
          <a:p>
            <a:pPr lvl="1"/>
            <a:r>
              <a:rPr lang="en-US" dirty="0" smtClean="0"/>
              <a:t>This is something the states do.</a:t>
            </a:r>
          </a:p>
          <a:p>
            <a:pPr lvl="1"/>
            <a:r>
              <a:rPr lang="en-US" dirty="0" smtClean="0"/>
              <a:t>Gerrymandering: the drawing of districts within a state to favor a particular party, usually the one in power in that state, to give that party an advantage in elections. </a:t>
            </a:r>
          </a:p>
          <a:p>
            <a:pPr lvl="1"/>
            <a:r>
              <a:rPr lang="en-US" dirty="0" smtClean="0"/>
              <a:t>Non-partisan districts: drawing districts that respect county lines and geography, and are more competitive.</a:t>
            </a:r>
            <a:endParaRPr lang="en-US" dirty="0"/>
          </a:p>
        </p:txBody>
      </p:sp>
    </p:spTree>
    <p:extLst>
      <p:ext uri="{BB962C8B-B14F-4D97-AF65-F5344CB8AC3E}">
        <p14:creationId xmlns:p14="http://schemas.microsoft.com/office/powerpoint/2010/main" val="17376877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Congressional Apportionment</a:t>
            </a:r>
            <a:endParaRPr lang="en-US" dirty="0"/>
          </a:p>
        </p:txBody>
      </p:sp>
      <p:sp>
        <p:nvSpPr>
          <p:cNvPr id="3" name="Content Placeholder 2"/>
          <p:cNvSpPr>
            <a:spLocks noGrp="1"/>
          </p:cNvSpPr>
          <p:nvPr>
            <p:ph idx="1"/>
          </p:nvPr>
        </p:nvSpPr>
        <p:spPr/>
        <p:txBody>
          <a:bodyPr/>
          <a:lstStyle/>
          <a:p>
            <a:r>
              <a:rPr lang="en-US" dirty="0" smtClean="0"/>
              <a:t>There are two major forms of gerrymandering.</a:t>
            </a:r>
          </a:p>
          <a:p>
            <a:pPr lvl="1"/>
            <a:r>
              <a:rPr lang="en-US" dirty="0" smtClean="0"/>
              <a:t>Packing: when the majority party packs the minority party into as few districts as possible.</a:t>
            </a:r>
          </a:p>
          <a:p>
            <a:pPr lvl="1"/>
            <a:r>
              <a:rPr lang="en-US" dirty="0" smtClean="0"/>
              <a:t>Cracking: when the majority party splits the minority party into other districts so that minority party will remain the minority party in those districts. </a:t>
            </a:r>
          </a:p>
          <a:p>
            <a:pPr lvl="1"/>
            <a:r>
              <a:rPr lang="en-US" dirty="0" smtClean="0"/>
              <a:t>Also, there is nothing that says districts have to be equal in size or a specific shape.</a:t>
            </a:r>
            <a:endParaRPr lang="en-US" dirty="0"/>
          </a:p>
        </p:txBody>
      </p:sp>
    </p:spTree>
    <p:extLst>
      <p:ext uri="{BB962C8B-B14F-4D97-AF65-F5344CB8AC3E}">
        <p14:creationId xmlns:p14="http://schemas.microsoft.com/office/powerpoint/2010/main" val="3368861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 is our state.</a:t>
            </a:r>
            <a:endParaRPr lang="en-US" dirty="0"/>
          </a:p>
        </p:txBody>
      </p:sp>
      <p:sp>
        <p:nvSpPr>
          <p:cNvPr id="6" name="TextBox 5"/>
          <p:cNvSpPr txBox="1"/>
          <p:nvPr/>
        </p:nvSpPr>
        <p:spPr>
          <a:xfrm>
            <a:off x="483326" y="1690688"/>
            <a:ext cx="4362994" cy="1754326"/>
          </a:xfrm>
          <a:prstGeom prst="rect">
            <a:avLst/>
          </a:prstGeom>
          <a:noFill/>
        </p:spPr>
        <p:txBody>
          <a:bodyPr wrap="square" rtlCol="0">
            <a:spAutoFit/>
          </a:bodyPr>
          <a:lstStyle/>
          <a:p>
            <a:pPr marL="285750" indent="-285750">
              <a:buFont typeface="Arial" panose="020B0604020202020204" pitchFamily="34" charset="0"/>
              <a:buChar char="•"/>
            </a:pPr>
            <a:r>
              <a:rPr lang="en-US" dirty="0" smtClean="0"/>
              <a:t>Yes, it has a weird shape, but it’s our state and we love it anyway. </a:t>
            </a:r>
            <a:endParaRPr lang="en-US" dirty="0"/>
          </a:p>
          <a:p>
            <a:pPr marL="285750" indent="-285750">
              <a:buFont typeface="Arial" panose="020B0604020202020204" pitchFamily="34" charset="0"/>
              <a:buChar char="•"/>
            </a:pPr>
            <a:r>
              <a:rPr lang="en-US" dirty="0" smtClean="0"/>
              <a:t>Our state has 6 districts.</a:t>
            </a:r>
          </a:p>
          <a:p>
            <a:pPr marL="285750" indent="-285750">
              <a:buFont typeface="Arial" panose="020B0604020202020204" pitchFamily="34" charset="0"/>
              <a:buChar char="•"/>
            </a:pPr>
            <a:r>
              <a:rPr lang="en-US" dirty="0" smtClean="0"/>
              <a:t>Our controlling party is Republican.</a:t>
            </a:r>
          </a:p>
          <a:p>
            <a:pPr marL="742950" lvl="1" indent="-285750">
              <a:buFont typeface="Arial" panose="020B0604020202020204" pitchFamily="34" charset="0"/>
              <a:buChar char="•"/>
            </a:pPr>
            <a:r>
              <a:rPr lang="en-US" dirty="0" smtClean="0"/>
              <a:t>The areas of large party identifiers has been noted on the map.</a:t>
            </a:r>
          </a:p>
        </p:txBody>
      </p:sp>
      <p:grpSp>
        <p:nvGrpSpPr>
          <p:cNvPr id="11" name="Group 10"/>
          <p:cNvGrpSpPr/>
          <p:nvPr/>
        </p:nvGrpSpPr>
        <p:grpSpPr>
          <a:xfrm>
            <a:off x="3623721" y="775092"/>
            <a:ext cx="7920006" cy="5643154"/>
            <a:chOff x="3623721" y="775092"/>
            <a:chExt cx="7920006" cy="5643154"/>
          </a:xfrm>
        </p:grpSpPr>
        <p:sp>
          <p:nvSpPr>
            <p:cNvPr id="7" name="Rectangle 6"/>
            <p:cNvSpPr/>
            <p:nvPr/>
          </p:nvSpPr>
          <p:spPr>
            <a:xfrm>
              <a:off x="5976773" y="775092"/>
              <a:ext cx="5566954" cy="564315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623721" y="3492166"/>
              <a:ext cx="3331028" cy="29260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Rectangle 8"/>
          <p:cNvSpPr/>
          <p:nvPr/>
        </p:nvSpPr>
        <p:spPr>
          <a:xfrm>
            <a:off x="6457975" y="3049388"/>
            <a:ext cx="574196"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R</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10" name="Rectangle 9"/>
          <p:cNvSpPr/>
          <p:nvPr/>
        </p:nvSpPr>
        <p:spPr>
          <a:xfrm>
            <a:off x="4695900" y="3905794"/>
            <a:ext cx="620683"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D</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14" name="Rectangle 13"/>
          <p:cNvSpPr/>
          <p:nvPr/>
        </p:nvSpPr>
        <p:spPr>
          <a:xfrm>
            <a:off x="6569152" y="1027906"/>
            <a:ext cx="574196"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R</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15" name="Rectangle 14"/>
          <p:cNvSpPr/>
          <p:nvPr/>
        </p:nvSpPr>
        <p:spPr>
          <a:xfrm>
            <a:off x="10141417" y="2106186"/>
            <a:ext cx="574196"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R</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16" name="Rectangle 15"/>
          <p:cNvSpPr/>
          <p:nvPr/>
        </p:nvSpPr>
        <p:spPr>
          <a:xfrm>
            <a:off x="5770192" y="5308149"/>
            <a:ext cx="574196"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R</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17" name="Rectangle 16"/>
          <p:cNvSpPr/>
          <p:nvPr/>
        </p:nvSpPr>
        <p:spPr>
          <a:xfrm>
            <a:off x="9854319" y="4691632"/>
            <a:ext cx="574196"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R</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18" name="Rectangle 17"/>
          <p:cNvSpPr/>
          <p:nvPr/>
        </p:nvSpPr>
        <p:spPr>
          <a:xfrm>
            <a:off x="8696229" y="2560629"/>
            <a:ext cx="574196"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R</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19" name="Rectangle 18"/>
          <p:cNvSpPr/>
          <p:nvPr/>
        </p:nvSpPr>
        <p:spPr>
          <a:xfrm>
            <a:off x="8298179" y="4707009"/>
            <a:ext cx="620683"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D</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20" name="Rectangle 19"/>
          <p:cNvSpPr/>
          <p:nvPr/>
        </p:nvSpPr>
        <p:spPr>
          <a:xfrm>
            <a:off x="9904712" y="3352804"/>
            <a:ext cx="620683"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D</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21" name="Rectangle 20"/>
          <p:cNvSpPr/>
          <p:nvPr/>
        </p:nvSpPr>
        <p:spPr>
          <a:xfrm>
            <a:off x="4021910" y="5182057"/>
            <a:ext cx="620683"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D</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22" name="Rectangle 21"/>
          <p:cNvSpPr/>
          <p:nvPr/>
        </p:nvSpPr>
        <p:spPr>
          <a:xfrm>
            <a:off x="9048575" y="985043"/>
            <a:ext cx="620683"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D</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23" name="Rectangle 22"/>
          <p:cNvSpPr/>
          <p:nvPr/>
        </p:nvSpPr>
        <p:spPr>
          <a:xfrm>
            <a:off x="7979448" y="3523262"/>
            <a:ext cx="574196"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R</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24" name="Rectangle 23"/>
          <p:cNvSpPr/>
          <p:nvPr/>
        </p:nvSpPr>
        <p:spPr>
          <a:xfrm>
            <a:off x="5911651" y="4223960"/>
            <a:ext cx="574196"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R</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25" name="Rectangle 24"/>
          <p:cNvSpPr/>
          <p:nvPr/>
        </p:nvSpPr>
        <p:spPr>
          <a:xfrm>
            <a:off x="7327071" y="1846220"/>
            <a:ext cx="620683"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D</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27" name="Rectangle 26"/>
          <p:cNvSpPr/>
          <p:nvPr/>
        </p:nvSpPr>
        <p:spPr>
          <a:xfrm>
            <a:off x="7112136" y="4683685"/>
            <a:ext cx="620683"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D</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28" name="Rectangle 27"/>
          <p:cNvSpPr/>
          <p:nvPr/>
        </p:nvSpPr>
        <p:spPr>
          <a:xfrm>
            <a:off x="10392246" y="958390"/>
            <a:ext cx="620683"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D</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19451661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Congressional Perks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Franking privilege: a policy that gives members of Congress free postage and stationary.</a:t>
            </a:r>
          </a:p>
          <a:p>
            <a:r>
              <a:rPr lang="en-US" dirty="0" smtClean="0"/>
              <a:t>Permanent professional staff. </a:t>
            </a:r>
          </a:p>
          <a:p>
            <a:pPr lvl="1"/>
            <a:r>
              <a:rPr lang="en-US" dirty="0" smtClean="0"/>
              <a:t>The average Senate office employs around 30 people; while Representatives’ offices are limited to 18 staff.</a:t>
            </a:r>
          </a:p>
          <a:p>
            <a:r>
              <a:rPr lang="en-US" dirty="0" smtClean="0"/>
              <a:t>Privileges and Immunities under the law.</a:t>
            </a:r>
          </a:p>
          <a:p>
            <a:pPr lvl="1"/>
            <a:r>
              <a:rPr lang="en-US" dirty="0" smtClean="0"/>
              <a:t>Arrest Immunity Clause: immune from arrest, except for major crimes, during a session</a:t>
            </a:r>
          </a:p>
          <a:p>
            <a:pPr lvl="1"/>
            <a:r>
              <a:rPr lang="en-US" dirty="0" smtClean="0"/>
              <a:t>Speech and Debate Clause: a member can make any allegations without being subject to legal action.</a:t>
            </a:r>
          </a:p>
          <a:p>
            <a:r>
              <a:rPr lang="en-US" dirty="0" smtClean="0"/>
              <a:t>Congressional Caucuses: private groups based on similar political views, minority status, or constituencies within Congress that can plan and support legislation</a:t>
            </a:r>
          </a:p>
          <a:p>
            <a:pPr lvl="1"/>
            <a:r>
              <a:rPr lang="en-US" dirty="0" smtClean="0"/>
              <a:t>The party caucuses are the largest and most important.</a:t>
            </a:r>
            <a:endParaRPr lang="en-US" dirty="0"/>
          </a:p>
        </p:txBody>
      </p:sp>
    </p:spTree>
    <p:extLst>
      <p:ext uri="{BB962C8B-B14F-4D97-AF65-F5344CB8AC3E}">
        <p14:creationId xmlns:p14="http://schemas.microsoft.com/office/powerpoint/2010/main" val="14049070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Committees</a:t>
            </a:r>
            <a:endParaRPr lang="en-US" dirty="0"/>
          </a:p>
        </p:txBody>
      </p:sp>
      <p:sp>
        <p:nvSpPr>
          <p:cNvPr id="3" name="Content Placeholder 2"/>
          <p:cNvSpPr>
            <a:spLocks noGrp="1"/>
          </p:cNvSpPr>
          <p:nvPr>
            <p:ph idx="1"/>
          </p:nvPr>
        </p:nvSpPr>
        <p:spPr/>
        <p:txBody>
          <a:bodyPr/>
          <a:lstStyle/>
          <a:p>
            <a:r>
              <a:rPr lang="en-US" dirty="0" smtClean="0"/>
              <a:t>Committees usually have the final say on a bill, and can heavily influence floor action on a bill.</a:t>
            </a:r>
          </a:p>
          <a:p>
            <a:r>
              <a:rPr lang="en-US" dirty="0" smtClean="0"/>
              <a:t>Committees are often specialized, and can draft legislation on their own or make changes to an existing bill.</a:t>
            </a:r>
          </a:p>
          <a:p>
            <a:r>
              <a:rPr lang="en-US" dirty="0" smtClean="0"/>
              <a:t>They are also used to sort out bad bills.</a:t>
            </a:r>
          </a:p>
          <a:p>
            <a:pPr lvl="1"/>
            <a:r>
              <a:rPr lang="en-US" dirty="0" smtClean="0"/>
              <a:t>Pigeonholing: when a bill is literally ignored to death in committee.</a:t>
            </a:r>
          </a:p>
          <a:p>
            <a:pPr lvl="1"/>
            <a:r>
              <a:rPr lang="en-US" dirty="0" smtClean="0"/>
              <a:t>Discharge Petition: procedure by which a bill in the House is forced out of committee that has refused to report it for consideration by an absolute majority</a:t>
            </a:r>
          </a:p>
        </p:txBody>
      </p:sp>
    </p:spTree>
    <p:extLst>
      <p:ext uri="{BB962C8B-B14F-4D97-AF65-F5344CB8AC3E}">
        <p14:creationId xmlns:p14="http://schemas.microsoft.com/office/powerpoint/2010/main" val="18172929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Committees</a:t>
            </a:r>
            <a:endParaRPr lang="en-US" dirty="0"/>
          </a:p>
        </p:txBody>
      </p:sp>
      <p:sp>
        <p:nvSpPr>
          <p:cNvPr id="3" name="Content Placeholder 2"/>
          <p:cNvSpPr>
            <a:spLocks noGrp="1"/>
          </p:cNvSpPr>
          <p:nvPr>
            <p:ph idx="1"/>
          </p:nvPr>
        </p:nvSpPr>
        <p:spPr/>
        <p:txBody>
          <a:bodyPr>
            <a:normAutofit lnSpcReduction="10000"/>
          </a:bodyPr>
          <a:lstStyle/>
          <a:p>
            <a:r>
              <a:rPr lang="en-US" dirty="0" smtClean="0"/>
              <a:t>Types of Committees</a:t>
            </a:r>
          </a:p>
          <a:p>
            <a:pPr lvl="1"/>
            <a:r>
              <a:rPr lang="en-US" dirty="0" smtClean="0"/>
              <a:t>Standing: a permanent committee within either house that considers bills on a certain subject area.</a:t>
            </a:r>
          </a:p>
          <a:p>
            <a:pPr lvl="1"/>
            <a:r>
              <a:rPr lang="en-US" dirty="0" smtClean="0"/>
              <a:t>Select: a temporary committee within either house that has been established for a special purpose.</a:t>
            </a:r>
          </a:p>
          <a:p>
            <a:pPr lvl="1"/>
            <a:r>
              <a:rPr lang="en-US" dirty="0" smtClean="0"/>
              <a:t>Joint: a legislative committee composed of members from both houses.</a:t>
            </a:r>
          </a:p>
          <a:p>
            <a:pPr lvl="1"/>
            <a:r>
              <a:rPr lang="en-US" dirty="0" smtClean="0"/>
              <a:t>Conference: a special joint committee appointed to reconcile differences when bills pass the two houses in different forms.</a:t>
            </a:r>
          </a:p>
          <a:p>
            <a:pPr lvl="1"/>
            <a:r>
              <a:rPr lang="en-US" dirty="0" smtClean="0"/>
              <a:t>House Rules: gatekeeping committee in the House that decides when legislations comes before the House, the rules of debate, and the potential for amendments to a bill; this committee can also have its resolutions heard immediately and initiate legislation on its own.</a:t>
            </a:r>
            <a:endParaRPr lang="en-US" dirty="0"/>
          </a:p>
        </p:txBody>
      </p:sp>
    </p:spTree>
    <p:extLst>
      <p:ext uri="{BB962C8B-B14F-4D97-AF65-F5344CB8AC3E}">
        <p14:creationId xmlns:p14="http://schemas.microsoft.com/office/powerpoint/2010/main" val="41007150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Committees</a:t>
            </a:r>
            <a:endParaRPr lang="en-US" dirty="0"/>
          </a:p>
        </p:txBody>
      </p:sp>
      <p:sp>
        <p:nvSpPr>
          <p:cNvPr id="3" name="Content Placeholder 2"/>
          <p:cNvSpPr>
            <a:spLocks noGrp="1"/>
          </p:cNvSpPr>
          <p:nvPr>
            <p:ph idx="1"/>
          </p:nvPr>
        </p:nvSpPr>
        <p:spPr/>
        <p:txBody>
          <a:bodyPr/>
          <a:lstStyle/>
          <a:p>
            <a:r>
              <a:rPr lang="en-US" dirty="0" smtClean="0"/>
              <a:t>Members for committees are selected by the Steering Committee of their party based on the seniority system.</a:t>
            </a:r>
          </a:p>
          <a:p>
            <a:pPr lvl="1"/>
            <a:r>
              <a:rPr lang="en-US" dirty="0" smtClean="0"/>
              <a:t>Seniority system: custom followed in both houses specifying that the member with the longest term of continuous service will be given preference when a committee chairperson or other post is selected.</a:t>
            </a:r>
          </a:p>
          <a:p>
            <a:pPr lvl="1"/>
            <a:r>
              <a:rPr lang="en-US" dirty="0" smtClean="0"/>
              <a:t>Reform in the 1970s also allowed this selection to happen through secret ballot. </a:t>
            </a:r>
          </a:p>
        </p:txBody>
      </p:sp>
    </p:spTree>
    <p:extLst>
      <p:ext uri="{BB962C8B-B14F-4D97-AF65-F5344CB8AC3E}">
        <p14:creationId xmlns:p14="http://schemas.microsoft.com/office/powerpoint/2010/main" val="3127729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Congressional Leadership</a:t>
            </a:r>
            <a:endParaRPr lang="en-US" dirty="0"/>
          </a:p>
        </p:txBody>
      </p:sp>
      <p:sp>
        <p:nvSpPr>
          <p:cNvPr id="4" name="Text Placeholder 3"/>
          <p:cNvSpPr>
            <a:spLocks noGrp="1"/>
          </p:cNvSpPr>
          <p:nvPr>
            <p:ph type="body" idx="1"/>
          </p:nvPr>
        </p:nvSpPr>
        <p:spPr>
          <a:xfrm>
            <a:off x="839788" y="1276210"/>
            <a:ext cx="5157787" cy="823912"/>
          </a:xfrm>
        </p:spPr>
        <p:txBody>
          <a:bodyPr/>
          <a:lstStyle/>
          <a:p>
            <a:r>
              <a:rPr lang="en-US" dirty="0" smtClean="0"/>
              <a:t>The Senate</a:t>
            </a:r>
            <a:endParaRPr lang="en-US" dirty="0"/>
          </a:p>
        </p:txBody>
      </p:sp>
      <p:sp>
        <p:nvSpPr>
          <p:cNvPr id="5" name="Content Placeholder 4"/>
          <p:cNvSpPr>
            <a:spLocks noGrp="1"/>
          </p:cNvSpPr>
          <p:nvPr>
            <p:ph sz="half" idx="2"/>
          </p:nvPr>
        </p:nvSpPr>
        <p:spPr>
          <a:xfrm>
            <a:off x="839788" y="2100122"/>
            <a:ext cx="5157787" cy="4089541"/>
          </a:xfrm>
        </p:spPr>
        <p:txBody>
          <a:bodyPr>
            <a:noAutofit/>
          </a:bodyPr>
          <a:lstStyle/>
          <a:p>
            <a:r>
              <a:rPr lang="en-US" sz="1600" dirty="0" smtClean="0"/>
              <a:t>President of the Senate: position held by the VP who presides over the Senate and only votes in case of a tie.</a:t>
            </a:r>
          </a:p>
          <a:p>
            <a:r>
              <a:rPr lang="en-US" sz="1600" dirty="0" smtClean="0"/>
              <a:t>President Pro Tempore: temporary presiding officer who is usually the member of the majority party with longest continuously term of service.</a:t>
            </a:r>
          </a:p>
          <a:p>
            <a:pPr lvl="1"/>
            <a:r>
              <a:rPr lang="en-US" sz="1400" dirty="0" smtClean="0"/>
              <a:t>Junior Senators will typically preside over meetings as both the aforementioned positions are largely ceremonial.</a:t>
            </a:r>
          </a:p>
          <a:p>
            <a:r>
              <a:rPr lang="en-US" sz="1600" dirty="0" smtClean="0"/>
              <a:t>Majority Leader: chief spokesperson of the majority party in the Senate who directs the legislative program and party strategy.</a:t>
            </a:r>
          </a:p>
          <a:p>
            <a:pPr lvl="1"/>
            <a:r>
              <a:rPr lang="en-US" sz="1400" dirty="0" smtClean="0"/>
              <a:t>Majority Whip: assistant to the majority leader who maintains communication within the party and promotes attendance</a:t>
            </a:r>
          </a:p>
          <a:p>
            <a:r>
              <a:rPr lang="en-US" sz="1600" dirty="0" smtClean="0"/>
              <a:t>Minority Leader: chief spokesperson of the minority party who commands the minority’s opposition to the policies of the majority party and directs the legislative program and strategy of their party.</a:t>
            </a:r>
          </a:p>
          <a:p>
            <a:pPr lvl="1"/>
            <a:r>
              <a:rPr lang="en-US" sz="1400" dirty="0" smtClean="0"/>
              <a:t>Minority Whip</a:t>
            </a:r>
            <a:endParaRPr lang="en-US" sz="1400" dirty="0"/>
          </a:p>
        </p:txBody>
      </p:sp>
      <p:sp>
        <p:nvSpPr>
          <p:cNvPr id="6" name="Text Placeholder 5"/>
          <p:cNvSpPr>
            <a:spLocks noGrp="1"/>
          </p:cNvSpPr>
          <p:nvPr>
            <p:ph type="body" sz="quarter" idx="3"/>
          </p:nvPr>
        </p:nvSpPr>
        <p:spPr>
          <a:xfrm>
            <a:off x="6172200" y="1276210"/>
            <a:ext cx="5183188" cy="823912"/>
          </a:xfrm>
        </p:spPr>
        <p:txBody>
          <a:bodyPr/>
          <a:lstStyle/>
          <a:p>
            <a:r>
              <a:rPr lang="en-US" dirty="0" smtClean="0"/>
              <a:t>House of Representatives</a:t>
            </a:r>
            <a:endParaRPr lang="en-US" dirty="0"/>
          </a:p>
        </p:txBody>
      </p:sp>
      <p:sp>
        <p:nvSpPr>
          <p:cNvPr id="7" name="Content Placeholder 6"/>
          <p:cNvSpPr>
            <a:spLocks noGrp="1"/>
          </p:cNvSpPr>
          <p:nvPr>
            <p:ph sz="quarter" idx="4"/>
          </p:nvPr>
        </p:nvSpPr>
        <p:spPr>
          <a:xfrm>
            <a:off x="6172200" y="2100122"/>
            <a:ext cx="5183188" cy="4089541"/>
          </a:xfrm>
        </p:spPr>
        <p:txBody>
          <a:bodyPr>
            <a:normAutofit fontScale="77500" lnSpcReduction="20000"/>
          </a:bodyPr>
          <a:lstStyle/>
          <a:p>
            <a:r>
              <a:rPr lang="en-US" dirty="0" smtClean="0"/>
              <a:t>Speaker of the House: the presiding officer of the House who is always a member of the majority party and is the most powerful and influential member.</a:t>
            </a:r>
          </a:p>
          <a:p>
            <a:r>
              <a:rPr lang="en-US" dirty="0" smtClean="0"/>
              <a:t>Majority Leader: selected by the majority party in caucus to foster cohesion among party members and act as party spokesperson.</a:t>
            </a:r>
          </a:p>
          <a:p>
            <a:pPr lvl="1"/>
            <a:r>
              <a:rPr lang="en-US" dirty="0" smtClean="0"/>
              <a:t>Majority Whip</a:t>
            </a:r>
          </a:p>
          <a:p>
            <a:r>
              <a:rPr lang="en-US" dirty="0" smtClean="0"/>
              <a:t>Minority Leader: selected by the minority party in caucus to foster cohesion among party members and act as party spokesperson.</a:t>
            </a:r>
          </a:p>
          <a:p>
            <a:pPr lvl="1"/>
            <a:r>
              <a:rPr lang="en-US" dirty="0" smtClean="0"/>
              <a:t>Minority Whip</a:t>
            </a:r>
            <a:endParaRPr lang="en-US" dirty="0"/>
          </a:p>
        </p:txBody>
      </p:sp>
    </p:spTree>
    <p:extLst>
      <p:ext uri="{BB962C8B-B14F-4D97-AF65-F5344CB8AC3E}">
        <p14:creationId xmlns:p14="http://schemas.microsoft.com/office/powerpoint/2010/main" val="19844342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The Legislative Process</a:t>
            </a:r>
            <a:endParaRPr lang="en-US" dirty="0"/>
          </a:p>
        </p:txBody>
      </p:sp>
      <p:sp>
        <p:nvSpPr>
          <p:cNvPr id="8" name="Content Placeholder 7"/>
          <p:cNvSpPr>
            <a:spLocks noGrp="1"/>
          </p:cNvSpPr>
          <p:nvPr>
            <p:ph idx="1"/>
          </p:nvPr>
        </p:nvSpPr>
        <p:spPr/>
        <p:txBody>
          <a:bodyPr/>
          <a:lstStyle/>
          <a:p>
            <a:r>
              <a:rPr lang="en-US" dirty="0" smtClean="0"/>
              <a:t>Or, how a bill becomes a law.</a:t>
            </a:r>
          </a:p>
          <a:p>
            <a:r>
              <a:rPr lang="en-US" dirty="0" smtClean="0"/>
              <a:t>Steps in the Process</a:t>
            </a:r>
          </a:p>
          <a:p>
            <a:pPr lvl="1"/>
            <a:r>
              <a:rPr lang="en-US" dirty="0" smtClean="0"/>
              <a:t>Introduction of a bill</a:t>
            </a:r>
          </a:p>
          <a:p>
            <a:pPr lvl="1"/>
            <a:r>
              <a:rPr lang="en-US" dirty="0" smtClean="0"/>
              <a:t>Committee Action</a:t>
            </a:r>
          </a:p>
          <a:p>
            <a:pPr lvl="1"/>
            <a:r>
              <a:rPr lang="en-US" dirty="0" smtClean="0"/>
              <a:t>Floor Action</a:t>
            </a:r>
          </a:p>
          <a:p>
            <a:pPr lvl="1"/>
            <a:r>
              <a:rPr lang="en-US" dirty="0" smtClean="0"/>
              <a:t>(Bill is sent to other house, steps 1-3 repeat).</a:t>
            </a:r>
          </a:p>
          <a:p>
            <a:pPr lvl="1"/>
            <a:r>
              <a:rPr lang="en-US" dirty="0" smtClean="0"/>
              <a:t>Conference Action (optional)</a:t>
            </a:r>
          </a:p>
          <a:p>
            <a:pPr lvl="1"/>
            <a:r>
              <a:rPr lang="en-US" dirty="0" smtClean="0"/>
              <a:t>Sent to President</a:t>
            </a:r>
          </a:p>
        </p:txBody>
      </p:sp>
    </p:spTree>
    <p:extLst>
      <p:ext uri="{BB962C8B-B14F-4D97-AF65-F5344CB8AC3E}">
        <p14:creationId xmlns:p14="http://schemas.microsoft.com/office/powerpoint/2010/main" val="26638126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Congress</a:t>
            </a:r>
            <a:endParaRPr lang="en-US" dirty="0"/>
          </a:p>
        </p:txBody>
      </p:sp>
      <p:sp>
        <p:nvSpPr>
          <p:cNvPr id="3" name="Content Placeholder 2"/>
          <p:cNvSpPr>
            <a:spLocks noGrp="1"/>
          </p:cNvSpPr>
          <p:nvPr>
            <p:ph idx="1"/>
          </p:nvPr>
        </p:nvSpPr>
        <p:spPr/>
        <p:txBody>
          <a:bodyPr/>
          <a:lstStyle/>
          <a:p>
            <a:r>
              <a:rPr lang="en-US" dirty="0" smtClean="0"/>
              <a:t>Lawmaking</a:t>
            </a:r>
          </a:p>
          <a:p>
            <a:pPr lvl="1"/>
            <a:r>
              <a:rPr lang="en-US" dirty="0" smtClean="0"/>
              <a:t>The process of establishing the legal rules that govern society.</a:t>
            </a:r>
          </a:p>
          <a:p>
            <a:pPr lvl="1"/>
            <a:r>
              <a:rPr lang="en-US" dirty="0" smtClean="0"/>
              <a:t>Congress is responsible for make laws</a:t>
            </a:r>
          </a:p>
          <a:p>
            <a:r>
              <a:rPr lang="en-US" dirty="0" smtClean="0"/>
              <a:t>Representation</a:t>
            </a:r>
          </a:p>
          <a:p>
            <a:pPr lvl="1"/>
            <a:r>
              <a:rPr lang="en-US" dirty="0" smtClean="0"/>
              <a:t>The function of members of Congress as elected officials representing the views of constituents</a:t>
            </a:r>
          </a:p>
          <a:p>
            <a:pPr lvl="1"/>
            <a:r>
              <a:rPr lang="en-US" dirty="0" smtClean="0"/>
              <a:t>Trustee View of Representation: legislators should acted based upon conscience and national need rather than just the views of their constituents</a:t>
            </a:r>
          </a:p>
          <a:p>
            <a:pPr lvl="1"/>
            <a:r>
              <a:rPr lang="en-US" dirty="0" smtClean="0"/>
              <a:t>Instructed-delegate View of Representation: legislators should mirror the views of the majority of their constituents who elected them in the first place</a:t>
            </a:r>
          </a:p>
        </p:txBody>
      </p:sp>
    </p:spTree>
    <p:extLst>
      <p:ext uri="{BB962C8B-B14F-4D97-AF65-F5344CB8AC3E}">
        <p14:creationId xmlns:p14="http://schemas.microsoft.com/office/powerpoint/2010/main" val="24574366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Legislative Process</a:t>
            </a:r>
            <a:endParaRPr lang="en-US" dirty="0"/>
          </a:p>
        </p:txBody>
      </p:sp>
      <p:sp>
        <p:nvSpPr>
          <p:cNvPr id="3" name="Content Placeholder 2"/>
          <p:cNvSpPr>
            <a:spLocks noGrp="1"/>
          </p:cNvSpPr>
          <p:nvPr>
            <p:ph idx="1"/>
          </p:nvPr>
        </p:nvSpPr>
        <p:spPr/>
        <p:txBody>
          <a:bodyPr/>
          <a:lstStyle/>
          <a:p>
            <a:r>
              <a:rPr lang="en-US" dirty="0" smtClean="0"/>
              <a:t>Introduction of a Bill</a:t>
            </a:r>
          </a:p>
          <a:p>
            <a:pPr lvl="1"/>
            <a:r>
              <a:rPr lang="en-US" dirty="0" smtClean="0"/>
              <a:t>A bill is introduced by name, given a number, and read.</a:t>
            </a:r>
          </a:p>
          <a:p>
            <a:pPr lvl="1"/>
            <a:r>
              <a:rPr lang="en-US" dirty="0" smtClean="0"/>
              <a:t>If the bill starts in the Senate, its number begins with S. If a bill starts in the House, its number begins with HR. </a:t>
            </a:r>
          </a:p>
          <a:p>
            <a:pPr lvl="1"/>
            <a:r>
              <a:rPr lang="en-US" dirty="0" smtClean="0"/>
              <a:t>All bills regarding taxes, must start in the House.</a:t>
            </a:r>
          </a:p>
          <a:p>
            <a:r>
              <a:rPr lang="en-US" dirty="0" smtClean="0"/>
              <a:t>Committee Action</a:t>
            </a:r>
          </a:p>
          <a:p>
            <a:pPr lvl="1"/>
            <a:r>
              <a:rPr lang="en-US" dirty="0" smtClean="0"/>
              <a:t>The bill is given to a committee (or several) for review and report outs. </a:t>
            </a:r>
          </a:p>
          <a:p>
            <a:pPr lvl="2"/>
            <a:r>
              <a:rPr lang="en-US" dirty="0" smtClean="0"/>
              <a:t>These reports inform members of the house and the public of the bill’s contents.</a:t>
            </a:r>
          </a:p>
          <a:p>
            <a:pPr lvl="2"/>
            <a:r>
              <a:rPr lang="en-US" dirty="0" smtClean="0"/>
              <a:t>They may also make major or minor changes to the bill.</a:t>
            </a:r>
          </a:p>
          <a:p>
            <a:pPr lvl="1"/>
            <a:r>
              <a:rPr lang="en-US" dirty="0" smtClean="0"/>
              <a:t>The committee makes a recommendation on next steps.</a:t>
            </a:r>
            <a:endParaRPr lang="en-US" dirty="0"/>
          </a:p>
        </p:txBody>
      </p:sp>
    </p:spTree>
    <p:extLst>
      <p:ext uri="{BB962C8B-B14F-4D97-AF65-F5344CB8AC3E}">
        <p14:creationId xmlns:p14="http://schemas.microsoft.com/office/powerpoint/2010/main" val="29711808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Legislative Process</a:t>
            </a:r>
            <a:endParaRPr lang="en-US" dirty="0"/>
          </a:p>
        </p:txBody>
      </p:sp>
      <p:sp>
        <p:nvSpPr>
          <p:cNvPr id="3" name="Content Placeholder 2"/>
          <p:cNvSpPr>
            <a:spLocks noGrp="1"/>
          </p:cNvSpPr>
          <p:nvPr>
            <p:ph idx="1"/>
          </p:nvPr>
        </p:nvSpPr>
        <p:spPr/>
        <p:txBody>
          <a:bodyPr/>
          <a:lstStyle/>
          <a:p>
            <a:r>
              <a:rPr lang="en-US" dirty="0" smtClean="0"/>
              <a:t>Floor Action</a:t>
            </a:r>
          </a:p>
          <a:p>
            <a:pPr lvl="1"/>
            <a:r>
              <a:rPr lang="en-US" dirty="0" smtClean="0"/>
              <a:t>The whole house conducts a formal vote on the bill. </a:t>
            </a:r>
          </a:p>
          <a:p>
            <a:pPr lvl="2"/>
            <a:r>
              <a:rPr lang="en-US" dirty="0" smtClean="0"/>
              <a:t>While there may be some debate, the house will usually agree with the committee’s recommendation to pass or vote down the bill.</a:t>
            </a:r>
          </a:p>
          <a:p>
            <a:r>
              <a:rPr lang="en-US" dirty="0" smtClean="0"/>
              <a:t>These first three steps are repeated in each house for every bill. </a:t>
            </a:r>
          </a:p>
        </p:txBody>
      </p:sp>
    </p:spTree>
    <p:extLst>
      <p:ext uri="{BB962C8B-B14F-4D97-AF65-F5344CB8AC3E}">
        <p14:creationId xmlns:p14="http://schemas.microsoft.com/office/powerpoint/2010/main" val="27351731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Legislative Process</a:t>
            </a:r>
            <a:endParaRPr lang="en-US" dirty="0"/>
          </a:p>
        </p:txBody>
      </p:sp>
      <p:sp>
        <p:nvSpPr>
          <p:cNvPr id="3" name="Content Placeholder 2"/>
          <p:cNvSpPr>
            <a:spLocks noGrp="1"/>
          </p:cNvSpPr>
          <p:nvPr>
            <p:ph idx="1"/>
          </p:nvPr>
        </p:nvSpPr>
        <p:spPr/>
        <p:txBody>
          <a:bodyPr/>
          <a:lstStyle/>
          <a:p>
            <a:r>
              <a:rPr lang="en-US" dirty="0" smtClean="0"/>
              <a:t>Conference Action</a:t>
            </a:r>
          </a:p>
          <a:p>
            <a:pPr lvl="1"/>
            <a:r>
              <a:rPr lang="en-US" dirty="0" smtClean="0"/>
              <a:t>Completely optional, as sometimes it’s not needed.</a:t>
            </a:r>
          </a:p>
          <a:p>
            <a:pPr lvl="1"/>
            <a:r>
              <a:rPr lang="en-US" dirty="0" smtClean="0"/>
              <a:t>Conference action is only needed when the houses of Congress pass different versions of the same bill. </a:t>
            </a:r>
          </a:p>
          <a:p>
            <a:pPr lvl="1"/>
            <a:r>
              <a:rPr lang="en-US" dirty="0" smtClean="0"/>
              <a:t>A conference committee is then called in reconcile these differences to create one bill that is agreeable to both houses.</a:t>
            </a:r>
          </a:p>
          <a:p>
            <a:pPr lvl="2"/>
            <a:r>
              <a:rPr lang="en-US" dirty="0" smtClean="0"/>
              <a:t>Both houses are required to vote again on the new bill if this step is needed. If a bill is voted down here, it dies or must start over at the beginning.</a:t>
            </a:r>
          </a:p>
        </p:txBody>
      </p:sp>
    </p:spTree>
    <p:extLst>
      <p:ext uri="{BB962C8B-B14F-4D97-AF65-F5344CB8AC3E}">
        <p14:creationId xmlns:p14="http://schemas.microsoft.com/office/powerpoint/2010/main" val="42880882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Legislative Process</a:t>
            </a:r>
            <a:endParaRPr lang="en-US" dirty="0"/>
          </a:p>
        </p:txBody>
      </p:sp>
      <p:sp>
        <p:nvSpPr>
          <p:cNvPr id="3" name="Content Placeholder 2"/>
          <p:cNvSpPr>
            <a:spLocks noGrp="1"/>
          </p:cNvSpPr>
          <p:nvPr>
            <p:ph idx="1"/>
          </p:nvPr>
        </p:nvSpPr>
        <p:spPr/>
        <p:txBody>
          <a:bodyPr/>
          <a:lstStyle/>
          <a:p>
            <a:r>
              <a:rPr lang="en-US" dirty="0" smtClean="0"/>
              <a:t>Finally, after being passed by both houses, the bill is sent to the president to be signed into law.</a:t>
            </a:r>
          </a:p>
          <a:p>
            <a:pPr lvl="1"/>
            <a:r>
              <a:rPr lang="en-US" dirty="0" smtClean="0"/>
              <a:t>This is a check on the Congress to make sure that laws are enforceable and constitutional.</a:t>
            </a:r>
          </a:p>
          <a:p>
            <a:pPr lvl="1"/>
            <a:r>
              <a:rPr lang="en-US" dirty="0" smtClean="0"/>
              <a:t>The president does not have to sign a bill into law.</a:t>
            </a:r>
          </a:p>
          <a:p>
            <a:pPr lvl="2"/>
            <a:r>
              <a:rPr lang="en-US" dirty="0" smtClean="0"/>
              <a:t>Veto: president does not sign and sends bill back to Congress.</a:t>
            </a:r>
          </a:p>
          <a:p>
            <a:pPr lvl="2"/>
            <a:r>
              <a:rPr lang="en-US" dirty="0" smtClean="0"/>
              <a:t>Pocket veto: president does not sign and bill dies if Congress adjourns within 10 days.</a:t>
            </a:r>
          </a:p>
        </p:txBody>
      </p:sp>
    </p:spTree>
    <p:extLst>
      <p:ext uri="{BB962C8B-B14F-4D97-AF65-F5344CB8AC3E}">
        <p14:creationId xmlns:p14="http://schemas.microsoft.com/office/powerpoint/2010/main" val="41521834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Congressional Decision Making</a:t>
            </a:r>
            <a:endParaRPr lang="en-US" dirty="0"/>
          </a:p>
        </p:txBody>
      </p:sp>
      <p:sp>
        <p:nvSpPr>
          <p:cNvPr id="3" name="Content Placeholder 2"/>
          <p:cNvSpPr>
            <a:spLocks noGrp="1"/>
          </p:cNvSpPr>
          <p:nvPr>
            <p:ph idx="1"/>
          </p:nvPr>
        </p:nvSpPr>
        <p:spPr/>
        <p:txBody>
          <a:bodyPr/>
          <a:lstStyle/>
          <a:p>
            <a:r>
              <a:rPr lang="en-US" dirty="0" smtClean="0"/>
              <a:t>Congressional decisions are often influenced in a number of ways.</a:t>
            </a:r>
          </a:p>
          <a:p>
            <a:pPr lvl="1"/>
            <a:r>
              <a:rPr lang="en-US" dirty="0" smtClean="0"/>
              <a:t>Conservative coalition: an alliance of Republicans and conservative Democrats that can form in either house to oppose liberal legislation and support conservative legislation.</a:t>
            </a:r>
          </a:p>
          <a:p>
            <a:pPr lvl="1"/>
            <a:r>
              <a:rPr lang="en-US" dirty="0" smtClean="0"/>
              <a:t>Blue Dog Democrats: members of Congress from more moderate states or districts who often or are courted to vote with Republicans on legislation.</a:t>
            </a:r>
          </a:p>
          <a:p>
            <a:pPr lvl="1"/>
            <a:r>
              <a:rPr lang="en-US" dirty="0" smtClean="0"/>
              <a:t>Gridlock: a situation where neither side is willing to compromise on public policy resulting in an impasse or shutdown.</a:t>
            </a:r>
          </a:p>
          <a:p>
            <a:pPr lvl="1"/>
            <a:r>
              <a:rPr lang="en-US" dirty="0" smtClean="0"/>
              <a:t>Committee reports &amp; party leadership: because it is impossible for every member to read every bill, the recommendations of committees and party leadership are the most influential factors on an individual vote.</a:t>
            </a:r>
          </a:p>
        </p:txBody>
      </p:sp>
    </p:spTree>
    <p:extLst>
      <p:ext uri="{BB962C8B-B14F-4D97-AF65-F5344CB8AC3E}">
        <p14:creationId xmlns:p14="http://schemas.microsoft.com/office/powerpoint/2010/main" val="13818214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Congressional Decision Making</a:t>
            </a:r>
            <a:endParaRPr lang="en-US" dirty="0"/>
          </a:p>
        </p:txBody>
      </p:sp>
      <p:sp>
        <p:nvSpPr>
          <p:cNvPr id="3" name="Content Placeholder 2"/>
          <p:cNvSpPr>
            <a:spLocks noGrp="1"/>
          </p:cNvSpPr>
          <p:nvPr>
            <p:ph idx="1"/>
          </p:nvPr>
        </p:nvSpPr>
        <p:spPr/>
        <p:txBody>
          <a:bodyPr/>
          <a:lstStyle/>
          <a:p>
            <a:r>
              <a:rPr lang="en-US" dirty="0" smtClean="0"/>
              <a:t>Incentives and Political Favors: “Sometimes, leaders on either side of the aisle will offer incentives to get needed votes for the passage of legislation.”</a:t>
            </a:r>
          </a:p>
          <a:p>
            <a:pPr lvl="1"/>
            <a:r>
              <a:rPr lang="en-US" dirty="0" smtClean="0"/>
              <a:t>Earmark: funding appropriations that are specifically designated for a named project in a member’s state or district.</a:t>
            </a:r>
          </a:p>
          <a:p>
            <a:pPr lvl="1"/>
            <a:r>
              <a:rPr lang="en-US" dirty="0" smtClean="0"/>
              <a:t>Pork: special projects or appropriations that are intended to benefit a member’s state or district; slang term for earmarks.</a:t>
            </a:r>
          </a:p>
        </p:txBody>
      </p:sp>
    </p:spTree>
    <p:extLst>
      <p:ext uri="{BB962C8B-B14F-4D97-AF65-F5344CB8AC3E}">
        <p14:creationId xmlns:p14="http://schemas.microsoft.com/office/powerpoint/2010/main" val="26257597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Budget</a:t>
            </a:r>
            <a:endParaRPr lang="en-US" dirty="0"/>
          </a:p>
        </p:txBody>
      </p:sp>
      <p:sp>
        <p:nvSpPr>
          <p:cNvPr id="3" name="Content Placeholder 2"/>
          <p:cNvSpPr>
            <a:spLocks noGrp="1"/>
          </p:cNvSpPr>
          <p:nvPr>
            <p:ph idx="1"/>
          </p:nvPr>
        </p:nvSpPr>
        <p:spPr/>
        <p:txBody>
          <a:bodyPr/>
          <a:lstStyle/>
          <a:p>
            <a:r>
              <a:rPr lang="en-US" dirty="0" smtClean="0"/>
              <a:t>Congress holds the “power of the purse.”</a:t>
            </a:r>
          </a:p>
          <a:p>
            <a:pPr lvl="1"/>
            <a:r>
              <a:rPr lang="en-US" dirty="0" smtClean="0"/>
              <a:t>While the president is obligated to propose a budget, it is actually Congress that has the final say.</a:t>
            </a:r>
          </a:p>
          <a:p>
            <a:pPr lvl="2"/>
            <a:r>
              <a:rPr lang="en-US" dirty="0" smtClean="0"/>
              <a:t>Executive Budget: the budget prepared and submitted by the president to Congress. </a:t>
            </a:r>
          </a:p>
          <a:p>
            <a:pPr lvl="1"/>
            <a:r>
              <a:rPr lang="en-US" dirty="0" smtClean="0"/>
              <a:t>This makes it easier to estimate how much money will be spent by which pieces of government in the coming year, though Congress rarely uses the president’s outline.</a:t>
            </a:r>
          </a:p>
          <a:p>
            <a:r>
              <a:rPr lang="en-US" dirty="0" smtClean="0"/>
              <a:t>The government operates on a fiscal year (FY), starting in October and ending in September.</a:t>
            </a:r>
          </a:p>
          <a:p>
            <a:pPr lvl="1"/>
            <a:r>
              <a:rPr lang="en-US" dirty="0" smtClean="0"/>
              <a:t>FY2020 will begin September 2019, and end October 2020.</a:t>
            </a:r>
            <a:endParaRPr lang="en-US" dirty="0"/>
          </a:p>
        </p:txBody>
      </p:sp>
    </p:spTree>
    <p:extLst>
      <p:ext uri="{BB962C8B-B14F-4D97-AF65-F5344CB8AC3E}">
        <p14:creationId xmlns:p14="http://schemas.microsoft.com/office/powerpoint/2010/main" val="22334654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Budget</a:t>
            </a:r>
            <a:endParaRPr lang="en-US" dirty="0"/>
          </a:p>
        </p:txBody>
      </p:sp>
      <p:sp>
        <p:nvSpPr>
          <p:cNvPr id="3" name="Content Placeholder 2"/>
          <p:cNvSpPr>
            <a:spLocks noGrp="1"/>
          </p:cNvSpPr>
          <p:nvPr>
            <p:ph idx="1"/>
          </p:nvPr>
        </p:nvSpPr>
        <p:spPr/>
        <p:txBody>
          <a:bodyPr/>
          <a:lstStyle/>
          <a:p>
            <a:r>
              <a:rPr lang="en-US" dirty="0" smtClean="0"/>
              <a:t>Office of Budget and Management (Executive Branch): prepares the budget proposal after contacting the various executive departments, looks at budget requests, and monitors federal agencies throughout the year.</a:t>
            </a:r>
          </a:p>
          <a:p>
            <a:pPr lvl="1"/>
            <a:r>
              <a:rPr lang="en-US" dirty="0" smtClean="0"/>
              <a:t>Spring review: the annual process in which the OMB requires federal agencies to review their activities and submit the requests for the next year.</a:t>
            </a:r>
          </a:p>
          <a:p>
            <a:pPr lvl="1"/>
            <a:r>
              <a:rPr lang="en-US" dirty="0" smtClean="0"/>
              <a:t>Fall review: the annual process in which the OMB reviews requests obtained in the spring, makes changes, and submits recommendations to the president.</a:t>
            </a:r>
            <a:endParaRPr lang="en-US" dirty="0"/>
          </a:p>
        </p:txBody>
      </p:sp>
    </p:spTree>
    <p:extLst>
      <p:ext uri="{BB962C8B-B14F-4D97-AF65-F5344CB8AC3E}">
        <p14:creationId xmlns:p14="http://schemas.microsoft.com/office/powerpoint/2010/main" val="13825801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Budget</a:t>
            </a:r>
            <a:endParaRPr lang="en-US" dirty="0"/>
          </a:p>
        </p:txBody>
      </p:sp>
      <p:sp>
        <p:nvSpPr>
          <p:cNvPr id="3" name="Content Placeholder 2"/>
          <p:cNvSpPr>
            <a:spLocks noGrp="1"/>
          </p:cNvSpPr>
          <p:nvPr>
            <p:ph idx="1"/>
          </p:nvPr>
        </p:nvSpPr>
        <p:spPr/>
        <p:txBody>
          <a:bodyPr>
            <a:normAutofit lnSpcReduction="10000"/>
          </a:bodyPr>
          <a:lstStyle/>
          <a:p>
            <a:r>
              <a:rPr lang="en-US" dirty="0" smtClean="0"/>
              <a:t>The president presents the executive budget in the January before the start of the next FY.</a:t>
            </a:r>
          </a:p>
          <a:p>
            <a:r>
              <a:rPr lang="en-US" dirty="0" smtClean="0"/>
              <a:t>Congress then takes over, submitting the first budget resolution in May, which sets the overall revenue and spending goals for the FY.</a:t>
            </a:r>
          </a:p>
          <a:p>
            <a:r>
              <a:rPr lang="en-US" dirty="0" smtClean="0"/>
              <a:t>Committees review appropriations bills for departmental budgets, which must be passed before authorization for the budgets and funds can be distributed.</a:t>
            </a:r>
          </a:p>
          <a:p>
            <a:pPr lvl="1"/>
            <a:r>
              <a:rPr lang="en-US" dirty="0" smtClean="0"/>
              <a:t>Continuing Resolution: temporary funding passed when an appropriations bill has not been passed by the start of the FY.</a:t>
            </a:r>
          </a:p>
          <a:p>
            <a:r>
              <a:rPr lang="en-US" dirty="0" smtClean="0"/>
              <a:t>The second budget resolution, which sets limits on taxing and spending for the FY, is passed in September. </a:t>
            </a:r>
            <a:endParaRPr lang="en-US" dirty="0"/>
          </a:p>
        </p:txBody>
      </p:sp>
    </p:spTree>
    <p:extLst>
      <p:ext uri="{BB962C8B-B14F-4D97-AF65-F5344CB8AC3E}">
        <p14:creationId xmlns:p14="http://schemas.microsoft.com/office/powerpoint/2010/main" val="32232673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source: OM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3301" y="123642"/>
            <a:ext cx="9275808" cy="652398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qph.fs.quoracdn.net/main-qimg-cde318dfe8b63dce621217e7684e1f3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3301" y="123642"/>
            <a:ext cx="9092928" cy="6731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7433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030"/>
                                        </p:tgtEl>
                                      </p:cBhvr>
                                    </p:animEffect>
                                    <p:set>
                                      <p:cBhvr>
                                        <p:cTn id="7" dur="1" fill="hold">
                                          <p:stCondLst>
                                            <p:cond delay="499"/>
                                          </p:stCondLst>
                                        </p:cTn>
                                        <p:tgtEl>
                                          <p:spTgt spid="10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Congress</a:t>
            </a:r>
            <a:endParaRPr lang="en-US" dirty="0"/>
          </a:p>
        </p:txBody>
      </p:sp>
      <p:sp>
        <p:nvSpPr>
          <p:cNvPr id="3" name="Content Placeholder 2"/>
          <p:cNvSpPr>
            <a:spLocks noGrp="1"/>
          </p:cNvSpPr>
          <p:nvPr>
            <p:ph idx="1"/>
          </p:nvPr>
        </p:nvSpPr>
        <p:spPr/>
        <p:txBody>
          <a:bodyPr/>
          <a:lstStyle/>
          <a:p>
            <a:r>
              <a:rPr lang="en-US" dirty="0" smtClean="0"/>
              <a:t>Service to Constituents</a:t>
            </a:r>
          </a:p>
          <a:p>
            <a:pPr lvl="1"/>
            <a:r>
              <a:rPr lang="en-US" dirty="0" err="1" smtClean="0"/>
              <a:t>Homestyle</a:t>
            </a:r>
            <a:r>
              <a:rPr lang="en-US" dirty="0" smtClean="0"/>
              <a:t>: actions and behaviors of a member of Congress aimed at constituents and intended to win support and trust of voters at home.</a:t>
            </a:r>
          </a:p>
          <a:p>
            <a:pPr lvl="2"/>
            <a:r>
              <a:rPr lang="en-US" dirty="0" smtClean="0"/>
              <a:t>Casework: personal work for constituents by members of Congress.</a:t>
            </a:r>
          </a:p>
          <a:p>
            <a:pPr lvl="1"/>
            <a:r>
              <a:rPr lang="en-US" dirty="0" err="1" smtClean="0"/>
              <a:t>Hillstyle</a:t>
            </a:r>
            <a:r>
              <a:rPr lang="en-US" dirty="0" smtClean="0"/>
              <a:t>: actions and behaviors of a member of Congress in Washington, DC, intended to promote policies and their own career aspirations.</a:t>
            </a:r>
          </a:p>
          <a:p>
            <a:r>
              <a:rPr lang="en-US" dirty="0" smtClean="0"/>
              <a:t>Oversight </a:t>
            </a:r>
          </a:p>
          <a:p>
            <a:pPr lvl="1"/>
            <a:r>
              <a:rPr lang="en-US" dirty="0" smtClean="0"/>
              <a:t>The process by which Congress follows up on laws it has enacted to ensure that they are being enforced and administered in the way Congress intended.</a:t>
            </a:r>
            <a:endParaRPr lang="en-US" dirty="0"/>
          </a:p>
        </p:txBody>
      </p:sp>
    </p:spTree>
    <p:extLst>
      <p:ext uri="{BB962C8B-B14F-4D97-AF65-F5344CB8AC3E}">
        <p14:creationId xmlns:p14="http://schemas.microsoft.com/office/powerpoint/2010/main" val="161169731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https://media.nationalpriorities.org/uploads/discretionary_spending_pie_chart.png"/>
          <p:cNvPicPr>
            <a:picLocks noChangeAspect="1" noChangeArrowheads="1"/>
          </p:cNvPicPr>
          <p:nvPr/>
        </p:nvPicPr>
        <p:blipFill rotWithShape="1">
          <a:blip r:embed="rId2">
            <a:extLst>
              <a:ext uri="{28A0092B-C50C-407E-A947-70E740481C1C}">
                <a14:useLocalDpi xmlns:a14="http://schemas.microsoft.com/office/drawing/2010/main" val="0"/>
              </a:ext>
            </a:extLst>
          </a:blip>
          <a:srcRect t="-2907" b="11371"/>
          <a:stretch/>
        </p:blipFill>
        <p:spPr bwMode="auto">
          <a:xfrm>
            <a:off x="1773620" y="105103"/>
            <a:ext cx="8967952" cy="620110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732690" y="493986"/>
            <a:ext cx="1040524" cy="34684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01421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Congress</a:t>
            </a:r>
            <a:endParaRPr lang="en-US" dirty="0"/>
          </a:p>
        </p:txBody>
      </p:sp>
      <p:sp>
        <p:nvSpPr>
          <p:cNvPr id="3" name="Content Placeholder 2"/>
          <p:cNvSpPr>
            <a:spLocks noGrp="1"/>
          </p:cNvSpPr>
          <p:nvPr>
            <p:ph idx="1"/>
          </p:nvPr>
        </p:nvSpPr>
        <p:spPr/>
        <p:txBody>
          <a:bodyPr/>
          <a:lstStyle/>
          <a:p>
            <a:r>
              <a:rPr lang="en-US" dirty="0" smtClean="0"/>
              <a:t>Public-Education</a:t>
            </a:r>
          </a:p>
          <a:p>
            <a:pPr lvl="1"/>
            <a:r>
              <a:rPr lang="en-US" dirty="0" smtClean="0"/>
              <a:t>Informing the public of the multitude of viewpoints through reports, hearings, debates, and trials.</a:t>
            </a:r>
          </a:p>
          <a:p>
            <a:r>
              <a:rPr lang="en-US" dirty="0" smtClean="0"/>
              <a:t>Conflict Resolution</a:t>
            </a:r>
          </a:p>
          <a:p>
            <a:pPr lvl="1"/>
            <a:r>
              <a:rPr lang="en-US" dirty="0" smtClean="0"/>
              <a:t>Congress is generally the access point to government for many interest groups and others. “The puts Congress in the position of trying to resolve the differences among competing points of views by passing laws to accommodate as many interested parties as possible.”</a:t>
            </a:r>
          </a:p>
        </p:txBody>
      </p:sp>
    </p:spTree>
    <p:extLst>
      <p:ext uri="{BB962C8B-B14F-4D97-AF65-F5344CB8AC3E}">
        <p14:creationId xmlns:p14="http://schemas.microsoft.com/office/powerpoint/2010/main" val="30156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Powers of Congress</a:t>
            </a:r>
            <a:endParaRPr lang="en-US" dirty="0"/>
          </a:p>
        </p:txBody>
      </p:sp>
      <p:sp>
        <p:nvSpPr>
          <p:cNvPr id="3" name="Content Placeholder 2"/>
          <p:cNvSpPr>
            <a:spLocks noGrp="1"/>
          </p:cNvSpPr>
          <p:nvPr>
            <p:ph idx="1"/>
          </p:nvPr>
        </p:nvSpPr>
        <p:spPr/>
        <p:txBody>
          <a:bodyPr/>
          <a:lstStyle/>
          <a:p>
            <a:r>
              <a:rPr lang="en-US" dirty="0" smtClean="0"/>
              <a:t>Enumerated powers: a power specifically granted to the national government by the Constitution, usually done so in list form (ex: Art. I, Sect. 8).</a:t>
            </a:r>
          </a:p>
          <a:p>
            <a:pPr lvl="1"/>
            <a:r>
              <a:rPr lang="en-US" dirty="0" smtClean="0"/>
              <a:t>Necessary and Proper Clause</a:t>
            </a:r>
          </a:p>
          <a:p>
            <a:pPr lvl="1"/>
            <a:r>
              <a:rPr lang="en-US" dirty="0" smtClean="0"/>
              <a:t>Commerce Clause</a:t>
            </a:r>
          </a:p>
          <a:p>
            <a:r>
              <a:rPr lang="en-US" dirty="0" smtClean="0"/>
              <a:t>Restriction to One Chamber</a:t>
            </a:r>
          </a:p>
          <a:p>
            <a:pPr lvl="1"/>
            <a:r>
              <a:rPr lang="en-US" dirty="0" smtClean="0"/>
              <a:t>Senate: confirmations of appointments</a:t>
            </a:r>
          </a:p>
          <a:p>
            <a:pPr lvl="1"/>
            <a:r>
              <a:rPr lang="en-US" dirty="0" smtClean="0"/>
              <a:t>House: tax laws must start here</a:t>
            </a:r>
          </a:p>
        </p:txBody>
      </p:sp>
    </p:spTree>
    <p:extLst>
      <p:ext uri="{BB962C8B-B14F-4D97-AF65-F5344CB8AC3E}">
        <p14:creationId xmlns:p14="http://schemas.microsoft.com/office/powerpoint/2010/main" val="18792522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Checks on Congress</a:t>
            </a:r>
            <a:endParaRPr lang="en-US" dirty="0"/>
          </a:p>
        </p:txBody>
      </p:sp>
      <p:sp>
        <p:nvSpPr>
          <p:cNvPr id="3" name="Content Placeholder 2"/>
          <p:cNvSpPr>
            <a:spLocks noGrp="1"/>
          </p:cNvSpPr>
          <p:nvPr>
            <p:ph idx="1"/>
          </p:nvPr>
        </p:nvSpPr>
        <p:spPr/>
        <p:txBody>
          <a:bodyPr>
            <a:normAutofit lnSpcReduction="10000"/>
          </a:bodyPr>
          <a:lstStyle/>
          <a:p>
            <a:r>
              <a:rPr lang="en-US" dirty="0" smtClean="0"/>
              <a:t>Presidential veto</a:t>
            </a:r>
          </a:p>
          <a:p>
            <a:pPr lvl="1"/>
            <a:r>
              <a:rPr lang="en-US" dirty="0" smtClean="0"/>
              <a:t>Congressional override: Congress can override a presidential veto with a 2/3 majority vote from both houses</a:t>
            </a:r>
          </a:p>
          <a:p>
            <a:r>
              <a:rPr lang="en-US" dirty="0" smtClean="0"/>
              <a:t>Judicial review</a:t>
            </a:r>
          </a:p>
          <a:p>
            <a:pPr lvl="1"/>
            <a:r>
              <a:rPr lang="en-US" dirty="0" smtClean="0"/>
              <a:t>The Supreme Court can declare a law or action of Congress unconstitutional.</a:t>
            </a:r>
          </a:p>
          <a:p>
            <a:r>
              <a:rPr lang="en-US" dirty="0" smtClean="0"/>
              <a:t>“House Politics”</a:t>
            </a:r>
          </a:p>
          <a:p>
            <a:pPr lvl="1"/>
            <a:r>
              <a:rPr lang="en-US" dirty="0" smtClean="0"/>
              <a:t>One house of Congress may choose to disagree with the other, limiting the movement of a bill.</a:t>
            </a:r>
          </a:p>
          <a:p>
            <a:r>
              <a:rPr lang="en-US" dirty="0" smtClean="0"/>
              <a:t>Elections</a:t>
            </a:r>
          </a:p>
          <a:p>
            <a:pPr lvl="1"/>
            <a:r>
              <a:rPr lang="en-US" dirty="0" smtClean="0"/>
              <a:t>If members of Congress exercised too much power while in office, they can be voted out. </a:t>
            </a:r>
            <a:endParaRPr lang="en-US" dirty="0"/>
          </a:p>
        </p:txBody>
      </p:sp>
    </p:spTree>
    <p:extLst>
      <p:ext uri="{BB962C8B-B14F-4D97-AF65-F5344CB8AC3E}">
        <p14:creationId xmlns:p14="http://schemas.microsoft.com/office/powerpoint/2010/main" val="1179275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Houses of Congress</a:t>
            </a:r>
            <a:endParaRPr lang="en-US" dirty="0"/>
          </a:p>
        </p:txBody>
      </p:sp>
      <p:sp>
        <p:nvSpPr>
          <p:cNvPr id="4" name="Text Placeholder 3"/>
          <p:cNvSpPr>
            <a:spLocks noGrp="1"/>
          </p:cNvSpPr>
          <p:nvPr>
            <p:ph type="body" idx="1"/>
          </p:nvPr>
        </p:nvSpPr>
        <p:spPr/>
        <p:txBody>
          <a:bodyPr/>
          <a:lstStyle/>
          <a:p>
            <a:r>
              <a:rPr lang="en-US" dirty="0" smtClean="0"/>
              <a:t>The Senate</a:t>
            </a:r>
            <a:endParaRPr lang="en-US" dirty="0"/>
          </a:p>
        </p:txBody>
      </p:sp>
      <p:sp>
        <p:nvSpPr>
          <p:cNvPr id="5" name="Content Placeholder 4"/>
          <p:cNvSpPr>
            <a:spLocks noGrp="1"/>
          </p:cNvSpPr>
          <p:nvPr>
            <p:ph sz="half" idx="2"/>
          </p:nvPr>
        </p:nvSpPr>
        <p:spPr/>
        <p:txBody>
          <a:bodyPr>
            <a:normAutofit lnSpcReduction="10000"/>
          </a:bodyPr>
          <a:lstStyle/>
          <a:p>
            <a:r>
              <a:rPr lang="en-US" dirty="0" smtClean="0"/>
              <a:t>100 members</a:t>
            </a:r>
          </a:p>
          <a:p>
            <a:pPr lvl="1"/>
            <a:r>
              <a:rPr lang="en-US" dirty="0" smtClean="0"/>
              <a:t>6yr term; chosen from state</a:t>
            </a:r>
          </a:p>
          <a:p>
            <a:r>
              <a:rPr lang="en-US" dirty="0" smtClean="0"/>
              <a:t>Fewer rules and restrictions</a:t>
            </a:r>
          </a:p>
          <a:p>
            <a:r>
              <a:rPr lang="en-US" dirty="0" smtClean="0"/>
              <a:t>More debate</a:t>
            </a:r>
          </a:p>
          <a:p>
            <a:r>
              <a:rPr lang="en-US" dirty="0" smtClean="0"/>
              <a:t>More prestige and media attention</a:t>
            </a:r>
          </a:p>
          <a:p>
            <a:r>
              <a:rPr lang="en-US" dirty="0" smtClean="0"/>
              <a:t>More individualistic</a:t>
            </a:r>
          </a:p>
          <a:p>
            <a:r>
              <a:rPr lang="en-US" dirty="0" smtClean="0"/>
              <a:t>Conducts trial of impeachment</a:t>
            </a:r>
            <a:endParaRPr lang="en-US" dirty="0"/>
          </a:p>
        </p:txBody>
      </p:sp>
      <p:sp>
        <p:nvSpPr>
          <p:cNvPr id="6" name="Text Placeholder 5"/>
          <p:cNvSpPr>
            <a:spLocks noGrp="1"/>
          </p:cNvSpPr>
          <p:nvPr>
            <p:ph type="body" sz="quarter" idx="3"/>
          </p:nvPr>
        </p:nvSpPr>
        <p:spPr/>
        <p:txBody>
          <a:bodyPr/>
          <a:lstStyle/>
          <a:p>
            <a:r>
              <a:rPr lang="en-US" dirty="0" smtClean="0"/>
              <a:t>House of Representatives</a:t>
            </a:r>
            <a:endParaRPr lang="en-US" dirty="0"/>
          </a:p>
        </p:txBody>
      </p:sp>
      <p:sp>
        <p:nvSpPr>
          <p:cNvPr id="7" name="Content Placeholder 6"/>
          <p:cNvSpPr>
            <a:spLocks noGrp="1"/>
          </p:cNvSpPr>
          <p:nvPr>
            <p:ph sz="quarter" idx="4"/>
          </p:nvPr>
        </p:nvSpPr>
        <p:spPr/>
        <p:txBody>
          <a:bodyPr>
            <a:normAutofit fontScale="92500"/>
          </a:bodyPr>
          <a:lstStyle/>
          <a:p>
            <a:r>
              <a:rPr lang="en-US" dirty="0" smtClean="0"/>
              <a:t>435 members</a:t>
            </a:r>
          </a:p>
          <a:p>
            <a:pPr lvl="1"/>
            <a:r>
              <a:rPr lang="en-US" dirty="0" smtClean="0"/>
              <a:t>2yr term; chosen from local districts</a:t>
            </a:r>
          </a:p>
          <a:p>
            <a:r>
              <a:rPr lang="en-US" dirty="0" smtClean="0"/>
              <a:t>More rules</a:t>
            </a:r>
          </a:p>
          <a:p>
            <a:r>
              <a:rPr lang="en-US" dirty="0" smtClean="0"/>
              <a:t>Less debate</a:t>
            </a:r>
          </a:p>
          <a:p>
            <a:r>
              <a:rPr lang="en-US" dirty="0" smtClean="0"/>
              <a:t>Less prestige and individual notice</a:t>
            </a:r>
          </a:p>
          <a:p>
            <a:r>
              <a:rPr lang="en-US" dirty="0" smtClean="0"/>
              <a:t>More partisan</a:t>
            </a:r>
          </a:p>
          <a:p>
            <a:r>
              <a:rPr lang="en-US" dirty="0" smtClean="0"/>
              <a:t>May bring accusations of impeachment</a:t>
            </a:r>
            <a:endParaRPr lang="en-US" dirty="0"/>
          </a:p>
        </p:txBody>
      </p:sp>
    </p:spTree>
    <p:extLst>
      <p:ext uri="{BB962C8B-B14F-4D97-AF65-F5344CB8AC3E}">
        <p14:creationId xmlns:p14="http://schemas.microsoft.com/office/powerpoint/2010/main" val="41251159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Houses of Congress</a:t>
            </a:r>
            <a:endParaRPr lang="en-US" dirty="0"/>
          </a:p>
        </p:txBody>
      </p:sp>
      <p:sp>
        <p:nvSpPr>
          <p:cNvPr id="3" name="Text Placeholder 2"/>
          <p:cNvSpPr>
            <a:spLocks noGrp="1"/>
          </p:cNvSpPr>
          <p:nvPr>
            <p:ph type="body" idx="1"/>
          </p:nvPr>
        </p:nvSpPr>
        <p:spPr/>
        <p:txBody>
          <a:bodyPr/>
          <a:lstStyle/>
          <a:p>
            <a:r>
              <a:rPr lang="en-US" dirty="0" smtClean="0"/>
              <a:t>The Senate</a:t>
            </a:r>
            <a:endParaRPr lang="en-US" dirty="0"/>
          </a:p>
        </p:txBody>
      </p:sp>
      <p:sp>
        <p:nvSpPr>
          <p:cNvPr id="4" name="Content Placeholder 3"/>
          <p:cNvSpPr>
            <a:spLocks noGrp="1"/>
          </p:cNvSpPr>
          <p:nvPr>
            <p:ph sz="half" idx="2"/>
          </p:nvPr>
        </p:nvSpPr>
        <p:spPr/>
        <p:txBody>
          <a:bodyPr>
            <a:normAutofit lnSpcReduction="10000"/>
          </a:bodyPr>
          <a:lstStyle/>
          <a:p>
            <a:r>
              <a:rPr lang="en-US" dirty="0" smtClean="0"/>
              <a:t>Unanimous Consent Agreement: agreement on the rules of debate for proposed legislation in the Senate that is approved by all members</a:t>
            </a:r>
          </a:p>
          <a:p>
            <a:pPr lvl="1"/>
            <a:r>
              <a:rPr lang="en-US" dirty="0" smtClean="0"/>
              <a:t>Filibuster: use of the Senate’s tradition of unlimited debate as a delaying tactic to block a bill</a:t>
            </a:r>
          </a:p>
          <a:p>
            <a:pPr lvl="1"/>
            <a:r>
              <a:rPr lang="en-US" dirty="0" smtClean="0"/>
              <a:t>Cloture: 3/5 vote to stop a filibuster and limit debate to 1 </a:t>
            </a:r>
            <a:r>
              <a:rPr lang="en-US" dirty="0" err="1" smtClean="0"/>
              <a:t>hr</a:t>
            </a:r>
            <a:endParaRPr lang="en-US" dirty="0"/>
          </a:p>
        </p:txBody>
      </p:sp>
      <p:sp>
        <p:nvSpPr>
          <p:cNvPr id="5" name="Text Placeholder 4"/>
          <p:cNvSpPr>
            <a:spLocks noGrp="1"/>
          </p:cNvSpPr>
          <p:nvPr>
            <p:ph type="body" sz="quarter" idx="3"/>
          </p:nvPr>
        </p:nvSpPr>
        <p:spPr/>
        <p:txBody>
          <a:bodyPr/>
          <a:lstStyle/>
          <a:p>
            <a:r>
              <a:rPr lang="en-US" dirty="0" smtClean="0"/>
              <a:t>House of Representatives</a:t>
            </a:r>
            <a:endParaRPr lang="en-US" dirty="0"/>
          </a:p>
        </p:txBody>
      </p:sp>
      <p:sp>
        <p:nvSpPr>
          <p:cNvPr id="6" name="Content Placeholder 5"/>
          <p:cNvSpPr>
            <a:spLocks noGrp="1"/>
          </p:cNvSpPr>
          <p:nvPr>
            <p:ph sz="quarter" idx="4"/>
          </p:nvPr>
        </p:nvSpPr>
        <p:spPr/>
        <p:txBody>
          <a:bodyPr/>
          <a:lstStyle/>
          <a:p>
            <a:r>
              <a:rPr lang="en-US" dirty="0" smtClean="0"/>
              <a:t>Rules Committee: standing committee that provides special rules under which specific bills can be debated, amended, and considered by the House.</a:t>
            </a:r>
          </a:p>
          <a:p>
            <a:pPr lvl="1"/>
            <a:r>
              <a:rPr lang="en-US" dirty="0" smtClean="0"/>
              <a:t>Rule: proposal by the Rules Committee that states the conditions for debate for one piece of legislation</a:t>
            </a:r>
            <a:endParaRPr lang="en-US" dirty="0"/>
          </a:p>
        </p:txBody>
      </p:sp>
    </p:spTree>
    <p:extLst>
      <p:ext uri="{BB962C8B-B14F-4D97-AF65-F5344CB8AC3E}">
        <p14:creationId xmlns:p14="http://schemas.microsoft.com/office/powerpoint/2010/main" val="30527870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Houses of Congress</a:t>
            </a:r>
            <a:endParaRPr lang="en-US" dirty="0"/>
          </a:p>
        </p:txBody>
      </p:sp>
      <p:sp>
        <p:nvSpPr>
          <p:cNvPr id="8" name="Content Placeholder 7"/>
          <p:cNvSpPr>
            <a:spLocks noGrp="1"/>
          </p:cNvSpPr>
          <p:nvPr>
            <p:ph idx="1"/>
          </p:nvPr>
        </p:nvSpPr>
        <p:spPr/>
        <p:txBody>
          <a:bodyPr/>
          <a:lstStyle/>
          <a:p>
            <a:r>
              <a:rPr lang="en-US" dirty="0" smtClean="0"/>
              <a:t>Unorthodox lawmaking: the use of out-of-the-ordinary parliamentary tactics to pass legislation in the face of strong opposition</a:t>
            </a:r>
          </a:p>
          <a:p>
            <a:endParaRPr lang="en-US" dirty="0"/>
          </a:p>
          <a:p>
            <a:r>
              <a:rPr lang="en-US" dirty="0" smtClean="0"/>
              <a:t>Prestige: regard for an individual based on their position and/or status</a:t>
            </a:r>
          </a:p>
          <a:p>
            <a:pPr lvl="1"/>
            <a:r>
              <a:rPr lang="en-US" dirty="0" smtClean="0"/>
              <a:t>Members of the House do not always receive the same level of prestige as their Senate counterparts due in part to the size of the House. </a:t>
            </a:r>
          </a:p>
          <a:p>
            <a:pPr lvl="1"/>
            <a:r>
              <a:rPr lang="en-US" dirty="0" smtClean="0"/>
              <a:t>For a member of the House to be recognized nationally, they are usually in a position of leadership or an expert on a policy.</a:t>
            </a:r>
            <a:endParaRPr lang="en-US" dirty="0"/>
          </a:p>
        </p:txBody>
      </p:sp>
    </p:spTree>
    <p:extLst>
      <p:ext uri="{BB962C8B-B14F-4D97-AF65-F5344CB8AC3E}">
        <p14:creationId xmlns:p14="http://schemas.microsoft.com/office/powerpoint/2010/main" val="10508092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347</TotalTime>
  <Words>2444</Words>
  <Application>Microsoft Office PowerPoint</Application>
  <PresentationFormat>Widescreen</PresentationFormat>
  <Paragraphs>213</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AP Government</vt:lpstr>
      <vt:lpstr>Functions of Congress</vt:lpstr>
      <vt:lpstr>Functions of Congress</vt:lpstr>
      <vt:lpstr>Functions of Congress</vt:lpstr>
      <vt:lpstr>Powers of Congress</vt:lpstr>
      <vt:lpstr>Checks on Congress</vt:lpstr>
      <vt:lpstr>Houses of Congress</vt:lpstr>
      <vt:lpstr>Houses of Congress</vt:lpstr>
      <vt:lpstr>Houses of Congress</vt:lpstr>
      <vt:lpstr>Notes on Your Own</vt:lpstr>
      <vt:lpstr>Congressional Apportionment</vt:lpstr>
      <vt:lpstr>Congressional Apportionment</vt:lpstr>
      <vt:lpstr>Here is our state.</vt:lpstr>
      <vt:lpstr>Congressional Perks</vt:lpstr>
      <vt:lpstr>Committees</vt:lpstr>
      <vt:lpstr>Committees</vt:lpstr>
      <vt:lpstr>Committees</vt:lpstr>
      <vt:lpstr>Formal Congressional Leadership</vt:lpstr>
      <vt:lpstr>The Legislative Process</vt:lpstr>
      <vt:lpstr>The Legislative Process</vt:lpstr>
      <vt:lpstr>The Legislative Process</vt:lpstr>
      <vt:lpstr>The Legislative Process</vt:lpstr>
      <vt:lpstr>The Legislative Process</vt:lpstr>
      <vt:lpstr>Congressional Decision Making</vt:lpstr>
      <vt:lpstr>Congressional Decision Making</vt:lpstr>
      <vt:lpstr>The Budget</vt:lpstr>
      <vt:lpstr>The Budget</vt:lpstr>
      <vt:lpstr>The Budget</vt:lpstr>
      <vt:lpstr>PowerPoint Presentation</vt:lpstr>
      <vt:lpstr>PowerPoint Presentation</vt:lpstr>
    </vt:vector>
  </TitlesOfParts>
  <Company>GMCS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Government</dc:title>
  <dc:creator>Jennifer Crowe</dc:creator>
  <cp:lastModifiedBy>Jennifer Crowe</cp:lastModifiedBy>
  <cp:revision>23</cp:revision>
  <dcterms:created xsi:type="dcterms:W3CDTF">2019-06-11T17:23:54Z</dcterms:created>
  <dcterms:modified xsi:type="dcterms:W3CDTF">2020-03-11T18:24:54Z</dcterms:modified>
</cp:coreProperties>
</file>