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E612A-139F-46F6-9469-F94941EA56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0C0236-ABA5-4416-918F-07BF89EC1E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0C72FF-8178-4410-8D88-D94DFAE6B723}"/>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5" name="Footer Placeholder 4">
            <a:extLst>
              <a:ext uri="{FF2B5EF4-FFF2-40B4-BE49-F238E27FC236}">
                <a16:creationId xmlns:a16="http://schemas.microsoft.com/office/drawing/2014/main" id="{FD4E5958-E088-4472-AB31-F85715BB5E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21ABF0-6FFD-4E76-B73F-B1CA275FB99D}"/>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434798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D2EFC-4AD1-4C4F-B0F4-B898E58B09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F03FE0-3811-4841-8107-143A510F9A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3F4E7D-C680-48FF-AA4D-8AF4F862D750}"/>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5" name="Footer Placeholder 4">
            <a:extLst>
              <a:ext uri="{FF2B5EF4-FFF2-40B4-BE49-F238E27FC236}">
                <a16:creationId xmlns:a16="http://schemas.microsoft.com/office/drawing/2014/main" id="{DEE7248C-19C4-4D04-A7AD-51029CBDB0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ACBC40-841C-40FE-9F6E-11E061E58C7C}"/>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4047422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4A4002-5150-4A1E-A20E-E229EFF79A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162284-D20E-4B83-8574-4BF869815F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5B8FAC-F72A-4E58-A58D-30A5D205F0A7}"/>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5" name="Footer Placeholder 4">
            <a:extLst>
              <a:ext uri="{FF2B5EF4-FFF2-40B4-BE49-F238E27FC236}">
                <a16:creationId xmlns:a16="http://schemas.microsoft.com/office/drawing/2014/main" id="{ECF84D56-364F-4721-A5DD-33ADAA989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2B001C-3ECE-451D-A1DD-DB5245BD8CAA}"/>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7401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FEF3E-CC52-461B-9CFD-D5C86415E9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DD0EF5-4123-4B5E-A0B5-D69EF6A32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7F100B-FE88-4840-97BA-118CC506C7F4}"/>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5" name="Footer Placeholder 4">
            <a:extLst>
              <a:ext uri="{FF2B5EF4-FFF2-40B4-BE49-F238E27FC236}">
                <a16:creationId xmlns:a16="http://schemas.microsoft.com/office/drawing/2014/main" id="{6D7F244D-4BBF-45B7-9B87-10C9CEC6FC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AC5B1-4061-4125-BFD8-46F39CCD07F4}"/>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2603211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5F5DC-AE7A-4B55-A6E4-E7EED3CAAA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4DDAB0-7423-4C75-9A9A-F16B91B96A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1FF2DD-FBC7-4C4F-B320-901EF44D2538}"/>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5" name="Footer Placeholder 4">
            <a:extLst>
              <a:ext uri="{FF2B5EF4-FFF2-40B4-BE49-F238E27FC236}">
                <a16:creationId xmlns:a16="http://schemas.microsoft.com/office/drawing/2014/main" id="{9B73AC42-318F-4ED7-9689-88BA464834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46E99-A3DF-4465-8F3C-971EC89C80A8}"/>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640796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2C8F3-7781-4EFC-8214-5BF2BEB1F6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0C28B1-48E0-4B38-B4C8-B2E86B8A121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E36129-F17F-492C-BE6C-5FBCB6F919A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5FFEAB-F91E-4BB4-90AC-A3AC316B0DB4}"/>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6" name="Footer Placeholder 5">
            <a:extLst>
              <a:ext uri="{FF2B5EF4-FFF2-40B4-BE49-F238E27FC236}">
                <a16:creationId xmlns:a16="http://schemas.microsoft.com/office/drawing/2014/main" id="{53013C53-D488-4E8C-BA8C-3A819E25E1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0A2324-ADD7-4894-8DFE-F0A5BD2561EE}"/>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188053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347AD-B7B8-47F1-B285-B1141444F3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EE7B49-FA51-4DD7-A6B4-8ECDBE80FA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740C28F-12FF-447A-8AF8-70C46FDFF6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B080AE-B2DA-440C-B0B7-D2921E3DCD8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D479BD-98BF-4F59-A248-5C017A3DD9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0E48ED-5A4D-4B36-9937-477427AD5E0B}"/>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8" name="Footer Placeholder 7">
            <a:extLst>
              <a:ext uri="{FF2B5EF4-FFF2-40B4-BE49-F238E27FC236}">
                <a16:creationId xmlns:a16="http://schemas.microsoft.com/office/drawing/2014/main" id="{7AA06800-8F18-429E-A119-BBD017D6A4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A44984-C906-4B0C-BA0F-C1C7A122E856}"/>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3340510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30A00-ABF6-4D92-9D64-AE88EB0956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2BF156-E249-4008-ACD5-833422FE810F}"/>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4" name="Footer Placeholder 3">
            <a:extLst>
              <a:ext uri="{FF2B5EF4-FFF2-40B4-BE49-F238E27FC236}">
                <a16:creationId xmlns:a16="http://schemas.microsoft.com/office/drawing/2014/main" id="{9B521436-CFFD-4FA1-BDFC-30CA63D145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1247EC-991E-4B1C-A99A-4CD5F95B116C}"/>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216496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A81F73-ECE1-4384-9AEE-55992691063E}"/>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3" name="Footer Placeholder 2">
            <a:extLst>
              <a:ext uri="{FF2B5EF4-FFF2-40B4-BE49-F238E27FC236}">
                <a16:creationId xmlns:a16="http://schemas.microsoft.com/office/drawing/2014/main" id="{39AF01B3-EB12-4367-89A0-BCC4755BE2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4124F8-7A2C-4082-8444-2E75B839E6CC}"/>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228825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56F34-83A7-43D8-BD4A-A738941857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9B75A27-8202-4E33-BFBF-9B49507A63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ADB8F3-681F-4DAD-999B-F8414A5470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BC25FB-0A48-4D72-9F59-290C242AD6C4}"/>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6" name="Footer Placeholder 5">
            <a:extLst>
              <a:ext uri="{FF2B5EF4-FFF2-40B4-BE49-F238E27FC236}">
                <a16:creationId xmlns:a16="http://schemas.microsoft.com/office/drawing/2014/main" id="{020BE626-5528-4F00-B6B6-069479989F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6A4927-C93A-42AB-97AE-368CC8E4B025}"/>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96301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4A478-C7CE-4F44-9EEB-264800B764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6D052F-0379-411A-87F6-F4AFF3AEC4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FA82FC9-0C1A-4FBD-BB45-CB294D109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B5B4DF-4CFD-4548-9B0E-89816E33E4CD}"/>
              </a:ext>
            </a:extLst>
          </p:cNvPr>
          <p:cNvSpPr>
            <a:spLocks noGrp="1"/>
          </p:cNvSpPr>
          <p:nvPr>
            <p:ph type="dt" sz="half" idx="10"/>
          </p:nvPr>
        </p:nvSpPr>
        <p:spPr/>
        <p:txBody>
          <a:bodyPr/>
          <a:lstStyle/>
          <a:p>
            <a:fld id="{D41962F3-D783-4474-8A43-5C1650CA5FEE}" type="datetimeFigureOut">
              <a:rPr lang="en-US" smtClean="0"/>
              <a:t>6/15/2019</a:t>
            </a:fld>
            <a:endParaRPr lang="en-US"/>
          </a:p>
        </p:txBody>
      </p:sp>
      <p:sp>
        <p:nvSpPr>
          <p:cNvPr id="6" name="Footer Placeholder 5">
            <a:extLst>
              <a:ext uri="{FF2B5EF4-FFF2-40B4-BE49-F238E27FC236}">
                <a16:creationId xmlns:a16="http://schemas.microsoft.com/office/drawing/2014/main" id="{D5459D70-2C68-48FE-9AB7-C27EADCEC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FB33CC-B0AA-4C86-A36E-1FBDB9BC4696}"/>
              </a:ext>
            </a:extLst>
          </p:cNvPr>
          <p:cNvSpPr>
            <a:spLocks noGrp="1"/>
          </p:cNvSpPr>
          <p:nvPr>
            <p:ph type="sldNum" sz="quarter" idx="12"/>
          </p:nvPr>
        </p:nvSpPr>
        <p:spPr/>
        <p:txBody>
          <a:bodyPr/>
          <a:lstStyle/>
          <a:p>
            <a:fld id="{6B3B4653-DDB9-40DD-8180-FDA2E10B6076}" type="slidenum">
              <a:rPr lang="en-US" smtClean="0"/>
              <a:t>‹#›</a:t>
            </a:fld>
            <a:endParaRPr lang="en-US"/>
          </a:p>
        </p:txBody>
      </p:sp>
    </p:spTree>
    <p:extLst>
      <p:ext uri="{BB962C8B-B14F-4D97-AF65-F5344CB8AC3E}">
        <p14:creationId xmlns:p14="http://schemas.microsoft.com/office/powerpoint/2010/main" val="3151499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5DBB52-1490-4BED-A638-B8D7922320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273822-2116-4CE5-8ABE-1C93D037BF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272152-DB4F-46CE-8650-9190D68FCAC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962F3-D783-4474-8A43-5C1650CA5FEE}" type="datetimeFigureOut">
              <a:rPr lang="en-US" smtClean="0"/>
              <a:t>6/15/2019</a:t>
            </a:fld>
            <a:endParaRPr lang="en-US"/>
          </a:p>
        </p:txBody>
      </p:sp>
      <p:sp>
        <p:nvSpPr>
          <p:cNvPr id="5" name="Footer Placeholder 4">
            <a:extLst>
              <a:ext uri="{FF2B5EF4-FFF2-40B4-BE49-F238E27FC236}">
                <a16:creationId xmlns:a16="http://schemas.microsoft.com/office/drawing/2014/main" id="{7E20C15C-C9FB-4697-ACAE-D4DF8009AA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9F478C-9641-4C53-9AFE-10335FD9F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3B4653-DDB9-40DD-8180-FDA2E10B6076}" type="slidenum">
              <a:rPr lang="en-US" smtClean="0"/>
              <a:t>‹#›</a:t>
            </a:fld>
            <a:endParaRPr lang="en-US"/>
          </a:p>
        </p:txBody>
      </p:sp>
    </p:spTree>
    <p:extLst>
      <p:ext uri="{BB962C8B-B14F-4D97-AF65-F5344CB8AC3E}">
        <p14:creationId xmlns:p14="http://schemas.microsoft.com/office/powerpoint/2010/main" val="3017582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D3FF6-AB55-40D5-A149-158D7B55BF95}"/>
              </a:ext>
            </a:extLst>
          </p:cNvPr>
          <p:cNvSpPr>
            <a:spLocks noGrp="1"/>
          </p:cNvSpPr>
          <p:nvPr>
            <p:ph type="ctrTitle"/>
          </p:nvPr>
        </p:nvSpPr>
        <p:spPr/>
        <p:txBody>
          <a:bodyPr/>
          <a:lstStyle/>
          <a:p>
            <a:r>
              <a:rPr lang="en-US" dirty="0"/>
              <a:t>AP Government</a:t>
            </a:r>
          </a:p>
        </p:txBody>
      </p:sp>
      <p:sp>
        <p:nvSpPr>
          <p:cNvPr id="3" name="Subtitle 2">
            <a:extLst>
              <a:ext uri="{FF2B5EF4-FFF2-40B4-BE49-F238E27FC236}">
                <a16:creationId xmlns:a16="http://schemas.microsoft.com/office/drawing/2014/main" id="{34EB7028-16A2-426A-B0D3-CF4C5AB43EE1}"/>
              </a:ext>
            </a:extLst>
          </p:cNvPr>
          <p:cNvSpPr>
            <a:spLocks noGrp="1"/>
          </p:cNvSpPr>
          <p:nvPr>
            <p:ph type="subTitle" idx="1"/>
          </p:nvPr>
        </p:nvSpPr>
        <p:spPr/>
        <p:txBody>
          <a:bodyPr/>
          <a:lstStyle/>
          <a:p>
            <a:r>
              <a:rPr lang="en-US" dirty="0"/>
              <a:t>Unit 4: Political Institutions</a:t>
            </a:r>
          </a:p>
          <a:p>
            <a:r>
              <a:rPr lang="en-US" dirty="0"/>
              <a:t>Chapter 13 </a:t>
            </a:r>
            <a:r>
              <a:rPr lang="en-US"/>
              <a:t>| 13 slides</a:t>
            </a:r>
            <a:endParaRPr lang="en-US" dirty="0"/>
          </a:p>
        </p:txBody>
      </p:sp>
    </p:spTree>
    <p:extLst>
      <p:ext uri="{BB962C8B-B14F-4D97-AF65-F5344CB8AC3E}">
        <p14:creationId xmlns:p14="http://schemas.microsoft.com/office/powerpoint/2010/main" val="202315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E248A-D8EF-4592-B513-3556CCFB2707}"/>
              </a:ext>
            </a:extLst>
          </p:cNvPr>
          <p:cNvSpPr>
            <a:spLocks noGrp="1"/>
          </p:cNvSpPr>
          <p:nvPr>
            <p:ph type="title"/>
          </p:nvPr>
        </p:nvSpPr>
        <p:spPr/>
        <p:txBody>
          <a:bodyPr/>
          <a:lstStyle/>
          <a:p>
            <a:r>
              <a:rPr lang="en-US" dirty="0"/>
              <a:t>Notes on Your Own</a:t>
            </a:r>
          </a:p>
        </p:txBody>
      </p:sp>
      <p:sp>
        <p:nvSpPr>
          <p:cNvPr id="3" name="Content Placeholder 2">
            <a:extLst>
              <a:ext uri="{FF2B5EF4-FFF2-40B4-BE49-F238E27FC236}">
                <a16:creationId xmlns:a16="http://schemas.microsoft.com/office/drawing/2014/main" id="{3FA4D8D6-B4A9-49FA-ABA1-42619BAAD50F}"/>
              </a:ext>
            </a:extLst>
          </p:cNvPr>
          <p:cNvSpPr>
            <a:spLocks noGrp="1"/>
          </p:cNvSpPr>
          <p:nvPr>
            <p:ph idx="1"/>
          </p:nvPr>
        </p:nvSpPr>
        <p:spPr/>
        <p:txBody>
          <a:bodyPr>
            <a:normAutofit fontScale="92500"/>
          </a:bodyPr>
          <a:lstStyle/>
          <a:p>
            <a:r>
              <a:rPr lang="en-US" dirty="0"/>
              <a:t>Using pages 466-476, answer the following questions to include in your notes for this chapter. It will be helpful to copy down the questions. </a:t>
            </a:r>
          </a:p>
          <a:p>
            <a:pPr marL="914400" lvl="1" indent="-457200">
              <a:buFont typeface="+mj-lt"/>
              <a:buAutoNum type="arabicPeriod"/>
            </a:pPr>
            <a:r>
              <a:rPr lang="en-US" dirty="0"/>
              <a:t>How does overlapping jurisdiction create problems for the bureaucracy? Provide two detailed accounts of when this has happened.</a:t>
            </a:r>
          </a:p>
          <a:p>
            <a:pPr marL="914400" lvl="1" indent="-457200">
              <a:buFont typeface="+mj-lt"/>
              <a:buAutoNum type="arabicPeriod"/>
            </a:pPr>
            <a:r>
              <a:rPr lang="en-US" dirty="0"/>
              <a:t>How is the bureaucracy staffed? What is different between these employees?</a:t>
            </a:r>
          </a:p>
          <a:p>
            <a:pPr marL="914400" lvl="1" indent="-457200">
              <a:buFont typeface="+mj-lt"/>
              <a:buAutoNum type="arabicPeriod"/>
            </a:pPr>
            <a:r>
              <a:rPr lang="en-US" dirty="0"/>
              <a:t>How has the bureaucracy, particularly the civil service, grown and been reformed over time?</a:t>
            </a:r>
          </a:p>
          <a:p>
            <a:pPr marL="914400" lvl="1" indent="-457200">
              <a:buFont typeface="+mj-lt"/>
              <a:buAutoNum type="arabicPeriod"/>
            </a:pPr>
            <a:r>
              <a:rPr lang="en-US" dirty="0"/>
              <a:t>What are sunshine laws? What are sunset laws? How have they changed transparency in government?</a:t>
            </a:r>
          </a:p>
          <a:p>
            <a:pPr marL="914400" lvl="1" indent="-457200">
              <a:buFont typeface="+mj-lt"/>
              <a:buAutoNum type="arabicPeriod"/>
            </a:pPr>
            <a:r>
              <a:rPr lang="en-US" dirty="0"/>
              <a:t>Why are privatization and incentives proposed bureaucratic reforms?</a:t>
            </a:r>
          </a:p>
          <a:p>
            <a:pPr marL="914400" lvl="1" indent="-457200">
              <a:buFont typeface="+mj-lt"/>
              <a:buAutoNum type="arabicPeriod"/>
            </a:pPr>
            <a:r>
              <a:rPr lang="en-US" dirty="0"/>
              <a:t>Why is it important that whistleblowers are protected? </a:t>
            </a:r>
          </a:p>
        </p:txBody>
      </p:sp>
    </p:spTree>
    <p:extLst>
      <p:ext uri="{BB962C8B-B14F-4D97-AF65-F5344CB8AC3E}">
        <p14:creationId xmlns:p14="http://schemas.microsoft.com/office/powerpoint/2010/main" val="30459362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D1B66-703C-460B-B939-554D045FF668}"/>
              </a:ext>
            </a:extLst>
          </p:cNvPr>
          <p:cNvSpPr>
            <a:spLocks noGrp="1"/>
          </p:cNvSpPr>
          <p:nvPr>
            <p:ph type="title"/>
          </p:nvPr>
        </p:nvSpPr>
        <p:spPr/>
        <p:txBody>
          <a:bodyPr/>
          <a:lstStyle/>
          <a:p>
            <a:r>
              <a:rPr lang="en-US" dirty="0"/>
              <a:t>Bureaucrats as Politicians</a:t>
            </a:r>
          </a:p>
        </p:txBody>
      </p:sp>
      <p:sp>
        <p:nvSpPr>
          <p:cNvPr id="3" name="Content Placeholder 2">
            <a:extLst>
              <a:ext uri="{FF2B5EF4-FFF2-40B4-BE49-F238E27FC236}">
                <a16:creationId xmlns:a16="http://schemas.microsoft.com/office/drawing/2014/main" id="{39C67D34-E391-4026-98D9-5EB0E22CD45F}"/>
              </a:ext>
            </a:extLst>
          </p:cNvPr>
          <p:cNvSpPr>
            <a:spLocks noGrp="1"/>
          </p:cNvSpPr>
          <p:nvPr>
            <p:ph idx="1"/>
          </p:nvPr>
        </p:nvSpPr>
        <p:spPr/>
        <p:txBody>
          <a:bodyPr>
            <a:normAutofit fontScale="92500" lnSpcReduction="10000"/>
          </a:bodyPr>
          <a:lstStyle/>
          <a:p>
            <a:r>
              <a:rPr lang="en-US" dirty="0"/>
              <a:t>The bureaucracy administers laws passed by Congress in order to help the president enforce them. “This means that the agencies must decide how best to carry out the wishes of Congress.”</a:t>
            </a:r>
          </a:p>
          <a:p>
            <a:pPr lvl="1"/>
            <a:r>
              <a:rPr lang="en-US" dirty="0"/>
              <a:t>Enabling legislation: a statute enacted by Congress that authorizes the creation of an administrative agency, specifying its name, purpose, composition, functions, and powers.</a:t>
            </a:r>
          </a:p>
          <a:p>
            <a:pPr lvl="1"/>
            <a:r>
              <a:rPr lang="en-US" dirty="0"/>
              <a:t>Agencies publish new rules and regulations in the </a:t>
            </a:r>
            <a:r>
              <a:rPr lang="en-US" i="1" dirty="0"/>
              <a:t>Federal Register</a:t>
            </a:r>
            <a:r>
              <a:rPr lang="en-US" dirty="0"/>
              <a:t>, which will go into effect after a waiting period to give time for others to adjust their practices, make comments, or request changes, including overturning the legislation.</a:t>
            </a:r>
          </a:p>
          <a:p>
            <a:pPr lvl="1"/>
            <a:r>
              <a:rPr lang="en-US" dirty="0"/>
              <a:t>After this waiting period, the legislation, its rules, and/or regulations may be challenged in court.</a:t>
            </a:r>
          </a:p>
          <a:p>
            <a:pPr lvl="1"/>
            <a:r>
              <a:rPr lang="en-US" dirty="0"/>
              <a:t>Negotiated rulemaking: established in 1990, authorizes agencies to allow those who will be affected by a new rule to participate in the rule-drafting process.</a:t>
            </a:r>
          </a:p>
        </p:txBody>
      </p:sp>
    </p:spTree>
    <p:extLst>
      <p:ext uri="{BB962C8B-B14F-4D97-AF65-F5344CB8AC3E}">
        <p14:creationId xmlns:p14="http://schemas.microsoft.com/office/powerpoint/2010/main" val="4090655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83AEB-C153-4B35-9E66-B559492AA2E7}"/>
              </a:ext>
            </a:extLst>
          </p:cNvPr>
          <p:cNvSpPr>
            <a:spLocks noGrp="1"/>
          </p:cNvSpPr>
          <p:nvPr>
            <p:ph type="title"/>
          </p:nvPr>
        </p:nvSpPr>
        <p:spPr/>
        <p:txBody>
          <a:bodyPr/>
          <a:lstStyle/>
          <a:p>
            <a:r>
              <a:rPr lang="en-US" dirty="0"/>
              <a:t>Bureaucrats as Policymakers</a:t>
            </a:r>
          </a:p>
        </p:txBody>
      </p:sp>
      <p:sp>
        <p:nvSpPr>
          <p:cNvPr id="3" name="Content Placeholder 2">
            <a:extLst>
              <a:ext uri="{FF2B5EF4-FFF2-40B4-BE49-F238E27FC236}">
                <a16:creationId xmlns:a16="http://schemas.microsoft.com/office/drawing/2014/main" id="{6200C466-87FB-4E89-8ECF-E7A86638368B}"/>
              </a:ext>
            </a:extLst>
          </p:cNvPr>
          <p:cNvSpPr>
            <a:spLocks noGrp="1"/>
          </p:cNvSpPr>
          <p:nvPr>
            <p:ph idx="1"/>
          </p:nvPr>
        </p:nvSpPr>
        <p:spPr/>
        <p:txBody>
          <a:bodyPr/>
          <a:lstStyle/>
          <a:p>
            <a:r>
              <a:rPr lang="en-US" dirty="0"/>
              <a:t>Iron triangles: three-way alliance between legislators, bureaucrats, and interest groups to make or preserve policies that benefit their respective interests. </a:t>
            </a:r>
          </a:p>
          <a:p>
            <a:pPr lvl="1"/>
            <a:r>
              <a:rPr lang="en-US" dirty="0"/>
              <a:t>Issue networks: a group of individuals or organizations—which may consist of legislators and legislative staff, interest group leaders, bureaucrats, the media, scholars and other experts—that supports a particular policy position on a given issue. </a:t>
            </a:r>
          </a:p>
          <a:p>
            <a:pPr lvl="1"/>
            <a:r>
              <a:rPr lang="en-US" dirty="0"/>
              <a:t>These groups and individuals work together, formally or informally, to make policy that is beneficial in some way to all involved. </a:t>
            </a:r>
          </a:p>
        </p:txBody>
      </p:sp>
    </p:spTree>
    <p:extLst>
      <p:ext uri="{BB962C8B-B14F-4D97-AF65-F5344CB8AC3E}">
        <p14:creationId xmlns:p14="http://schemas.microsoft.com/office/powerpoint/2010/main" val="3272356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E22F0-66A8-406F-9BAF-20D7311C8DD0}"/>
              </a:ext>
            </a:extLst>
          </p:cNvPr>
          <p:cNvSpPr>
            <a:spLocks noGrp="1"/>
          </p:cNvSpPr>
          <p:nvPr>
            <p:ph type="title"/>
          </p:nvPr>
        </p:nvSpPr>
        <p:spPr/>
        <p:txBody>
          <a:bodyPr/>
          <a:lstStyle/>
          <a:p>
            <a:r>
              <a:rPr lang="en-US" dirty="0"/>
              <a:t>Congressional Control</a:t>
            </a:r>
          </a:p>
        </p:txBody>
      </p:sp>
      <p:sp>
        <p:nvSpPr>
          <p:cNvPr id="3" name="Content Placeholder 2">
            <a:extLst>
              <a:ext uri="{FF2B5EF4-FFF2-40B4-BE49-F238E27FC236}">
                <a16:creationId xmlns:a16="http://schemas.microsoft.com/office/drawing/2014/main" id="{CCA747E7-F64F-4CD7-89AA-67245A10A23C}"/>
              </a:ext>
            </a:extLst>
          </p:cNvPr>
          <p:cNvSpPr>
            <a:spLocks noGrp="1"/>
          </p:cNvSpPr>
          <p:nvPr>
            <p:ph idx="1"/>
          </p:nvPr>
        </p:nvSpPr>
        <p:spPr/>
        <p:txBody>
          <a:bodyPr/>
          <a:lstStyle/>
          <a:p>
            <a:r>
              <a:rPr lang="en-US" dirty="0"/>
              <a:t>Power of the Purse: the ability to fund an agency</a:t>
            </a:r>
          </a:p>
          <a:p>
            <a:r>
              <a:rPr lang="en-US" dirty="0"/>
              <a:t>Enabling legislation: the ability to create an agency</a:t>
            </a:r>
          </a:p>
          <a:p>
            <a:r>
              <a:rPr lang="en-US" dirty="0"/>
              <a:t>Oversight: making sure everyone’s doing what’s supposed to be done</a:t>
            </a:r>
          </a:p>
          <a:p>
            <a:pPr lvl="1"/>
            <a:r>
              <a:rPr lang="en-US" dirty="0"/>
              <a:t>Investigations and hearings into an agency’s actions</a:t>
            </a:r>
          </a:p>
          <a:p>
            <a:pPr lvl="1"/>
            <a:r>
              <a:rPr lang="en-US" dirty="0"/>
              <a:t>Reviews for compliance</a:t>
            </a:r>
          </a:p>
          <a:p>
            <a:pPr lvl="1"/>
            <a:r>
              <a:rPr lang="en-US" dirty="0"/>
              <a:t>Congressional Review Act: allows Congress to express their disapproval over particular agency actions.</a:t>
            </a:r>
          </a:p>
          <a:p>
            <a:pPr lvl="1"/>
            <a:endParaRPr lang="en-US" dirty="0"/>
          </a:p>
          <a:p>
            <a:r>
              <a:rPr lang="en-US" dirty="0"/>
              <a:t>Most of Congress’ actions in regard to the bureaucracy is reactionary.</a:t>
            </a:r>
          </a:p>
        </p:txBody>
      </p:sp>
    </p:spTree>
    <p:extLst>
      <p:ext uri="{BB962C8B-B14F-4D97-AF65-F5344CB8AC3E}">
        <p14:creationId xmlns:p14="http://schemas.microsoft.com/office/powerpoint/2010/main" val="1853736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42A94-1684-4218-AFDD-20BADED46E39}"/>
              </a:ext>
            </a:extLst>
          </p:cNvPr>
          <p:cNvSpPr>
            <a:spLocks noGrp="1"/>
          </p:cNvSpPr>
          <p:nvPr>
            <p:ph type="title"/>
          </p:nvPr>
        </p:nvSpPr>
        <p:spPr/>
        <p:txBody>
          <a:bodyPr/>
          <a:lstStyle/>
          <a:p>
            <a:r>
              <a:rPr lang="en-US" dirty="0"/>
              <a:t>The Bureaucracy</a:t>
            </a:r>
          </a:p>
        </p:txBody>
      </p:sp>
      <p:sp>
        <p:nvSpPr>
          <p:cNvPr id="3" name="Content Placeholder 2">
            <a:extLst>
              <a:ext uri="{FF2B5EF4-FFF2-40B4-BE49-F238E27FC236}">
                <a16:creationId xmlns:a16="http://schemas.microsoft.com/office/drawing/2014/main" id="{483F9B39-EBD9-499D-9E50-66A17DEA0E5F}"/>
              </a:ext>
            </a:extLst>
          </p:cNvPr>
          <p:cNvSpPr>
            <a:spLocks noGrp="1"/>
          </p:cNvSpPr>
          <p:nvPr>
            <p:ph idx="1"/>
          </p:nvPr>
        </p:nvSpPr>
        <p:spPr/>
        <p:txBody>
          <a:bodyPr/>
          <a:lstStyle/>
          <a:p>
            <a:r>
              <a:rPr lang="en-US" dirty="0"/>
              <a:t>A large organization that is structured hierarchically to carry out specific functions.</a:t>
            </a:r>
          </a:p>
          <a:p>
            <a:pPr lvl="1"/>
            <a:r>
              <a:rPr lang="en-US" dirty="0"/>
              <a:t>They represent a division of labor in which “individuals  must concentrate their skills on specific, well-defined aspects of a problem and depend on others to solve the rest of it.”</a:t>
            </a:r>
          </a:p>
          <a:p>
            <a:pPr lvl="1"/>
            <a:r>
              <a:rPr lang="en-US" dirty="0"/>
              <a:t>The ultimate example of group work.</a:t>
            </a:r>
          </a:p>
        </p:txBody>
      </p:sp>
    </p:spTree>
    <p:extLst>
      <p:ext uri="{BB962C8B-B14F-4D97-AF65-F5344CB8AC3E}">
        <p14:creationId xmlns:p14="http://schemas.microsoft.com/office/powerpoint/2010/main" val="1448582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A889AA-ABC6-43B5-8E10-7CF572F52E3C}"/>
              </a:ext>
            </a:extLst>
          </p:cNvPr>
          <p:cNvSpPr>
            <a:spLocks noGrp="1"/>
          </p:cNvSpPr>
          <p:nvPr>
            <p:ph type="title"/>
          </p:nvPr>
        </p:nvSpPr>
        <p:spPr/>
        <p:txBody>
          <a:bodyPr/>
          <a:lstStyle/>
          <a:p>
            <a:r>
              <a:rPr lang="en-US" dirty="0"/>
              <a:t>Bureaucracies</a:t>
            </a:r>
          </a:p>
        </p:txBody>
      </p:sp>
      <p:sp>
        <p:nvSpPr>
          <p:cNvPr id="5" name="Text Placeholder 4">
            <a:extLst>
              <a:ext uri="{FF2B5EF4-FFF2-40B4-BE49-F238E27FC236}">
                <a16:creationId xmlns:a16="http://schemas.microsoft.com/office/drawing/2014/main" id="{C0339DE7-93C7-4BDC-AE75-6AAAD85879E7}"/>
              </a:ext>
            </a:extLst>
          </p:cNvPr>
          <p:cNvSpPr>
            <a:spLocks noGrp="1"/>
          </p:cNvSpPr>
          <p:nvPr>
            <p:ph type="body" idx="1"/>
          </p:nvPr>
        </p:nvSpPr>
        <p:spPr/>
        <p:txBody>
          <a:bodyPr/>
          <a:lstStyle/>
          <a:p>
            <a:r>
              <a:rPr lang="en-US" dirty="0"/>
              <a:t>Public Bureaucracies </a:t>
            </a:r>
          </a:p>
        </p:txBody>
      </p:sp>
      <p:sp>
        <p:nvSpPr>
          <p:cNvPr id="6" name="Content Placeholder 5">
            <a:extLst>
              <a:ext uri="{FF2B5EF4-FFF2-40B4-BE49-F238E27FC236}">
                <a16:creationId xmlns:a16="http://schemas.microsoft.com/office/drawing/2014/main" id="{FB2DF997-761F-4171-83A3-0F8FB9EE4892}"/>
              </a:ext>
            </a:extLst>
          </p:cNvPr>
          <p:cNvSpPr>
            <a:spLocks noGrp="1"/>
          </p:cNvSpPr>
          <p:nvPr>
            <p:ph sz="half" idx="2"/>
          </p:nvPr>
        </p:nvSpPr>
        <p:spPr/>
        <p:txBody>
          <a:bodyPr>
            <a:normAutofit lnSpcReduction="10000"/>
          </a:bodyPr>
          <a:lstStyle/>
          <a:p>
            <a:r>
              <a:rPr lang="en-US" dirty="0"/>
              <a:t>Ex: the government</a:t>
            </a:r>
          </a:p>
          <a:p>
            <a:r>
              <a:rPr lang="en-US" dirty="0"/>
              <a:t>No single set of leaders</a:t>
            </a:r>
          </a:p>
          <a:p>
            <a:r>
              <a:rPr lang="en-US" dirty="0"/>
              <a:t>Chief administrator (</a:t>
            </a:r>
            <a:r>
              <a:rPr lang="en-US" dirty="0" err="1"/>
              <a:t>Prez</a:t>
            </a:r>
            <a:r>
              <a:rPr lang="en-US" dirty="0"/>
              <a:t>) vs. funding source (Congress)</a:t>
            </a:r>
          </a:p>
          <a:p>
            <a:r>
              <a:rPr lang="en-US" dirty="0"/>
              <a:t>Not organized to make a profit</a:t>
            </a:r>
          </a:p>
          <a:p>
            <a:r>
              <a:rPr lang="en-US" dirty="0"/>
              <a:t>Promotes efficiency on behalf of public tax dollars</a:t>
            </a:r>
          </a:p>
          <a:p>
            <a:pPr lvl="1"/>
            <a:r>
              <a:rPr lang="en-US" dirty="0"/>
              <a:t>The opposite is usually experienced.</a:t>
            </a:r>
          </a:p>
        </p:txBody>
      </p:sp>
      <p:sp>
        <p:nvSpPr>
          <p:cNvPr id="7" name="Text Placeholder 6">
            <a:extLst>
              <a:ext uri="{FF2B5EF4-FFF2-40B4-BE49-F238E27FC236}">
                <a16:creationId xmlns:a16="http://schemas.microsoft.com/office/drawing/2014/main" id="{15D4CBF7-2BA1-49BD-A124-509C71A38711}"/>
              </a:ext>
            </a:extLst>
          </p:cNvPr>
          <p:cNvSpPr>
            <a:spLocks noGrp="1"/>
          </p:cNvSpPr>
          <p:nvPr>
            <p:ph type="body" sz="quarter" idx="3"/>
          </p:nvPr>
        </p:nvSpPr>
        <p:spPr/>
        <p:txBody>
          <a:bodyPr/>
          <a:lstStyle/>
          <a:p>
            <a:r>
              <a:rPr lang="en-US" dirty="0"/>
              <a:t>Private Bureaucracies</a:t>
            </a:r>
          </a:p>
        </p:txBody>
      </p:sp>
      <p:sp>
        <p:nvSpPr>
          <p:cNvPr id="8" name="Content Placeholder 7">
            <a:extLst>
              <a:ext uri="{FF2B5EF4-FFF2-40B4-BE49-F238E27FC236}">
                <a16:creationId xmlns:a16="http://schemas.microsoft.com/office/drawing/2014/main" id="{1AD8545C-CA26-452A-AAAC-3EEC459E3E2F}"/>
              </a:ext>
            </a:extLst>
          </p:cNvPr>
          <p:cNvSpPr>
            <a:spLocks noGrp="1"/>
          </p:cNvSpPr>
          <p:nvPr>
            <p:ph sz="quarter" idx="4"/>
          </p:nvPr>
        </p:nvSpPr>
        <p:spPr/>
        <p:txBody>
          <a:bodyPr>
            <a:normAutofit lnSpcReduction="10000"/>
          </a:bodyPr>
          <a:lstStyle/>
          <a:p>
            <a:r>
              <a:rPr lang="en-US" dirty="0"/>
              <a:t>Ex: a large corporation</a:t>
            </a:r>
          </a:p>
          <a:p>
            <a:r>
              <a:rPr lang="en-US" dirty="0"/>
              <a:t>Board of directors/single set of leaders</a:t>
            </a:r>
          </a:p>
          <a:p>
            <a:r>
              <a:rPr lang="en-US" dirty="0"/>
              <a:t>Designed to make a profit</a:t>
            </a:r>
          </a:p>
          <a:p>
            <a:r>
              <a:rPr lang="en-US" dirty="0"/>
              <a:t>Beholden only to themselves</a:t>
            </a:r>
          </a:p>
        </p:txBody>
      </p:sp>
    </p:spTree>
    <p:extLst>
      <p:ext uri="{BB962C8B-B14F-4D97-AF65-F5344CB8AC3E}">
        <p14:creationId xmlns:p14="http://schemas.microsoft.com/office/powerpoint/2010/main" val="1878564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4419812-539E-41F5-A16D-8B73D63B18D8}"/>
              </a:ext>
            </a:extLst>
          </p:cNvPr>
          <p:cNvSpPr>
            <a:spLocks noGrp="1"/>
          </p:cNvSpPr>
          <p:nvPr>
            <p:ph type="title"/>
          </p:nvPr>
        </p:nvSpPr>
        <p:spPr/>
        <p:txBody>
          <a:bodyPr/>
          <a:lstStyle/>
          <a:p>
            <a:r>
              <a:rPr lang="en-US" dirty="0"/>
              <a:t>Models of Bureaucracy</a:t>
            </a:r>
          </a:p>
        </p:txBody>
      </p:sp>
      <p:sp>
        <p:nvSpPr>
          <p:cNvPr id="8" name="Content Placeholder 7">
            <a:extLst>
              <a:ext uri="{FF2B5EF4-FFF2-40B4-BE49-F238E27FC236}">
                <a16:creationId xmlns:a16="http://schemas.microsoft.com/office/drawing/2014/main" id="{5D39B6D7-ACD7-4A3F-A2DD-C7AC79D88DFE}"/>
              </a:ext>
            </a:extLst>
          </p:cNvPr>
          <p:cNvSpPr>
            <a:spLocks noGrp="1"/>
          </p:cNvSpPr>
          <p:nvPr>
            <p:ph idx="1"/>
          </p:nvPr>
        </p:nvSpPr>
        <p:spPr/>
        <p:txBody>
          <a:bodyPr/>
          <a:lstStyle/>
          <a:p>
            <a:r>
              <a:rPr lang="en-US" dirty="0"/>
              <a:t>Weberian Model (aka the “classic” model)</a:t>
            </a:r>
          </a:p>
          <a:p>
            <a:pPr lvl="1"/>
            <a:r>
              <a:rPr lang="en-US" dirty="0"/>
              <a:t>The formation of bureaucracy is inevitable</a:t>
            </a:r>
          </a:p>
          <a:p>
            <a:pPr lvl="1"/>
            <a:r>
              <a:rPr lang="en-US" dirty="0"/>
              <a:t>Bureaucracies are organized hierarchically—whether public or private—and governed by formal procedures.</a:t>
            </a:r>
          </a:p>
          <a:p>
            <a:pPr lvl="1"/>
            <a:r>
              <a:rPr lang="en-US" dirty="0"/>
              <a:t>Power flows from the top down.</a:t>
            </a:r>
          </a:p>
          <a:p>
            <a:pPr lvl="1"/>
            <a:r>
              <a:rPr lang="en-US" dirty="0"/>
              <a:t>Decision making processes are shaped by detailed rule that will promote the same decision in a similar situation.</a:t>
            </a:r>
          </a:p>
          <a:p>
            <a:pPr lvl="1"/>
            <a:r>
              <a:rPr lang="en-US" dirty="0"/>
              <a:t>Bureaucrats use logical reasoning and data analysis to make decisions over trial-and-error.</a:t>
            </a:r>
          </a:p>
          <a:p>
            <a:pPr lvl="1"/>
            <a:r>
              <a:rPr lang="en-US" dirty="0"/>
              <a:t>Bureaucrats are staffed on merit rather than political affiliation.</a:t>
            </a:r>
          </a:p>
        </p:txBody>
      </p:sp>
    </p:spTree>
    <p:extLst>
      <p:ext uri="{BB962C8B-B14F-4D97-AF65-F5344CB8AC3E}">
        <p14:creationId xmlns:p14="http://schemas.microsoft.com/office/powerpoint/2010/main" val="193276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29392-09EA-4353-BD87-85764E271093}"/>
              </a:ext>
            </a:extLst>
          </p:cNvPr>
          <p:cNvSpPr>
            <a:spLocks noGrp="1"/>
          </p:cNvSpPr>
          <p:nvPr>
            <p:ph type="title"/>
          </p:nvPr>
        </p:nvSpPr>
        <p:spPr/>
        <p:txBody>
          <a:bodyPr/>
          <a:lstStyle/>
          <a:p>
            <a:r>
              <a:rPr lang="en-US" dirty="0"/>
              <a:t>Models of Bureaucracies</a:t>
            </a:r>
          </a:p>
        </p:txBody>
      </p:sp>
      <p:sp>
        <p:nvSpPr>
          <p:cNvPr id="3" name="Content Placeholder 2">
            <a:extLst>
              <a:ext uri="{FF2B5EF4-FFF2-40B4-BE49-F238E27FC236}">
                <a16:creationId xmlns:a16="http://schemas.microsoft.com/office/drawing/2014/main" id="{2EDB4A10-E5AA-45BF-ABC8-6816BA5BFE6C}"/>
              </a:ext>
            </a:extLst>
          </p:cNvPr>
          <p:cNvSpPr>
            <a:spLocks noGrp="1"/>
          </p:cNvSpPr>
          <p:nvPr>
            <p:ph idx="1"/>
          </p:nvPr>
        </p:nvSpPr>
        <p:spPr/>
        <p:txBody>
          <a:bodyPr/>
          <a:lstStyle/>
          <a:p>
            <a:r>
              <a:rPr lang="en-US" dirty="0"/>
              <a:t>Acquisitive Model (aka the “expansion” model)</a:t>
            </a:r>
          </a:p>
          <a:p>
            <a:pPr lvl="1"/>
            <a:r>
              <a:rPr lang="en-US" dirty="0"/>
              <a:t>Top-level bureaucrats will always try to gain more or avoid reductions for their departments.</a:t>
            </a:r>
          </a:p>
          <a:p>
            <a:pPr lvl="1"/>
            <a:r>
              <a:rPr lang="en-US" dirty="0"/>
              <a:t>This includes the scope of what their department does, budgets, and staff. </a:t>
            </a:r>
          </a:p>
          <a:p>
            <a:pPr lvl="1"/>
            <a:r>
              <a:rPr lang="en-US" dirty="0"/>
              <a:t>If you’re not increasing, you’re decreasing.</a:t>
            </a:r>
          </a:p>
          <a:p>
            <a:r>
              <a:rPr lang="en-US" dirty="0"/>
              <a:t>Monopolistic Model (aka the “inefficiency” model)</a:t>
            </a:r>
          </a:p>
          <a:p>
            <a:pPr lvl="1"/>
            <a:r>
              <a:rPr lang="en-US" dirty="0"/>
              <a:t>Compares bureaucracies to monopolistic corporations. </a:t>
            </a:r>
          </a:p>
          <a:p>
            <a:pPr lvl="1"/>
            <a:r>
              <a:rPr lang="en-US" dirty="0"/>
              <a:t>“Monopolistic bureaucracies—like monopolistic firms—essentially have no competitors and act accordingly.”</a:t>
            </a:r>
          </a:p>
          <a:p>
            <a:pPr lvl="1"/>
            <a:r>
              <a:rPr lang="en-US" dirty="0"/>
              <a:t>They are not punished for inefficiency, therefore they are reformed for cost-saving or better resource management.</a:t>
            </a:r>
          </a:p>
        </p:txBody>
      </p:sp>
    </p:spTree>
    <p:extLst>
      <p:ext uri="{BB962C8B-B14F-4D97-AF65-F5344CB8AC3E}">
        <p14:creationId xmlns:p14="http://schemas.microsoft.com/office/powerpoint/2010/main" val="2091316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E4BDD-6386-4474-8F33-54492927F10D}"/>
              </a:ext>
            </a:extLst>
          </p:cNvPr>
          <p:cNvSpPr>
            <a:spLocks noGrp="1"/>
          </p:cNvSpPr>
          <p:nvPr>
            <p:ph type="title"/>
          </p:nvPr>
        </p:nvSpPr>
        <p:spPr/>
        <p:txBody>
          <a:bodyPr/>
          <a:lstStyle/>
          <a:p>
            <a:r>
              <a:rPr lang="en-US" dirty="0"/>
              <a:t>The US Bureaucracy</a:t>
            </a:r>
          </a:p>
        </p:txBody>
      </p:sp>
      <p:sp>
        <p:nvSpPr>
          <p:cNvPr id="3" name="Content Placeholder 2">
            <a:extLst>
              <a:ext uri="{FF2B5EF4-FFF2-40B4-BE49-F238E27FC236}">
                <a16:creationId xmlns:a16="http://schemas.microsoft.com/office/drawing/2014/main" id="{109981E9-2BED-4F84-BBDE-C80B93340180}"/>
              </a:ext>
            </a:extLst>
          </p:cNvPr>
          <p:cNvSpPr>
            <a:spLocks noGrp="1"/>
          </p:cNvSpPr>
          <p:nvPr>
            <p:ph idx="1"/>
          </p:nvPr>
        </p:nvSpPr>
        <p:spPr/>
        <p:txBody>
          <a:bodyPr/>
          <a:lstStyle/>
          <a:p>
            <a:r>
              <a:rPr lang="en-US" dirty="0"/>
              <a:t>Greater degree of autonomy than those of other nations.</a:t>
            </a:r>
          </a:p>
          <a:p>
            <a:r>
              <a:rPr lang="en-US" dirty="0"/>
              <a:t>Departments are often tasked with providing assistance to their state counterparts.</a:t>
            </a:r>
          </a:p>
          <a:p>
            <a:r>
              <a:rPr lang="en-US" dirty="0"/>
              <a:t>Administrative agencies: a federal, state, or local government unit established to perform a specific function and authorized by legislative bodies to administer and enforce specific laws.</a:t>
            </a:r>
          </a:p>
          <a:p>
            <a:pPr lvl="1"/>
            <a:r>
              <a:rPr lang="en-US" dirty="0"/>
              <a:t>Ex: Securities and Exchange Commission, Environmental Protection Agency</a:t>
            </a:r>
          </a:p>
        </p:txBody>
      </p:sp>
    </p:spTree>
    <p:extLst>
      <p:ext uri="{BB962C8B-B14F-4D97-AF65-F5344CB8AC3E}">
        <p14:creationId xmlns:p14="http://schemas.microsoft.com/office/powerpoint/2010/main" val="86382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1FA6-DCF7-4151-8936-5E2C890AE369}"/>
              </a:ext>
            </a:extLst>
          </p:cNvPr>
          <p:cNvSpPr>
            <a:spLocks noGrp="1"/>
          </p:cNvSpPr>
          <p:nvPr>
            <p:ph type="title"/>
          </p:nvPr>
        </p:nvSpPr>
        <p:spPr/>
        <p:txBody>
          <a:bodyPr/>
          <a:lstStyle/>
          <a:p>
            <a:r>
              <a:rPr lang="en-US" dirty="0"/>
              <a:t>Organization</a:t>
            </a:r>
          </a:p>
        </p:txBody>
      </p:sp>
      <p:sp>
        <p:nvSpPr>
          <p:cNvPr id="3" name="Content Placeholder 2">
            <a:extLst>
              <a:ext uri="{FF2B5EF4-FFF2-40B4-BE49-F238E27FC236}">
                <a16:creationId xmlns:a16="http://schemas.microsoft.com/office/drawing/2014/main" id="{E0BEED73-BEEB-4036-A104-5E4758E558A2}"/>
              </a:ext>
            </a:extLst>
          </p:cNvPr>
          <p:cNvSpPr>
            <a:spLocks noGrp="1"/>
          </p:cNvSpPr>
          <p:nvPr>
            <p:ph idx="1"/>
          </p:nvPr>
        </p:nvSpPr>
        <p:spPr/>
        <p:txBody>
          <a:bodyPr/>
          <a:lstStyle/>
          <a:p>
            <a:r>
              <a:rPr lang="en-US" dirty="0"/>
              <a:t>The executive branch employs the most staff.</a:t>
            </a:r>
          </a:p>
          <a:p>
            <a:pPr lvl="1"/>
            <a:r>
              <a:rPr lang="en-US" dirty="0"/>
              <a:t>Cabinet departments</a:t>
            </a:r>
          </a:p>
          <a:p>
            <a:pPr lvl="1"/>
            <a:r>
              <a:rPr lang="en-US" dirty="0"/>
              <a:t>Independent executive agencies</a:t>
            </a:r>
          </a:p>
          <a:p>
            <a:pPr lvl="1"/>
            <a:r>
              <a:rPr lang="en-US" dirty="0"/>
              <a:t>Independent regulatory agencies</a:t>
            </a:r>
          </a:p>
          <a:p>
            <a:pPr lvl="1"/>
            <a:r>
              <a:rPr lang="en-US" dirty="0"/>
              <a:t>Government corporations</a:t>
            </a:r>
          </a:p>
          <a:p>
            <a:r>
              <a:rPr lang="en-US" dirty="0"/>
              <a:t>There are several organizations that fall under the other branches, but not nearly as many.</a:t>
            </a:r>
          </a:p>
          <a:p>
            <a:r>
              <a:rPr lang="en-US" dirty="0"/>
              <a:t>The US bureaucracy, due to its size, is responsible for 16% of civilian employment.</a:t>
            </a:r>
          </a:p>
        </p:txBody>
      </p:sp>
    </p:spTree>
    <p:extLst>
      <p:ext uri="{BB962C8B-B14F-4D97-AF65-F5344CB8AC3E}">
        <p14:creationId xmlns:p14="http://schemas.microsoft.com/office/powerpoint/2010/main" val="252496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83802-433C-4925-A46F-BD4703259872}"/>
              </a:ext>
            </a:extLst>
          </p:cNvPr>
          <p:cNvSpPr>
            <a:spLocks noGrp="1"/>
          </p:cNvSpPr>
          <p:nvPr>
            <p:ph type="title"/>
          </p:nvPr>
        </p:nvSpPr>
        <p:spPr/>
        <p:txBody>
          <a:bodyPr/>
          <a:lstStyle/>
          <a:p>
            <a:r>
              <a:rPr lang="en-US" dirty="0"/>
              <a:t>Organization</a:t>
            </a:r>
          </a:p>
        </p:txBody>
      </p:sp>
      <p:sp>
        <p:nvSpPr>
          <p:cNvPr id="3" name="Content Placeholder 2">
            <a:extLst>
              <a:ext uri="{FF2B5EF4-FFF2-40B4-BE49-F238E27FC236}">
                <a16:creationId xmlns:a16="http://schemas.microsoft.com/office/drawing/2014/main" id="{471FB775-6D45-4ABF-9DD9-4B055A3BAE67}"/>
              </a:ext>
            </a:extLst>
          </p:cNvPr>
          <p:cNvSpPr>
            <a:spLocks noGrp="1"/>
          </p:cNvSpPr>
          <p:nvPr>
            <p:ph idx="1"/>
          </p:nvPr>
        </p:nvSpPr>
        <p:spPr/>
        <p:txBody>
          <a:bodyPr/>
          <a:lstStyle/>
          <a:p>
            <a:r>
              <a:rPr lang="en-US" dirty="0"/>
              <a:t>The cabinet departments are the major service organizations within the government.</a:t>
            </a:r>
          </a:p>
          <a:p>
            <a:pPr lvl="1"/>
            <a:r>
              <a:rPr lang="en-US" dirty="0"/>
              <a:t>Line organizations: an administrative unit that is directly accountable to the president.</a:t>
            </a:r>
          </a:p>
          <a:p>
            <a:pPr lvl="1"/>
            <a:r>
              <a:rPr lang="en-US" dirty="0"/>
              <a:t>The bureaucracy rests under these departments, and can cause conflict because it is resistant to change.</a:t>
            </a:r>
          </a:p>
          <a:p>
            <a:r>
              <a:rPr lang="en-US" dirty="0"/>
              <a:t>Independent executive agencies are bureaucratic organization that report directly to the president without being part of a cabinet department.</a:t>
            </a:r>
          </a:p>
        </p:txBody>
      </p:sp>
    </p:spTree>
    <p:extLst>
      <p:ext uri="{BB962C8B-B14F-4D97-AF65-F5344CB8AC3E}">
        <p14:creationId xmlns:p14="http://schemas.microsoft.com/office/powerpoint/2010/main" val="895409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EEE3E-14BF-483D-91D5-5AAEDE6B313E}"/>
              </a:ext>
            </a:extLst>
          </p:cNvPr>
          <p:cNvSpPr>
            <a:spLocks noGrp="1"/>
          </p:cNvSpPr>
          <p:nvPr>
            <p:ph type="title"/>
          </p:nvPr>
        </p:nvSpPr>
        <p:spPr/>
        <p:txBody>
          <a:bodyPr/>
          <a:lstStyle/>
          <a:p>
            <a:r>
              <a:rPr lang="en-US" dirty="0"/>
              <a:t>Organization </a:t>
            </a:r>
          </a:p>
        </p:txBody>
      </p:sp>
      <p:sp>
        <p:nvSpPr>
          <p:cNvPr id="3" name="Content Placeholder 2">
            <a:extLst>
              <a:ext uri="{FF2B5EF4-FFF2-40B4-BE49-F238E27FC236}">
                <a16:creationId xmlns:a16="http://schemas.microsoft.com/office/drawing/2014/main" id="{F13C7CBF-B2F5-44E8-8FF5-65F00634472C}"/>
              </a:ext>
            </a:extLst>
          </p:cNvPr>
          <p:cNvSpPr>
            <a:spLocks noGrp="1"/>
          </p:cNvSpPr>
          <p:nvPr>
            <p:ph idx="1"/>
          </p:nvPr>
        </p:nvSpPr>
        <p:spPr/>
        <p:txBody>
          <a:bodyPr/>
          <a:lstStyle/>
          <a:p>
            <a:r>
              <a:rPr lang="en-US" dirty="0"/>
              <a:t>Independent regulatory agencies exist outside the executive departments and make and implement rules and regulations for specific areas of public interest.</a:t>
            </a:r>
          </a:p>
          <a:p>
            <a:pPr lvl="1"/>
            <a:r>
              <a:rPr lang="en-US" dirty="0"/>
              <a:t>They combine functions of all three branches to get their work done.</a:t>
            </a:r>
          </a:p>
          <a:p>
            <a:pPr lvl="1"/>
            <a:r>
              <a:rPr lang="en-US" dirty="0"/>
              <a:t>Captured agency: the industry being regulated by a government agency has gained direct or indirect control over that agency (personnel, decision makers, etc.)</a:t>
            </a:r>
          </a:p>
          <a:p>
            <a:r>
              <a:rPr lang="en-US" dirty="0"/>
              <a:t>Government corporations are rare, quasi-businesses operated by the government whose activities are primarily commercial.</a:t>
            </a:r>
          </a:p>
          <a:p>
            <a:pPr lvl="1"/>
            <a:r>
              <a:rPr lang="en-US" dirty="0"/>
              <a:t>Ex: USPS, AMTRAK</a:t>
            </a:r>
          </a:p>
        </p:txBody>
      </p:sp>
    </p:spTree>
    <p:extLst>
      <p:ext uri="{BB962C8B-B14F-4D97-AF65-F5344CB8AC3E}">
        <p14:creationId xmlns:p14="http://schemas.microsoft.com/office/powerpoint/2010/main" val="5514021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1029</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AP Government</vt:lpstr>
      <vt:lpstr>The Bureaucracy</vt:lpstr>
      <vt:lpstr>Bureaucracies</vt:lpstr>
      <vt:lpstr>Models of Bureaucracy</vt:lpstr>
      <vt:lpstr>Models of Bureaucracies</vt:lpstr>
      <vt:lpstr>The US Bureaucracy</vt:lpstr>
      <vt:lpstr>Organization</vt:lpstr>
      <vt:lpstr>Organization</vt:lpstr>
      <vt:lpstr>Organization </vt:lpstr>
      <vt:lpstr>Notes on Your Own</vt:lpstr>
      <vt:lpstr>Bureaucrats as Politicians</vt:lpstr>
      <vt:lpstr>Bureaucrats as Policymakers</vt:lpstr>
      <vt:lpstr>Congressional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dc:title>
  <dc:creator>Jennifer</dc:creator>
  <cp:lastModifiedBy>Jennifer</cp:lastModifiedBy>
  <cp:revision>9</cp:revision>
  <dcterms:created xsi:type="dcterms:W3CDTF">2019-06-15T17:58:14Z</dcterms:created>
  <dcterms:modified xsi:type="dcterms:W3CDTF">2019-06-15T19:11:37Z</dcterms:modified>
</cp:coreProperties>
</file>