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2332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92452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5022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56967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1295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23856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2/18/2019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91265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2/18/2019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78529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2/18/2019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81840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318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3998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pPr/>
              <a:t>2/18/2019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387473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2E5CF-0A16-4CA6-8260-7BF51A30B666}"/>
              </a:ext>
            </a:extLst>
          </p:cNvPr>
          <p:cNvSpPr>
            <a:spLocks noGrp="1"/>
          </p:cNvSpPr>
          <p:nvPr>
            <p:ph type="ctrTitle"/>
          </p:nvPr>
        </p:nvSpPr>
        <p:spPr/>
        <p:txBody>
          <a:bodyPr/>
          <a:lstStyle/>
          <a:p>
            <a:r>
              <a:rPr lang="en-US" dirty="0"/>
              <a:t>Chapter 22</a:t>
            </a:r>
          </a:p>
        </p:txBody>
      </p:sp>
      <p:sp>
        <p:nvSpPr>
          <p:cNvPr id="3" name="Subtitle 2">
            <a:extLst>
              <a:ext uri="{FF2B5EF4-FFF2-40B4-BE49-F238E27FC236}">
                <a16:creationId xmlns:a16="http://schemas.microsoft.com/office/drawing/2014/main" id="{FDB92845-68A8-4927-BC5C-2B4495311097}"/>
              </a:ext>
            </a:extLst>
          </p:cNvPr>
          <p:cNvSpPr>
            <a:spLocks noGrp="1"/>
          </p:cNvSpPr>
          <p:nvPr>
            <p:ph type="subTitle" idx="1"/>
          </p:nvPr>
        </p:nvSpPr>
        <p:spPr/>
        <p:txBody>
          <a:bodyPr/>
          <a:lstStyle/>
          <a:p>
            <a:r>
              <a:rPr lang="en-US" dirty="0"/>
              <a:t>APUSH</a:t>
            </a:r>
          </a:p>
        </p:txBody>
      </p:sp>
    </p:spTree>
    <p:extLst>
      <p:ext uri="{BB962C8B-B14F-4D97-AF65-F5344CB8AC3E}">
        <p14:creationId xmlns:p14="http://schemas.microsoft.com/office/powerpoint/2010/main" val="1663617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2D487-E455-4E77-AFDF-5882F6327A78}"/>
              </a:ext>
            </a:extLst>
          </p:cNvPr>
          <p:cNvSpPr>
            <a:spLocks noGrp="1"/>
          </p:cNvSpPr>
          <p:nvPr>
            <p:ph type="title"/>
          </p:nvPr>
        </p:nvSpPr>
        <p:spPr/>
        <p:txBody>
          <a:bodyPr/>
          <a:lstStyle/>
          <a:p>
            <a:r>
              <a:rPr lang="en-US" dirty="0"/>
              <a:t>Congressional Reconstruction</a:t>
            </a:r>
          </a:p>
        </p:txBody>
      </p:sp>
      <p:sp>
        <p:nvSpPr>
          <p:cNvPr id="3" name="Content Placeholder 2">
            <a:extLst>
              <a:ext uri="{FF2B5EF4-FFF2-40B4-BE49-F238E27FC236}">
                <a16:creationId xmlns:a16="http://schemas.microsoft.com/office/drawing/2014/main" id="{5573249A-F278-4F44-9466-C0D6692DFB05}"/>
              </a:ext>
            </a:extLst>
          </p:cNvPr>
          <p:cNvSpPr>
            <a:spLocks noGrp="1"/>
          </p:cNvSpPr>
          <p:nvPr>
            <p:ph idx="1"/>
          </p:nvPr>
        </p:nvSpPr>
        <p:spPr/>
        <p:txBody>
          <a:bodyPr/>
          <a:lstStyle/>
          <a:p>
            <a:endParaRPr lang="en-US" dirty="0"/>
          </a:p>
        </p:txBody>
      </p:sp>
      <p:pic>
        <p:nvPicPr>
          <p:cNvPr id="1026" name="Picture 2" descr="Related image">
            <a:extLst>
              <a:ext uri="{FF2B5EF4-FFF2-40B4-BE49-F238E27FC236}">
                <a16:creationId xmlns:a16="http://schemas.microsoft.com/office/drawing/2014/main" id="{70F3895B-5531-4460-9FAF-1FFAC14C84B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00" t="3592" r="2696" b="2898"/>
          <a:stretch/>
        </p:blipFill>
        <p:spPr bwMode="auto">
          <a:xfrm>
            <a:off x="2438400" y="1775791"/>
            <a:ext cx="7262191" cy="4916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3915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EBB95-5E6D-4B81-A775-8BFED74DDD36}"/>
              </a:ext>
            </a:extLst>
          </p:cNvPr>
          <p:cNvSpPr>
            <a:spLocks noGrp="1"/>
          </p:cNvSpPr>
          <p:nvPr>
            <p:ph type="title"/>
          </p:nvPr>
        </p:nvSpPr>
        <p:spPr/>
        <p:txBody>
          <a:bodyPr/>
          <a:lstStyle/>
          <a:p>
            <a:r>
              <a:rPr lang="en-US" dirty="0"/>
              <a:t>Congressional Reconstruction</a:t>
            </a:r>
          </a:p>
        </p:txBody>
      </p:sp>
      <p:sp>
        <p:nvSpPr>
          <p:cNvPr id="3" name="Content Placeholder 2">
            <a:extLst>
              <a:ext uri="{FF2B5EF4-FFF2-40B4-BE49-F238E27FC236}">
                <a16:creationId xmlns:a16="http://schemas.microsoft.com/office/drawing/2014/main" id="{0A775B90-E58B-4BA0-AD31-E15DF9C0E9E8}"/>
              </a:ext>
            </a:extLst>
          </p:cNvPr>
          <p:cNvSpPr>
            <a:spLocks noGrp="1"/>
          </p:cNvSpPr>
          <p:nvPr>
            <p:ph idx="1"/>
          </p:nvPr>
        </p:nvSpPr>
        <p:spPr/>
        <p:txBody>
          <a:bodyPr/>
          <a:lstStyle/>
          <a:p>
            <a:r>
              <a:rPr lang="en-US" dirty="0"/>
              <a:t>New governments were established in the South.</a:t>
            </a:r>
          </a:p>
          <a:p>
            <a:pPr lvl="1"/>
            <a:r>
              <a:rPr lang="en-US" dirty="0"/>
              <a:t>These governments were largely Republican and included some of the first elected African-American politicians.</a:t>
            </a:r>
          </a:p>
          <a:p>
            <a:pPr lvl="1"/>
            <a:r>
              <a:rPr lang="en-US" dirty="0"/>
              <a:t>Many much-needed reforms were passed by these governments included infrastructure reforms, the establishment of adequate school systems, and property rights for women.</a:t>
            </a:r>
          </a:p>
          <a:p>
            <a:pPr lvl="1"/>
            <a:r>
              <a:rPr lang="en-US" dirty="0"/>
              <a:t>These had to be put in place and “well-established” before the military zone would close. However, upon the departure of the military, many of these governments would revert to home-rule under Redeemers (Southern Democrats).</a:t>
            </a:r>
          </a:p>
        </p:txBody>
      </p:sp>
    </p:spTree>
    <p:extLst>
      <p:ext uri="{BB962C8B-B14F-4D97-AF65-F5344CB8AC3E}">
        <p14:creationId xmlns:p14="http://schemas.microsoft.com/office/powerpoint/2010/main" val="3628844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B5223-AB2B-45AC-99FA-F0D6F5439074}"/>
              </a:ext>
            </a:extLst>
          </p:cNvPr>
          <p:cNvSpPr>
            <a:spLocks noGrp="1"/>
          </p:cNvSpPr>
          <p:nvPr>
            <p:ph type="title"/>
          </p:nvPr>
        </p:nvSpPr>
        <p:spPr/>
        <p:txBody>
          <a:bodyPr/>
          <a:lstStyle/>
          <a:p>
            <a:r>
              <a:rPr lang="en-US" dirty="0"/>
              <a:t>Congressional Reconstruction</a:t>
            </a:r>
          </a:p>
        </p:txBody>
      </p:sp>
      <p:sp>
        <p:nvSpPr>
          <p:cNvPr id="3" name="Content Placeholder 2">
            <a:extLst>
              <a:ext uri="{FF2B5EF4-FFF2-40B4-BE49-F238E27FC236}">
                <a16:creationId xmlns:a16="http://schemas.microsoft.com/office/drawing/2014/main" id="{2FB692BC-FD21-4269-8388-8A6EEBA08548}"/>
              </a:ext>
            </a:extLst>
          </p:cNvPr>
          <p:cNvSpPr>
            <a:spLocks noGrp="1"/>
          </p:cNvSpPr>
          <p:nvPr>
            <p:ph idx="1"/>
          </p:nvPr>
        </p:nvSpPr>
        <p:spPr/>
        <p:txBody>
          <a:bodyPr/>
          <a:lstStyle/>
          <a:p>
            <a:r>
              <a:rPr lang="en-US" dirty="0"/>
              <a:t>Other laws:</a:t>
            </a:r>
          </a:p>
          <a:p>
            <a:pPr lvl="1"/>
            <a:r>
              <a:rPr lang="en-US" dirty="0"/>
              <a:t>Force Acts (1870-1871): prohibited membership in groups like the KKK, the use of intimidation to keep African-Americans from voting, and gave authority to the military to enforce these laws.</a:t>
            </a:r>
          </a:p>
          <a:p>
            <a:pPr lvl="1"/>
            <a:r>
              <a:rPr lang="en-US" dirty="0"/>
              <a:t>Tenure of Office Act (1867): a president must seek approval from the Senate to remove an appointed official since the Senate had to approve that appointment in the first place.</a:t>
            </a:r>
          </a:p>
        </p:txBody>
      </p:sp>
    </p:spTree>
    <p:extLst>
      <p:ext uri="{BB962C8B-B14F-4D97-AF65-F5344CB8AC3E}">
        <p14:creationId xmlns:p14="http://schemas.microsoft.com/office/powerpoint/2010/main" val="2872964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50A3C-88A7-4342-BD19-C0E8796B01C0}"/>
              </a:ext>
            </a:extLst>
          </p:cNvPr>
          <p:cNvSpPr>
            <a:spLocks noGrp="1"/>
          </p:cNvSpPr>
          <p:nvPr>
            <p:ph type="title"/>
          </p:nvPr>
        </p:nvSpPr>
        <p:spPr/>
        <p:txBody>
          <a:bodyPr/>
          <a:lstStyle/>
          <a:p>
            <a:r>
              <a:rPr lang="en-US" dirty="0"/>
              <a:t>The Bitter South</a:t>
            </a:r>
          </a:p>
        </p:txBody>
      </p:sp>
      <p:sp>
        <p:nvSpPr>
          <p:cNvPr id="3" name="Content Placeholder 2">
            <a:extLst>
              <a:ext uri="{FF2B5EF4-FFF2-40B4-BE49-F238E27FC236}">
                <a16:creationId xmlns:a16="http://schemas.microsoft.com/office/drawing/2014/main" id="{9E38B831-EC6B-41AB-BA8C-2B0F22D6F1EF}"/>
              </a:ext>
            </a:extLst>
          </p:cNvPr>
          <p:cNvSpPr>
            <a:spLocks noGrp="1"/>
          </p:cNvSpPr>
          <p:nvPr>
            <p:ph idx="1"/>
          </p:nvPr>
        </p:nvSpPr>
        <p:spPr/>
        <p:txBody>
          <a:bodyPr/>
          <a:lstStyle/>
          <a:p>
            <a:r>
              <a:rPr lang="en-US" dirty="0"/>
              <a:t>Redeemers took back most governments, but kept a lot of the reforms, leading to a more solid Democratic South. </a:t>
            </a:r>
          </a:p>
          <a:p>
            <a:pPr lvl="1"/>
            <a:r>
              <a:rPr lang="en-US" dirty="0"/>
              <a:t>The South also had the prospect of greater representation in Congress with the removal of the Three-Fifths Clause.</a:t>
            </a:r>
          </a:p>
          <a:p>
            <a:r>
              <a:rPr lang="en-US" dirty="0"/>
              <a:t>Insulting terms given to Northerners and pro-Unionists.</a:t>
            </a:r>
          </a:p>
          <a:p>
            <a:pPr lvl="1"/>
            <a:r>
              <a:rPr lang="en-US" dirty="0"/>
              <a:t>Scalawags and carpetbaggers were seen as threats to the South as they were typically from the North and/or “in collusion” with the Republican governments.</a:t>
            </a:r>
          </a:p>
          <a:p>
            <a:r>
              <a:rPr lang="en-US" dirty="0"/>
              <a:t>Upped voter requirements in order to go around the 15</a:t>
            </a:r>
            <a:r>
              <a:rPr lang="en-US" baseline="30000" dirty="0"/>
              <a:t>th</a:t>
            </a:r>
            <a:r>
              <a:rPr lang="en-US" dirty="0"/>
              <a:t> Amendment.</a:t>
            </a:r>
          </a:p>
          <a:p>
            <a:pPr lvl="1"/>
            <a:r>
              <a:rPr lang="en-US" dirty="0"/>
              <a:t>Literacy tests, grandfather clause, poll taxes.</a:t>
            </a:r>
          </a:p>
        </p:txBody>
      </p:sp>
    </p:spTree>
    <p:extLst>
      <p:ext uri="{BB962C8B-B14F-4D97-AF65-F5344CB8AC3E}">
        <p14:creationId xmlns:p14="http://schemas.microsoft.com/office/powerpoint/2010/main" val="2622943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9DAC9-D91F-455B-9066-F774EF592348}"/>
              </a:ext>
            </a:extLst>
          </p:cNvPr>
          <p:cNvSpPr>
            <a:spLocks noGrp="1"/>
          </p:cNvSpPr>
          <p:nvPr>
            <p:ph type="title"/>
          </p:nvPr>
        </p:nvSpPr>
        <p:spPr/>
        <p:txBody>
          <a:bodyPr/>
          <a:lstStyle/>
          <a:p>
            <a:r>
              <a:rPr lang="en-US" dirty="0"/>
              <a:t>The Impeachment of Johnson</a:t>
            </a:r>
          </a:p>
        </p:txBody>
      </p:sp>
      <p:sp>
        <p:nvSpPr>
          <p:cNvPr id="3" name="Content Placeholder 2">
            <a:extLst>
              <a:ext uri="{FF2B5EF4-FFF2-40B4-BE49-F238E27FC236}">
                <a16:creationId xmlns:a16="http://schemas.microsoft.com/office/drawing/2014/main" id="{1895F641-B557-4EC1-93C8-6F65A7EF6568}"/>
              </a:ext>
            </a:extLst>
          </p:cNvPr>
          <p:cNvSpPr>
            <a:spLocks noGrp="1"/>
          </p:cNvSpPr>
          <p:nvPr>
            <p:ph idx="1"/>
          </p:nvPr>
        </p:nvSpPr>
        <p:spPr/>
        <p:txBody>
          <a:bodyPr/>
          <a:lstStyle/>
          <a:p>
            <a:r>
              <a:rPr lang="en-US" dirty="0"/>
              <a:t>House brought accusations after Johnson dismissed his Secretary of War, violating the Tenure of Office Act.</a:t>
            </a:r>
          </a:p>
          <a:p>
            <a:pPr lvl="1"/>
            <a:r>
              <a:rPr lang="en-US" dirty="0"/>
              <a:t>Johnson said that he wanted to test the act by sending it to the Supreme Court to determine its constitutionality.</a:t>
            </a:r>
          </a:p>
          <a:p>
            <a:pPr lvl="1"/>
            <a:r>
              <a:rPr lang="en-US" dirty="0"/>
              <a:t>The House said this action fell under the “other high crimes and misdemeanors” portion of impeachment, on top of how rude he had been to Congress over the years. </a:t>
            </a:r>
          </a:p>
          <a:p>
            <a:r>
              <a:rPr lang="en-US" dirty="0"/>
              <a:t>Senate failed to convict.</a:t>
            </a:r>
          </a:p>
          <a:p>
            <a:pPr lvl="1"/>
            <a:r>
              <a:rPr lang="en-US" dirty="0"/>
              <a:t>The House failed to build a compelling case for the president’s removal from office, and so the Senate vote came up seven votes short. </a:t>
            </a:r>
          </a:p>
        </p:txBody>
      </p:sp>
    </p:spTree>
    <p:extLst>
      <p:ext uri="{BB962C8B-B14F-4D97-AF65-F5344CB8AC3E}">
        <p14:creationId xmlns:p14="http://schemas.microsoft.com/office/powerpoint/2010/main" val="3406855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CC95F-ABFD-48EE-A043-837E07A48B26}"/>
              </a:ext>
            </a:extLst>
          </p:cNvPr>
          <p:cNvSpPr>
            <a:spLocks noGrp="1"/>
          </p:cNvSpPr>
          <p:nvPr>
            <p:ph type="title"/>
          </p:nvPr>
        </p:nvSpPr>
        <p:spPr/>
        <p:txBody>
          <a:bodyPr/>
          <a:lstStyle/>
          <a:p>
            <a:r>
              <a:rPr lang="en-US" dirty="0"/>
              <a:t>Alaska</a:t>
            </a:r>
          </a:p>
        </p:txBody>
      </p:sp>
      <p:sp>
        <p:nvSpPr>
          <p:cNvPr id="3" name="Content Placeholder 2">
            <a:extLst>
              <a:ext uri="{FF2B5EF4-FFF2-40B4-BE49-F238E27FC236}">
                <a16:creationId xmlns:a16="http://schemas.microsoft.com/office/drawing/2014/main" id="{F56AB172-C3E2-4064-BED3-222B7C18BCD1}"/>
              </a:ext>
            </a:extLst>
          </p:cNvPr>
          <p:cNvSpPr>
            <a:spLocks noGrp="1"/>
          </p:cNvSpPr>
          <p:nvPr>
            <p:ph idx="1"/>
          </p:nvPr>
        </p:nvSpPr>
        <p:spPr/>
        <p:txBody>
          <a:bodyPr/>
          <a:lstStyle/>
          <a:p>
            <a:r>
              <a:rPr lang="en-US" dirty="0"/>
              <a:t>Purchased from Russia in 1867 for $7.2 million.</a:t>
            </a:r>
          </a:p>
          <a:p>
            <a:pPr lvl="1"/>
            <a:r>
              <a:rPr lang="en-US" dirty="0"/>
              <a:t>Also known as </a:t>
            </a:r>
            <a:r>
              <a:rPr lang="en-US"/>
              <a:t>Seward’s Folly. </a:t>
            </a:r>
            <a:endParaRPr lang="en-US" dirty="0"/>
          </a:p>
        </p:txBody>
      </p:sp>
      <p:pic>
        <p:nvPicPr>
          <p:cNvPr id="2050" name="Picture 2" descr="https://3.bp.blogspot.com/-kWwVUC00P6s/Vsnngquu49I/AAAAAAAAAOk/zx5U4hC8DS0/s1600/Bear.jpg">
            <a:extLst>
              <a:ext uri="{FF2B5EF4-FFF2-40B4-BE49-F238E27FC236}">
                <a16:creationId xmlns:a16="http://schemas.microsoft.com/office/drawing/2014/main" id="{2A904E5A-CCD8-4E15-A0A2-37730542A9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8364" y="1244487"/>
            <a:ext cx="4916557" cy="5028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873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F3809-4EAE-47F4-A407-952CA56EC3E9}"/>
              </a:ext>
            </a:extLst>
          </p:cNvPr>
          <p:cNvSpPr>
            <a:spLocks noGrp="1"/>
          </p:cNvSpPr>
          <p:nvPr>
            <p:ph type="title"/>
          </p:nvPr>
        </p:nvSpPr>
        <p:spPr/>
        <p:txBody>
          <a:bodyPr/>
          <a:lstStyle/>
          <a:p>
            <a:r>
              <a:rPr lang="en-US" dirty="0"/>
              <a:t>The Concerns Of Reconstruction</a:t>
            </a:r>
          </a:p>
        </p:txBody>
      </p:sp>
      <p:sp>
        <p:nvSpPr>
          <p:cNvPr id="3" name="Content Placeholder 2">
            <a:extLst>
              <a:ext uri="{FF2B5EF4-FFF2-40B4-BE49-F238E27FC236}">
                <a16:creationId xmlns:a16="http://schemas.microsoft.com/office/drawing/2014/main" id="{1608D894-A2FC-4973-B81B-6F7D75BAD3A3}"/>
              </a:ext>
            </a:extLst>
          </p:cNvPr>
          <p:cNvSpPr>
            <a:spLocks noGrp="1"/>
          </p:cNvSpPr>
          <p:nvPr>
            <p:ph idx="1"/>
          </p:nvPr>
        </p:nvSpPr>
        <p:spPr/>
        <p:txBody>
          <a:bodyPr/>
          <a:lstStyle/>
          <a:p>
            <a:r>
              <a:rPr lang="en-US" dirty="0"/>
              <a:t>How would the South be rebuilt?</a:t>
            </a:r>
          </a:p>
          <a:p>
            <a:r>
              <a:rPr lang="en-US" dirty="0"/>
              <a:t>Who would oversee this process? </a:t>
            </a:r>
          </a:p>
          <a:p>
            <a:pPr lvl="1"/>
            <a:r>
              <a:rPr lang="en-US" dirty="0"/>
              <a:t>The States?</a:t>
            </a:r>
          </a:p>
          <a:p>
            <a:pPr lvl="1"/>
            <a:r>
              <a:rPr lang="en-US" dirty="0"/>
              <a:t>The President?</a:t>
            </a:r>
          </a:p>
          <a:p>
            <a:pPr lvl="1"/>
            <a:r>
              <a:rPr lang="en-US" dirty="0"/>
              <a:t>The Congress?</a:t>
            </a:r>
          </a:p>
          <a:p>
            <a:r>
              <a:rPr lang="en-US" dirty="0"/>
              <a:t>How was the South to be reintegrated with the other states?</a:t>
            </a:r>
          </a:p>
          <a:p>
            <a:r>
              <a:rPr lang="en-US" dirty="0"/>
              <a:t>How would newly-liberated African-Americans fare in all this?</a:t>
            </a:r>
          </a:p>
        </p:txBody>
      </p:sp>
    </p:spTree>
    <p:extLst>
      <p:ext uri="{BB962C8B-B14F-4D97-AF65-F5344CB8AC3E}">
        <p14:creationId xmlns:p14="http://schemas.microsoft.com/office/powerpoint/2010/main" val="215390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3EA5B-E40B-4940-BE96-E5C44F08B68E}"/>
              </a:ext>
            </a:extLst>
          </p:cNvPr>
          <p:cNvSpPr>
            <a:spLocks noGrp="1"/>
          </p:cNvSpPr>
          <p:nvPr>
            <p:ph type="title"/>
          </p:nvPr>
        </p:nvSpPr>
        <p:spPr/>
        <p:txBody>
          <a:bodyPr/>
          <a:lstStyle/>
          <a:p>
            <a:r>
              <a:rPr lang="en-US" dirty="0"/>
              <a:t>Freedmen</a:t>
            </a:r>
          </a:p>
        </p:txBody>
      </p:sp>
      <p:sp>
        <p:nvSpPr>
          <p:cNvPr id="3" name="Content Placeholder 2">
            <a:extLst>
              <a:ext uri="{FF2B5EF4-FFF2-40B4-BE49-F238E27FC236}">
                <a16:creationId xmlns:a16="http://schemas.microsoft.com/office/drawing/2014/main" id="{EA136846-D352-45C8-A41B-189B9F6EDBB5}"/>
              </a:ext>
            </a:extLst>
          </p:cNvPr>
          <p:cNvSpPr>
            <a:spLocks noGrp="1"/>
          </p:cNvSpPr>
          <p:nvPr>
            <p:ph idx="1"/>
          </p:nvPr>
        </p:nvSpPr>
        <p:spPr/>
        <p:txBody>
          <a:bodyPr/>
          <a:lstStyle/>
          <a:p>
            <a:r>
              <a:rPr lang="en-US" dirty="0"/>
              <a:t>African-American communities grew rapidly.</a:t>
            </a:r>
          </a:p>
          <a:p>
            <a:pPr lvl="1"/>
            <a:r>
              <a:rPr lang="en-US" dirty="0"/>
              <a:t>Legalized “slave marriages” characterized the importance of the family unit. </a:t>
            </a:r>
          </a:p>
          <a:p>
            <a:pPr lvl="1"/>
            <a:r>
              <a:rPr lang="en-US" dirty="0"/>
              <a:t>Built churches and schools as to have their own ministers and teachers, as well as promote a greater sense of learning.</a:t>
            </a:r>
          </a:p>
          <a:p>
            <a:r>
              <a:rPr lang="en-US" dirty="0"/>
              <a:t>After emancipation had been forced on the South, many African-Americans took to the road, for various reasons.</a:t>
            </a:r>
          </a:p>
          <a:p>
            <a:pPr lvl="1"/>
            <a:r>
              <a:rPr lang="en-US" dirty="0"/>
              <a:t>Exodusters: African-Americans who moved west to become farmers</a:t>
            </a:r>
          </a:p>
          <a:p>
            <a:pPr lvl="1"/>
            <a:r>
              <a:rPr lang="en-US" dirty="0"/>
              <a:t>Many more went searching for long-lost family. </a:t>
            </a:r>
          </a:p>
        </p:txBody>
      </p:sp>
    </p:spTree>
    <p:extLst>
      <p:ext uri="{BB962C8B-B14F-4D97-AF65-F5344CB8AC3E}">
        <p14:creationId xmlns:p14="http://schemas.microsoft.com/office/powerpoint/2010/main" val="2498779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E72F1-C196-497A-B19F-E6B77421A4AE}"/>
              </a:ext>
            </a:extLst>
          </p:cNvPr>
          <p:cNvSpPr>
            <a:spLocks noGrp="1"/>
          </p:cNvSpPr>
          <p:nvPr>
            <p:ph type="title"/>
          </p:nvPr>
        </p:nvSpPr>
        <p:spPr/>
        <p:txBody>
          <a:bodyPr/>
          <a:lstStyle/>
          <a:p>
            <a:r>
              <a:rPr lang="en-US" dirty="0"/>
              <a:t>Freedmen’s Bureau</a:t>
            </a:r>
          </a:p>
        </p:txBody>
      </p:sp>
      <p:sp>
        <p:nvSpPr>
          <p:cNvPr id="3" name="Content Placeholder 2">
            <a:extLst>
              <a:ext uri="{FF2B5EF4-FFF2-40B4-BE49-F238E27FC236}">
                <a16:creationId xmlns:a16="http://schemas.microsoft.com/office/drawing/2014/main" id="{FC9A21C0-C85D-4F92-BFA3-6AD3200BADDE}"/>
              </a:ext>
            </a:extLst>
          </p:cNvPr>
          <p:cNvSpPr>
            <a:spLocks noGrp="1"/>
          </p:cNvSpPr>
          <p:nvPr>
            <p:ph idx="1"/>
          </p:nvPr>
        </p:nvSpPr>
        <p:spPr/>
        <p:txBody>
          <a:bodyPr/>
          <a:lstStyle/>
          <a:p>
            <a:r>
              <a:rPr lang="en-US" dirty="0"/>
              <a:t>Created to aid African-American communities by supplying food, medical care, education, legal support, and more.</a:t>
            </a:r>
          </a:p>
          <a:p>
            <a:r>
              <a:rPr lang="en-US" dirty="0"/>
              <a:t>Went corrupt quickly; forcing many to sign unfair labor contracts and keeping/selling seized Confederate land for personal gain rather than handing it over to former slaves as was intended.</a:t>
            </a:r>
          </a:p>
          <a:p>
            <a:r>
              <a:rPr lang="en-US" dirty="0"/>
              <a:t>Later replaced by the more effective Union League, which provided education about civic life and defended the interests of African-Americans.</a:t>
            </a:r>
          </a:p>
        </p:txBody>
      </p:sp>
    </p:spTree>
    <p:extLst>
      <p:ext uri="{BB962C8B-B14F-4D97-AF65-F5344CB8AC3E}">
        <p14:creationId xmlns:p14="http://schemas.microsoft.com/office/powerpoint/2010/main" val="4033975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3964E-E5DE-439C-B194-E32DEFCA28A7}"/>
              </a:ext>
            </a:extLst>
          </p:cNvPr>
          <p:cNvSpPr>
            <a:spLocks noGrp="1"/>
          </p:cNvSpPr>
          <p:nvPr>
            <p:ph type="title"/>
          </p:nvPr>
        </p:nvSpPr>
        <p:spPr/>
        <p:txBody>
          <a:bodyPr/>
          <a:lstStyle/>
          <a:p>
            <a:r>
              <a:rPr lang="en-US" dirty="0"/>
              <a:t>Discrimination</a:t>
            </a:r>
          </a:p>
        </p:txBody>
      </p:sp>
      <p:sp>
        <p:nvSpPr>
          <p:cNvPr id="3" name="Content Placeholder 2">
            <a:extLst>
              <a:ext uri="{FF2B5EF4-FFF2-40B4-BE49-F238E27FC236}">
                <a16:creationId xmlns:a16="http://schemas.microsoft.com/office/drawing/2014/main" id="{4C5C9A6A-46D7-409B-B480-2A0CAB4ED01D}"/>
              </a:ext>
            </a:extLst>
          </p:cNvPr>
          <p:cNvSpPr>
            <a:spLocks noGrp="1"/>
          </p:cNvSpPr>
          <p:nvPr>
            <p:ph idx="1"/>
          </p:nvPr>
        </p:nvSpPr>
        <p:spPr/>
        <p:txBody>
          <a:bodyPr/>
          <a:lstStyle/>
          <a:p>
            <a:r>
              <a:rPr lang="en-US" dirty="0"/>
              <a:t>Black Codes: laws passed in the South to restrict the rights of African-Americans with particular respect to labor contracts, property, and related negotiations.</a:t>
            </a:r>
          </a:p>
          <a:p>
            <a:r>
              <a:rPr lang="en-US" dirty="0"/>
              <a:t>Ku Klux Klan used terrorism and intimidation techniques to prevent African-Americans from voting and/or acting in their best interests. </a:t>
            </a:r>
          </a:p>
          <a:p>
            <a:r>
              <a:rPr lang="en-US" dirty="0"/>
              <a:t>Both would persist throughout the remainder of the 19</a:t>
            </a:r>
            <a:r>
              <a:rPr lang="en-US" baseline="30000" dirty="0"/>
              <a:t>th</a:t>
            </a:r>
            <a:r>
              <a:rPr lang="en-US" dirty="0"/>
              <a:t> and well-into the 20</a:t>
            </a:r>
            <a:r>
              <a:rPr lang="en-US" baseline="30000" dirty="0"/>
              <a:t>th</a:t>
            </a:r>
            <a:r>
              <a:rPr lang="en-US" dirty="0"/>
              <a:t> Centuries.</a:t>
            </a:r>
          </a:p>
          <a:p>
            <a:pPr lvl="1"/>
            <a:r>
              <a:rPr lang="en-US" dirty="0"/>
              <a:t>While most discriminatory laws have been abolished, the KKK is still active.</a:t>
            </a:r>
          </a:p>
        </p:txBody>
      </p:sp>
    </p:spTree>
    <p:extLst>
      <p:ext uri="{BB962C8B-B14F-4D97-AF65-F5344CB8AC3E}">
        <p14:creationId xmlns:p14="http://schemas.microsoft.com/office/powerpoint/2010/main" val="1766846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BF8BD-27C5-4546-B3C7-877E20E0C535}"/>
              </a:ext>
            </a:extLst>
          </p:cNvPr>
          <p:cNvSpPr>
            <a:spLocks noGrp="1"/>
          </p:cNvSpPr>
          <p:nvPr>
            <p:ph type="title"/>
          </p:nvPr>
        </p:nvSpPr>
        <p:spPr/>
        <p:txBody>
          <a:bodyPr/>
          <a:lstStyle/>
          <a:p>
            <a:r>
              <a:rPr lang="en-US" dirty="0"/>
              <a:t>President vs. Congress</a:t>
            </a:r>
          </a:p>
        </p:txBody>
      </p:sp>
      <p:sp>
        <p:nvSpPr>
          <p:cNvPr id="3" name="Content Placeholder 2">
            <a:extLst>
              <a:ext uri="{FF2B5EF4-FFF2-40B4-BE49-F238E27FC236}">
                <a16:creationId xmlns:a16="http://schemas.microsoft.com/office/drawing/2014/main" id="{55847B10-21A4-4DD8-BDC7-E838045408F6}"/>
              </a:ext>
            </a:extLst>
          </p:cNvPr>
          <p:cNvSpPr>
            <a:spLocks noGrp="1"/>
          </p:cNvSpPr>
          <p:nvPr>
            <p:ph idx="1"/>
          </p:nvPr>
        </p:nvSpPr>
        <p:spPr/>
        <p:txBody>
          <a:bodyPr/>
          <a:lstStyle/>
          <a:p>
            <a:r>
              <a:rPr lang="en-US" dirty="0"/>
              <a:t>Johnson adopted much of Lincoln’s plans for Reconstruction.</a:t>
            </a:r>
          </a:p>
          <a:p>
            <a:pPr lvl="1"/>
            <a:r>
              <a:rPr lang="en-US" dirty="0"/>
              <a:t>The “Ten Percent” Plan required only 10% of voters to pledge allegiance to the US and uphold emancipation before that state could rejoin the Union. </a:t>
            </a:r>
          </a:p>
          <a:p>
            <a:pPr lvl="1"/>
            <a:r>
              <a:rPr lang="en-US" dirty="0"/>
              <a:t>Congress felt this was too lenient and passed the Wade-Davis Bill, which would increase the percentage to 50% and create stronger guarantees of emancipation.</a:t>
            </a:r>
          </a:p>
          <a:p>
            <a:pPr lvl="1"/>
            <a:r>
              <a:rPr lang="en-US" dirty="0"/>
              <a:t>Johnson was from TN and had resented the South for secession, but had also misled Congress into thinking he would want to punish the South as they did. Johnson’s plan for Reconstruction would remain in place from 1865 to 1866, when Congress took matters into their own hands. </a:t>
            </a:r>
          </a:p>
        </p:txBody>
      </p:sp>
    </p:spTree>
    <p:extLst>
      <p:ext uri="{BB962C8B-B14F-4D97-AF65-F5344CB8AC3E}">
        <p14:creationId xmlns:p14="http://schemas.microsoft.com/office/powerpoint/2010/main" val="624201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BCB22-8305-44DD-BE82-B36FE4D45625}"/>
              </a:ext>
            </a:extLst>
          </p:cNvPr>
          <p:cNvSpPr>
            <a:spLocks noGrp="1"/>
          </p:cNvSpPr>
          <p:nvPr>
            <p:ph type="title"/>
          </p:nvPr>
        </p:nvSpPr>
        <p:spPr/>
        <p:txBody>
          <a:bodyPr/>
          <a:lstStyle/>
          <a:p>
            <a:r>
              <a:rPr lang="en-US" dirty="0"/>
              <a:t>Congressional Thinking </a:t>
            </a:r>
          </a:p>
        </p:txBody>
      </p:sp>
      <p:sp>
        <p:nvSpPr>
          <p:cNvPr id="3" name="Content Placeholder 2">
            <a:extLst>
              <a:ext uri="{FF2B5EF4-FFF2-40B4-BE49-F238E27FC236}">
                <a16:creationId xmlns:a16="http://schemas.microsoft.com/office/drawing/2014/main" id="{17064B3E-70E3-467D-879E-BF67866C244B}"/>
              </a:ext>
            </a:extLst>
          </p:cNvPr>
          <p:cNvSpPr>
            <a:spLocks noGrp="1"/>
          </p:cNvSpPr>
          <p:nvPr>
            <p:ph idx="1"/>
          </p:nvPr>
        </p:nvSpPr>
        <p:spPr/>
        <p:txBody>
          <a:bodyPr/>
          <a:lstStyle/>
          <a:p>
            <a:r>
              <a:rPr lang="en-US" dirty="0"/>
              <a:t>Congress was largely Republican and had not faced much resistance during the war or the early Johnson administration. </a:t>
            </a:r>
          </a:p>
          <a:p>
            <a:pPr lvl="1"/>
            <a:r>
              <a:rPr lang="en-US" dirty="0"/>
              <a:t>They passed Pacific Railroad Act, Homestead Act, and other laws that explicitly benefitted the North.</a:t>
            </a:r>
          </a:p>
          <a:p>
            <a:r>
              <a:rPr lang="en-US" dirty="0"/>
              <a:t>Their ideas for Reconstruction showed a division within the Republicans though.</a:t>
            </a:r>
          </a:p>
          <a:p>
            <a:pPr lvl="1"/>
            <a:r>
              <a:rPr lang="en-US" dirty="0"/>
              <a:t>Moderate Republicans favored some aspects of states’ rights and self-government.</a:t>
            </a:r>
          </a:p>
          <a:p>
            <a:pPr lvl="1"/>
            <a:r>
              <a:rPr lang="en-US" dirty="0"/>
              <a:t>Radical Republicans favored greater punishment for the South, starting with a complete dismantling of its social structure and ending with it guaranteeing emancipation.</a:t>
            </a:r>
          </a:p>
          <a:p>
            <a:pPr lvl="1"/>
            <a:r>
              <a:rPr lang="en-US" dirty="0"/>
              <a:t>Their plans for Reconstruction would struggle to incorporate all of these ideas. </a:t>
            </a:r>
          </a:p>
        </p:txBody>
      </p:sp>
    </p:spTree>
    <p:extLst>
      <p:ext uri="{BB962C8B-B14F-4D97-AF65-F5344CB8AC3E}">
        <p14:creationId xmlns:p14="http://schemas.microsoft.com/office/powerpoint/2010/main" val="2554292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4D8DF-3E55-4C6D-843F-B1BFEB4BFAC0}"/>
              </a:ext>
            </a:extLst>
          </p:cNvPr>
          <p:cNvSpPr>
            <a:spLocks noGrp="1"/>
          </p:cNvSpPr>
          <p:nvPr>
            <p:ph type="title"/>
          </p:nvPr>
        </p:nvSpPr>
        <p:spPr/>
        <p:txBody>
          <a:bodyPr/>
          <a:lstStyle/>
          <a:p>
            <a:r>
              <a:rPr lang="en-US" dirty="0"/>
              <a:t>Congressional Reconstruction</a:t>
            </a:r>
          </a:p>
        </p:txBody>
      </p:sp>
      <p:sp>
        <p:nvSpPr>
          <p:cNvPr id="3" name="Content Placeholder 2">
            <a:extLst>
              <a:ext uri="{FF2B5EF4-FFF2-40B4-BE49-F238E27FC236}">
                <a16:creationId xmlns:a16="http://schemas.microsoft.com/office/drawing/2014/main" id="{E3B620A7-F2F2-478D-9D0A-F2C609EE2ABD}"/>
              </a:ext>
            </a:extLst>
          </p:cNvPr>
          <p:cNvSpPr>
            <a:spLocks noGrp="1"/>
          </p:cNvSpPr>
          <p:nvPr>
            <p:ph idx="1"/>
          </p:nvPr>
        </p:nvSpPr>
        <p:spPr/>
        <p:txBody>
          <a:bodyPr/>
          <a:lstStyle/>
          <a:p>
            <a:r>
              <a:rPr lang="en-US" dirty="0"/>
              <a:t>Civil Rights Bill: passed in 1866 over a veto from Johnson to attack Black Codes and provide African-Americans with citizenship. </a:t>
            </a:r>
          </a:p>
          <a:p>
            <a:r>
              <a:rPr lang="en-US" dirty="0"/>
              <a:t>Reconstruction Act: passed in 1867, it effectively placed Reconstruction in the hands of Congress. </a:t>
            </a:r>
          </a:p>
          <a:p>
            <a:pPr lvl="1"/>
            <a:r>
              <a:rPr lang="en-US" dirty="0"/>
              <a:t>Divided the South into five military districts to be controlled by Union generals and filled with soldiers.</a:t>
            </a:r>
          </a:p>
          <a:p>
            <a:pPr lvl="1"/>
            <a:r>
              <a:rPr lang="en-US" dirty="0"/>
              <a:t>Disenfranchised former Confederates.</a:t>
            </a:r>
          </a:p>
          <a:p>
            <a:pPr lvl="1"/>
            <a:r>
              <a:rPr lang="en-US" dirty="0"/>
              <a:t>Required former Confederate states to ratify the 13</a:t>
            </a:r>
            <a:r>
              <a:rPr lang="en-US" baseline="30000" dirty="0"/>
              <a:t>th</a:t>
            </a:r>
            <a:r>
              <a:rPr lang="en-US" dirty="0"/>
              <a:t> and 14</a:t>
            </a:r>
            <a:r>
              <a:rPr lang="en-US" baseline="30000" dirty="0"/>
              <a:t>th</a:t>
            </a:r>
            <a:r>
              <a:rPr lang="en-US" dirty="0"/>
              <a:t> Amendments and write state constitutions that upheld both before being granted readmission to the Union.</a:t>
            </a:r>
          </a:p>
        </p:txBody>
      </p:sp>
    </p:spTree>
    <p:extLst>
      <p:ext uri="{BB962C8B-B14F-4D97-AF65-F5344CB8AC3E}">
        <p14:creationId xmlns:p14="http://schemas.microsoft.com/office/powerpoint/2010/main" val="1782093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72CF6-E4AE-4453-8613-6ADF7C5AF1C8}"/>
              </a:ext>
            </a:extLst>
          </p:cNvPr>
          <p:cNvSpPr>
            <a:spLocks noGrp="1"/>
          </p:cNvSpPr>
          <p:nvPr>
            <p:ph type="title"/>
          </p:nvPr>
        </p:nvSpPr>
        <p:spPr/>
        <p:txBody>
          <a:bodyPr/>
          <a:lstStyle/>
          <a:p>
            <a:r>
              <a:rPr lang="en-US" dirty="0"/>
              <a:t>Congressional Reconstruction</a:t>
            </a:r>
          </a:p>
        </p:txBody>
      </p:sp>
      <p:sp>
        <p:nvSpPr>
          <p:cNvPr id="3" name="Content Placeholder 2">
            <a:extLst>
              <a:ext uri="{FF2B5EF4-FFF2-40B4-BE49-F238E27FC236}">
                <a16:creationId xmlns:a16="http://schemas.microsoft.com/office/drawing/2014/main" id="{EC519EB0-0924-4159-8FFE-6ECE4F3DE88D}"/>
              </a:ext>
            </a:extLst>
          </p:cNvPr>
          <p:cNvSpPr>
            <a:spLocks noGrp="1"/>
          </p:cNvSpPr>
          <p:nvPr>
            <p:ph idx="1"/>
          </p:nvPr>
        </p:nvSpPr>
        <p:spPr/>
        <p:txBody>
          <a:bodyPr/>
          <a:lstStyle/>
          <a:p>
            <a:r>
              <a:rPr lang="en-US" dirty="0"/>
              <a:t>The Reconstruction-era Amendments</a:t>
            </a:r>
          </a:p>
          <a:p>
            <a:pPr lvl="1"/>
            <a:r>
              <a:rPr lang="en-US" dirty="0"/>
              <a:t>13</a:t>
            </a:r>
            <a:r>
              <a:rPr lang="en-US" baseline="30000" dirty="0"/>
              <a:t>th</a:t>
            </a:r>
            <a:r>
              <a:rPr lang="en-US" dirty="0"/>
              <a:t> Amendment (1865): prohibits slavery (except as punishment for a crime).</a:t>
            </a:r>
          </a:p>
          <a:p>
            <a:pPr lvl="1"/>
            <a:r>
              <a:rPr lang="en-US" dirty="0"/>
              <a:t>14</a:t>
            </a:r>
            <a:r>
              <a:rPr lang="en-US" baseline="30000" dirty="0"/>
              <a:t>th</a:t>
            </a:r>
            <a:r>
              <a:rPr lang="en-US" dirty="0"/>
              <a:t> Amendment (1868): extended civil rights to freedmen and provided that such rights could not be taken away without following due process of law.</a:t>
            </a:r>
          </a:p>
          <a:p>
            <a:pPr lvl="2"/>
            <a:r>
              <a:rPr lang="en-US" dirty="0"/>
              <a:t>Also provided that those who had “engaged in insurrection or rebellion” against the US could not hold public office.</a:t>
            </a:r>
          </a:p>
          <a:p>
            <a:pPr lvl="1"/>
            <a:r>
              <a:rPr lang="en-US" dirty="0"/>
              <a:t>15</a:t>
            </a:r>
            <a:r>
              <a:rPr lang="en-US" baseline="30000" dirty="0"/>
              <a:t>th</a:t>
            </a:r>
            <a:r>
              <a:rPr lang="en-US" dirty="0"/>
              <a:t> Amendment (1870): prohibits states from denying the right to vote based on race.</a:t>
            </a:r>
          </a:p>
        </p:txBody>
      </p:sp>
    </p:spTree>
    <p:extLst>
      <p:ext uri="{BB962C8B-B14F-4D97-AF65-F5344CB8AC3E}">
        <p14:creationId xmlns:p14="http://schemas.microsoft.com/office/powerpoint/2010/main" val="11935205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1277</TotalTime>
  <Words>1073</Words>
  <Application>Microsoft Office PowerPoint</Application>
  <PresentationFormat>Widescreen</PresentationFormat>
  <Paragraphs>76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Tw Cen MT</vt:lpstr>
      <vt:lpstr>Tw Cen MT Condensed</vt:lpstr>
      <vt:lpstr>Wingdings 3</vt:lpstr>
      <vt:lpstr>Integral</vt:lpstr>
      <vt:lpstr>Chapter 22</vt:lpstr>
      <vt:lpstr>The Concerns Of Reconstruction</vt:lpstr>
      <vt:lpstr>Freedmen</vt:lpstr>
      <vt:lpstr>Freedmen’s Bureau</vt:lpstr>
      <vt:lpstr>Discrimination</vt:lpstr>
      <vt:lpstr>President vs. Congress</vt:lpstr>
      <vt:lpstr>Congressional Thinking </vt:lpstr>
      <vt:lpstr>Congressional Reconstruction</vt:lpstr>
      <vt:lpstr>Congressional Reconstruction</vt:lpstr>
      <vt:lpstr>Congressional Reconstruction</vt:lpstr>
      <vt:lpstr>Congressional Reconstruction</vt:lpstr>
      <vt:lpstr>Congressional Reconstruction</vt:lpstr>
      <vt:lpstr>The Bitter South</vt:lpstr>
      <vt:lpstr>The Impeachment of Johnson</vt:lpstr>
      <vt:lpstr>Alaska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22</dc:title>
  <dc:creator>Jennifer</dc:creator>
  <cp:lastModifiedBy>Jennifer</cp:lastModifiedBy>
  <cp:revision>9</cp:revision>
  <dcterms:created xsi:type="dcterms:W3CDTF">2019-02-18T21:51:28Z</dcterms:created>
  <dcterms:modified xsi:type="dcterms:W3CDTF">2019-02-19T19:09:24Z</dcterms:modified>
</cp:coreProperties>
</file>