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29" r:id="rId1"/>
  </p:sldMasterIdLst>
  <p:sldIdLst>
    <p:sldId id="256" r:id="rId2"/>
    <p:sldId id="257" r:id="rId3"/>
    <p:sldId id="259" r:id="rId4"/>
    <p:sldId id="260" r:id="rId5"/>
    <p:sldId id="261" r:id="rId6"/>
    <p:sldId id="269" r:id="rId7"/>
    <p:sldId id="266" r:id="rId8"/>
    <p:sldId id="267" r:id="rId9"/>
    <p:sldId id="268"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653DC5E-8B59-47DE-A536-4034AA393149}">
          <p14:sldIdLst>
            <p14:sldId id="256"/>
            <p14:sldId id="257"/>
            <p14:sldId id="259"/>
            <p14:sldId id="260"/>
            <p14:sldId id="261"/>
            <p14:sldId id="269"/>
            <p14:sldId id="266"/>
            <p14:sldId id="267"/>
            <p14:sldId id="268"/>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B26B"/>
    <a:srgbClr val="6E2A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7" d="100"/>
          <a:sy n="77" d="100"/>
        </p:scale>
        <p:origin x="28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smtClean="0"/>
              <a:pPr/>
              <a:t>2/27/2019</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002440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6808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88694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4459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91804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0029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52960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2944200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1434076"/>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0748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820440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2018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8910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1111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2/27/2019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4542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371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2507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2/27/2019</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1063935"/>
      </p:ext>
    </p:extLst>
  </p:cSld>
  <p:clrMap bg1="dk1" tx1="lt1" bg2="dk2" tx2="lt2" accent1="accent1" accent2="accent2" accent3="accent3" accent4="accent4" accent5="accent5" accent6="accent6" hlink="hlink" folHlink="folHlink"/>
  <p:sldLayoutIdLst>
    <p:sldLayoutId id="2147484130" r:id="rId1"/>
    <p:sldLayoutId id="2147484131" r:id="rId2"/>
    <p:sldLayoutId id="2147484132" r:id="rId3"/>
    <p:sldLayoutId id="2147484133" r:id="rId4"/>
    <p:sldLayoutId id="2147484134" r:id="rId5"/>
    <p:sldLayoutId id="2147484135" r:id="rId6"/>
    <p:sldLayoutId id="2147484136" r:id="rId7"/>
    <p:sldLayoutId id="2147484137" r:id="rId8"/>
    <p:sldLayoutId id="2147484138" r:id="rId9"/>
    <p:sldLayoutId id="2147484139" r:id="rId10"/>
    <p:sldLayoutId id="2147484140" r:id="rId11"/>
    <p:sldLayoutId id="2147484141" r:id="rId12"/>
    <p:sldLayoutId id="2147484142" r:id="rId13"/>
    <p:sldLayoutId id="2147484143" r:id="rId14"/>
    <p:sldLayoutId id="2147484144" r:id="rId15"/>
    <p:sldLayoutId id="2147484145" r:id="rId16"/>
    <p:sldLayoutId id="214748414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799" y="2351314"/>
            <a:ext cx="7197726" cy="1332411"/>
          </a:xfrm>
        </p:spPr>
        <p:txBody>
          <a:bodyPr>
            <a:normAutofit/>
          </a:bodyPr>
          <a:lstStyle/>
          <a:p>
            <a:r>
              <a:rPr lang="en-US" sz="8000" dirty="0">
                <a:effectLst>
                  <a:outerShdw blurRad="60007" dist="200025" dir="15000000" sy="30000" kx="-1800000" algn="bl" rotWithShape="0">
                    <a:prstClr val="black">
                      <a:alpha val="32000"/>
                    </a:prstClr>
                  </a:outerShdw>
                </a:effectLst>
              </a:rPr>
              <a:t>Chapter 23</a:t>
            </a:r>
            <a:r>
              <a:rPr lang="en-US" sz="8000" dirty="0"/>
              <a:t>: </a:t>
            </a:r>
          </a:p>
        </p:txBody>
      </p:sp>
      <p:sp>
        <p:nvSpPr>
          <p:cNvPr id="3" name="Subtitle 2"/>
          <p:cNvSpPr>
            <a:spLocks noGrp="1"/>
          </p:cNvSpPr>
          <p:nvPr>
            <p:ph type="subTitle" idx="1"/>
          </p:nvPr>
        </p:nvSpPr>
        <p:spPr>
          <a:xfrm>
            <a:off x="4014651" y="3683725"/>
            <a:ext cx="7197726" cy="457201"/>
          </a:xfrm>
        </p:spPr>
        <p:txBody>
          <a:bodyPr>
            <a:normAutofit fontScale="92500"/>
          </a:bodyPr>
          <a:lstStyle/>
          <a:p>
            <a:r>
              <a:rPr lang="en-US" sz="2400" dirty="0"/>
              <a:t>By: Malakai spencer , Kierra bitahey and Laura Pete </a:t>
            </a:r>
          </a:p>
        </p:txBody>
      </p:sp>
    </p:spTree>
    <p:extLst>
      <p:ext uri="{BB962C8B-B14F-4D97-AF65-F5344CB8AC3E}">
        <p14:creationId xmlns:p14="http://schemas.microsoft.com/office/powerpoint/2010/main" val="1586219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2"/>
            <a:ext cx="10131427" cy="618308"/>
          </a:xfrm>
        </p:spPr>
        <p:txBody>
          <a:bodyPr/>
          <a:lstStyle/>
          <a:p>
            <a:r>
              <a:rPr lang="en-US" dirty="0"/>
              <a:t>Cleveland and Depression:</a:t>
            </a:r>
          </a:p>
        </p:txBody>
      </p:sp>
      <p:sp>
        <p:nvSpPr>
          <p:cNvPr id="3" name="Text Placeholder 2"/>
          <p:cNvSpPr>
            <a:spLocks noGrp="1"/>
          </p:cNvSpPr>
          <p:nvPr>
            <p:ph type="body" idx="1"/>
          </p:nvPr>
        </p:nvSpPr>
        <p:spPr>
          <a:xfrm>
            <a:off x="685800" y="1136471"/>
            <a:ext cx="10131428" cy="2266406"/>
          </a:xfrm>
        </p:spPr>
        <p:txBody>
          <a:bodyPr>
            <a:normAutofit fontScale="92500" lnSpcReduction="10000"/>
          </a:bodyPr>
          <a:lstStyle/>
          <a:p>
            <a:pPr marL="342900" indent="-342900">
              <a:buFont typeface="Arial" panose="020B0604020202020204" pitchFamily="34" charset="0"/>
              <a:buChar char="•"/>
            </a:pPr>
            <a:r>
              <a:rPr lang="en-US" dirty="0"/>
              <a:t>Grover Cleveland ran again for president in the election of 1892 and won, he beat the Populists Party and the Republican Party</a:t>
            </a:r>
          </a:p>
          <a:p>
            <a:pPr marL="342900" indent="-342900">
              <a:buFont typeface="Arial" panose="020B0604020202020204" pitchFamily="34" charset="0"/>
              <a:buChar char="•"/>
            </a:pPr>
            <a:r>
              <a:rPr lang="en-US" dirty="0"/>
              <a:t>The Panic of 1893 was the U.S’s worst economic depression in the 1800’s because it caused overbuilding, over-speculation, and the agricultural depression.</a:t>
            </a:r>
          </a:p>
          <a:p>
            <a:pPr marL="342900" indent="-342900">
              <a:buFont typeface="Arial" panose="020B0604020202020204" pitchFamily="34" charset="0"/>
              <a:buChar char="•"/>
            </a:pPr>
            <a:r>
              <a:rPr lang="en-US" dirty="0"/>
              <a:t>The Sherman Sliver Purchase Act of 1890 was created by Benjamin Harrison and it forced the government to purchase a certain amount of silver every month, indebted farmers really pushed for the Act because they wanted to pay off their debts for cheaper money</a:t>
            </a:r>
          </a:p>
        </p:txBody>
      </p:sp>
      <p:sp>
        <p:nvSpPr>
          <p:cNvPr id="4" name="Oval 3"/>
          <p:cNvSpPr/>
          <p:nvPr/>
        </p:nvSpPr>
        <p:spPr>
          <a:xfrm>
            <a:off x="11155679" y="143692"/>
            <a:ext cx="875211" cy="836022"/>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416937" y="207760"/>
            <a:ext cx="613953" cy="707886"/>
          </a:xfrm>
          <a:prstGeom prst="rect">
            <a:avLst/>
          </a:prstGeom>
          <a:noFill/>
        </p:spPr>
        <p:txBody>
          <a:bodyPr wrap="square" rtlCol="0">
            <a:spAutoFit/>
          </a:bodyPr>
          <a:lstStyle/>
          <a:p>
            <a:r>
              <a:rPr lang="en-US" sz="4000" dirty="0"/>
              <a:t>L</a:t>
            </a:r>
          </a:p>
        </p:txBody>
      </p:sp>
      <p:sp>
        <p:nvSpPr>
          <p:cNvPr id="6" name="TextBox 5"/>
          <p:cNvSpPr txBox="1"/>
          <p:nvPr/>
        </p:nvSpPr>
        <p:spPr>
          <a:xfrm>
            <a:off x="735377" y="3304903"/>
            <a:ext cx="5016137" cy="584775"/>
          </a:xfrm>
          <a:prstGeom prst="rect">
            <a:avLst/>
          </a:prstGeom>
          <a:noFill/>
        </p:spPr>
        <p:txBody>
          <a:bodyPr wrap="square" rtlCol="0">
            <a:spAutoFit/>
          </a:bodyPr>
          <a:lstStyle/>
          <a:p>
            <a:r>
              <a:rPr lang="en-US" sz="3200" dirty="0">
                <a:latin typeface="+mj-lt"/>
              </a:rPr>
              <a:t>Cleveland Breeds a Backlash:</a:t>
            </a:r>
          </a:p>
        </p:txBody>
      </p:sp>
      <p:sp>
        <p:nvSpPr>
          <p:cNvPr id="8" name="TextBox 7"/>
          <p:cNvSpPr txBox="1"/>
          <p:nvPr/>
        </p:nvSpPr>
        <p:spPr>
          <a:xfrm>
            <a:off x="685800" y="3889678"/>
            <a:ext cx="8673737" cy="2031325"/>
          </a:xfrm>
          <a:prstGeom prst="rect">
            <a:avLst/>
          </a:prstGeom>
          <a:noFill/>
        </p:spPr>
        <p:txBody>
          <a:bodyPr wrap="square" rtlCol="0">
            <a:spAutoFit/>
          </a:bodyPr>
          <a:lstStyle/>
          <a:p>
            <a:pPr marL="285750" indent="-285750">
              <a:buFont typeface="Arial" panose="020B0604020202020204" pitchFamily="34" charset="0"/>
              <a:buChar char="•"/>
            </a:pPr>
            <a:r>
              <a:rPr lang="en-US" dirty="0"/>
              <a:t>The Wilson-Gorman Tariff of 1894 lowered tariffs and added a 2% tax on incomes over 4,000 dollars.</a:t>
            </a:r>
          </a:p>
          <a:p>
            <a:pPr marL="285750" indent="-285750">
              <a:buFont typeface="Arial" panose="020B0604020202020204" pitchFamily="34" charset="0"/>
              <a:buChar char="•"/>
            </a:pPr>
            <a:r>
              <a:rPr lang="en-US" dirty="0"/>
              <a:t>When the supreme court ruled that income taxes were unconstitutional in 1895 the embarrassment went to Wilson-Gorman Tariff and caused the Democrats to lose seats in Congress, giving the republicans an majority in seating.</a:t>
            </a:r>
          </a:p>
          <a:p>
            <a:pPr marL="285750" indent="-285750">
              <a:buFont typeface="Arial" panose="020B0604020202020204" pitchFamily="34" charset="0"/>
              <a:buChar char="•"/>
            </a:pPr>
            <a:r>
              <a:rPr lang="en-US" dirty="0"/>
              <a:t>Grant, Hayes, Garfield, Arthur, Harrison, and Cleveland were known as the “Forgettable Presidents” </a:t>
            </a:r>
          </a:p>
        </p:txBody>
      </p:sp>
    </p:spTree>
    <p:extLst>
      <p:ext uri="{BB962C8B-B14F-4D97-AF65-F5344CB8AC3E}">
        <p14:creationId xmlns:p14="http://schemas.microsoft.com/office/powerpoint/2010/main" val="2208416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2"/>
            <a:ext cx="10131427" cy="526868"/>
          </a:xfrm>
        </p:spPr>
        <p:txBody>
          <a:bodyPr>
            <a:noAutofit/>
          </a:bodyPr>
          <a:lstStyle/>
          <a:p>
            <a:r>
              <a:rPr lang="en-US" dirty="0"/>
              <a:t>The “Bloody Shirt” Elect Grant:</a:t>
            </a:r>
          </a:p>
        </p:txBody>
      </p:sp>
      <p:sp>
        <p:nvSpPr>
          <p:cNvPr id="3" name="Text Placeholder 2"/>
          <p:cNvSpPr>
            <a:spLocks noGrp="1"/>
          </p:cNvSpPr>
          <p:nvPr>
            <p:ph type="body" idx="1"/>
          </p:nvPr>
        </p:nvSpPr>
        <p:spPr>
          <a:xfrm>
            <a:off x="685800" y="1136470"/>
            <a:ext cx="10131428" cy="2194559"/>
          </a:xfrm>
        </p:spPr>
        <p:txBody>
          <a:bodyPr>
            <a:normAutofit/>
          </a:bodyPr>
          <a:lstStyle/>
          <a:p>
            <a:pPr marL="342900" indent="-342900">
              <a:buFont typeface="Arial" panose="020B0604020202020204" pitchFamily="34" charset="0"/>
              <a:buChar char="•"/>
            </a:pPr>
            <a:r>
              <a:rPr lang="en-US" dirty="0"/>
              <a:t>General Grant was by far the most popular northern hero to emerge from the war.</a:t>
            </a:r>
          </a:p>
          <a:p>
            <a:pPr marL="342900" indent="-342900">
              <a:buFont typeface="Arial" panose="020B0604020202020204" pitchFamily="34" charset="0"/>
              <a:buChar char="•"/>
            </a:pPr>
            <a:r>
              <a:rPr lang="en-US" dirty="0"/>
              <a:t>The Republicans, freed from the Union Party coalition of war days, enthusiastically nominated Grant for the Presidency in 1868 </a:t>
            </a:r>
          </a:p>
          <a:p>
            <a:pPr marL="342900" indent="-342900">
              <a:buFont typeface="Arial" panose="020B0604020202020204" pitchFamily="34" charset="0"/>
              <a:buChar char="•"/>
            </a:pPr>
            <a:r>
              <a:rPr lang="en-US" dirty="0"/>
              <a:t>Republicans whipped up enthusiasm for Grant by energetically “waving the bloody shirt”-that is reviving gory memories of the civil war</a:t>
            </a:r>
          </a:p>
        </p:txBody>
      </p:sp>
      <p:sp>
        <p:nvSpPr>
          <p:cNvPr id="7" name="TextBox 6"/>
          <p:cNvSpPr txBox="1"/>
          <p:nvPr/>
        </p:nvSpPr>
        <p:spPr>
          <a:xfrm>
            <a:off x="685799" y="3319288"/>
            <a:ext cx="7027817" cy="584775"/>
          </a:xfrm>
          <a:prstGeom prst="rect">
            <a:avLst/>
          </a:prstGeom>
          <a:noFill/>
        </p:spPr>
        <p:txBody>
          <a:bodyPr wrap="square" rtlCol="0">
            <a:spAutoFit/>
          </a:bodyPr>
          <a:lstStyle/>
          <a:p>
            <a:r>
              <a:rPr lang="en-US" sz="3200" dirty="0">
                <a:latin typeface="+mj-lt"/>
              </a:rPr>
              <a:t>The Era of Good Stealing's</a:t>
            </a:r>
            <a:r>
              <a:rPr lang="en-US" sz="2900" dirty="0">
                <a:latin typeface="+mj-lt"/>
              </a:rPr>
              <a:t>:</a:t>
            </a:r>
          </a:p>
        </p:txBody>
      </p:sp>
      <p:sp>
        <p:nvSpPr>
          <p:cNvPr id="8" name="TextBox 7"/>
          <p:cNvSpPr txBox="1"/>
          <p:nvPr/>
        </p:nvSpPr>
        <p:spPr>
          <a:xfrm>
            <a:off x="685799" y="3958045"/>
            <a:ext cx="9196251" cy="1938992"/>
          </a:xfrm>
          <a:prstGeom prst="rect">
            <a:avLst/>
          </a:prstGeom>
          <a:noFill/>
        </p:spPr>
        <p:txBody>
          <a:bodyPr wrap="square" rtlCol="0">
            <a:spAutoFit/>
          </a:bodyPr>
          <a:lstStyle/>
          <a:p>
            <a:pPr marL="285750" indent="-285750">
              <a:buFont typeface="Arial" panose="020B0604020202020204" pitchFamily="34" charset="0"/>
              <a:buChar char="•"/>
            </a:pPr>
            <a:r>
              <a:rPr lang="en-US" sz="2000" dirty="0"/>
              <a:t>Notorious in the financial world were two millionaire partner, “Jubilee film” Fisk and Jay Gould.</a:t>
            </a:r>
          </a:p>
          <a:p>
            <a:pPr marL="285750" indent="-285750">
              <a:buFont typeface="Arial" panose="020B0604020202020204" pitchFamily="34" charset="0"/>
              <a:buChar char="•"/>
            </a:pPr>
            <a:r>
              <a:rPr lang="en-US" sz="2000" dirty="0"/>
              <a:t>Fisk and Gould bought and hoarded a large amount of gold and devised a plot to drastically raise the price of the gold market in 1869</a:t>
            </a:r>
          </a:p>
          <a:p>
            <a:pPr marL="285750" indent="-285750">
              <a:buFont typeface="Arial" panose="020B0604020202020204" pitchFamily="34" charset="0"/>
              <a:buChar char="•"/>
            </a:pPr>
            <a:r>
              <a:rPr lang="en-US" sz="2000" dirty="0"/>
              <a:t>Due to that, treasury was forced to sell gold from its reserves to lower the higher price of gold.</a:t>
            </a:r>
          </a:p>
        </p:txBody>
      </p:sp>
      <p:sp>
        <p:nvSpPr>
          <p:cNvPr id="9" name="Oval 8"/>
          <p:cNvSpPr/>
          <p:nvPr/>
        </p:nvSpPr>
        <p:spPr>
          <a:xfrm>
            <a:off x="11025051" y="209006"/>
            <a:ext cx="875212" cy="7707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1155680" y="240417"/>
            <a:ext cx="640080" cy="707886"/>
          </a:xfrm>
          <a:prstGeom prst="rect">
            <a:avLst/>
          </a:prstGeom>
          <a:noFill/>
        </p:spPr>
        <p:txBody>
          <a:bodyPr wrap="square" rtlCol="0">
            <a:spAutoFit/>
          </a:bodyPr>
          <a:lstStyle/>
          <a:p>
            <a:r>
              <a:rPr lang="en-US" sz="4000" dirty="0"/>
              <a:t>M</a:t>
            </a:r>
          </a:p>
        </p:txBody>
      </p:sp>
    </p:spTree>
    <p:extLst>
      <p:ext uri="{BB962C8B-B14F-4D97-AF65-F5344CB8AC3E}">
        <p14:creationId xmlns:p14="http://schemas.microsoft.com/office/powerpoint/2010/main" val="1536891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2"/>
            <a:ext cx="10131427" cy="657496"/>
          </a:xfrm>
        </p:spPr>
        <p:txBody>
          <a:bodyPr>
            <a:normAutofit/>
          </a:bodyPr>
          <a:lstStyle/>
          <a:p>
            <a:r>
              <a:rPr lang="en-US" dirty="0"/>
              <a:t>A Carnival of Corruption:</a:t>
            </a:r>
          </a:p>
        </p:txBody>
      </p:sp>
      <p:sp>
        <p:nvSpPr>
          <p:cNvPr id="3" name="Text Placeholder 2"/>
          <p:cNvSpPr>
            <a:spLocks noGrp="1"/>
          </p:cNvSpPr>
          <p:nvPr>
            <p:ph type="body" idx="1"/>
          </p:nvPr>
        </p:nvSpPr>
        <p:spPr>
          <a:xfrm>
            <a:off x="685801" y="1482634"/>
            <a:ext cx="10131428" cy="1447800"/>
          </a:xfrm>
        </p:spPr>
        <p:txBody>
          <a:bodyPr/>
          <a:lstStyle/>
          <a:p>
            <a:pPr marL="342900" indent="-342900">
              <a:buFont typeface="Arial" panose="020B0604020202020204" pitchFamily="34" charset="0"/>
              <a:buChar char="•"/>
            </a:pPr>
            <a:r>
              <a:rPr lang="en-US" dirty="0"/>
              <a:t>The easy going Grant was first tarred by the Credit Mobilier Scandal, which erupted in 1872</a:t>
            </a:r>
          </a:p>
          <a:p>
            <a:pPr marL="342900" indent="-342900">
              <a:buFont typeface="Arial" panose="020B0604020202020204" pitchFamily="34" charset="0"/>
              <a:buChar char="•"/>
            </a:pPr>
            <a:r>
              <a:rPr lang="en-US" dirty="0"/>
              <a:t>In 1874-1875 the sprawling Whiskey Ring robbed the Treasury of millions in excise-tax revenues.</a:t>
            </a:r>
          </a:p>
        </p:txBody>
      </p:sp>
      <p:sp>
        <p:nvSpPr>
          <p:cNvPr id="4" name="TextBox 3"/>
          <p:cNvSpPr txBox="1"/>
          <p:nvPr/>
        </p:nvSpPr>
        <p:spPr>
          <a:xfrm>
            <a:off x="568235" y="2967444"/>
            <a:ext cx="7243354" cy="584775"/>
          </a:xfrm>
          <a:prstGeom prst="rect">
            <a:avLst/>
          </a:prstGeom>
          <a:noFill/>
        </p:spPr>
        <p:txBody>
          <a:bodyPr wrap="square" rtlCol="0">
            <a:spAutoFit/>
          </a:bodyPr>
          <a:lstStyle/>
          <a:p>
            <a:r>
              <a:rPr lang="en-US" sz="3200" dirty="0">
                <a:latin typeface="+mj-lt"/>
              </a:rPr>
              <a:t>The Liberal Republican Revolt of 1872</a:t>
            </a:r>
            <a:r>
              <a:rPr lang="en-US" sz="2900" dirty="0">
                <a:latin typeface="+mj-lt"/>
              </a:rPr>
              <a:t>:</a:t>
            </a:r>
          </a:p>
        </p:txBody>
      </p:sp>
      <p:sp>
        <p:nvSpPr>
          <p:cNvPr id="5" name="TextBox 4"/>
          <p:cNvSpPr txBox="1"/>
          <p:nvPr/>
        </p:nvSpPr>
        <p:spPr>
          <a:xfrm>
            <a:off x="685800" y="3506053"/>
            <a:ext cx="10131428" cy="1631216"/>
          </a:xfrm>
          <a:prstGeom prst="rect">
            <a:avLst/>
          </a:prstGeom>
          <a:noFill/>
        </p:spPr>
        <p:txBody>
          <a:bodyPr wrap="square" rtlCol="0">
            <a:spAutoFit/>
          </a:bodyPr>
          <a:lstStyle/>
          <a:p>
            <a:pPr marL="285750" indent="-285750">
              <a:buFont typeface="Arial" panose="020B0604020202020204" pitchFamily="34" charset="0"/>
              <a:buChar char="•"/>
            </a:pPr>
            <a:r>
              <a:rPr lang="en-US" sz="2000" dirty="0"/>
              <a:t>By 1872 a wave of disgust with Grantism was beginning to build up</a:t>
            </a:r>
          </a:p>
          <a:p>
            <a:pPr marL="285750" indent="-285750">
              <a:buFont typeface="Arial" panose="020B0604020202020204" pitchFamily="34" charset="0"/>
              <a:buChar char="•"/>
            </a:pPr>
            <a:r>
              <a:rPr lang="en-US" sz="2000" dirty="0"/>
              <a:t>Voters were stuck between Ulysses S. Grant and Candidate Horace Greeley. But the people stuck with Grant for president.</a:t>
            </a:r>
          </a:p>
          <a:p>
            <a:pPr marL="285750" indent="-285750">
              <a:buFont typeface="Arial" panose="020B0604020202020204" pitchFamily="34" charset="0"/>
              <a:buChar char="•"/>
            </a:pPr>
            <a:r>
              <a:rPr lang="en-US" sz="2000" dirty="0"/>
              <a:t>Congress in 1872 passed a general amnesty act removing political disabilities from all but some five hundred former confederate leaders.</a:t>
            </a:r>
          </a:p>
        </p:txBody>
      </p:sp>
      <p:sp>
        <p:nvSpPr>
          <p:cNvPr id="6" name="Oval 5"/>
          <p:cNvSpPr/>
          <p:nvPr/>
        </p:nvSpPr>
        <p:spPr>
          <a:xfrm>
            <a:off x="11025051" y="256905"/>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181805" y="360162"/>
            <a:ext cx="600891" cy="707886"/>
          </a:xfrm>
          <a:prstGeom prst="rect">
            <a:avLst/>
          </a:prstGeom>
          <a:noFill/>
        </p:spPr>
        <p:txBody>
          <a:bodyPr wrap="square" rtlCol="0">
            <a:spAutoFit/>
          </a:bodyPr>
          <a:lstStyle/>
          <a:p>
            <a:r>
              <a:rPr lang="en-US" sz="4000" dirty="0"/>
              <a:t>M</a:t>
            </a:r>
          </a:p>
        </p:txBody>
      </p:sp>
    </p:spTree>
    <p:extLst>
      <p:ext uri="{BB962C8B-B14F-4D97-AF65-F5344CB8AC3E}">
        <p14:creationId xmlns:p14="http://schemas.microsoft.com/office/powerpoint/2010/main" val="2790296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2"/>
            <a:ext cx="10131427" cy="801188"/>
          </a:xfrm>
        </p:spPr>
        <p:txBody>
          <a:bodyPr/>
          <a:lstStyle/>
          <a:p>
            <a:r>
              <a:rPr lang="en-US" dirty="0"/>
              <a:t>Depression, Deflation, and Inflation:</a:t>
            </a:r>
          </a:p>
        </p:txBody>
      </p:sp>
      <p:sp>
        <p:nvSpPr>
          <p:cNvPr id="3" name="Text Placeholder 2"/>
          <p:cNvSpPr>
            <a:spLocks noGrp="1"/>
          </p:cNvSpPr>
          <p:nvPr>
            <p:ph type="body" idx="1"/>
          </p:nvPr>
        </p:nvSpPr>
        <p:spPr>
          <a:xfrm>
            <a:off x="685800" y="1508759"/>
            <a:ext cx="10131428" cy="1756955"/>
          </a:xfrm>
        </p:spPr>
        <p:txBody>
          <a:bodyPr>
            <a:normAutofit lnSpcReduction="10000"/>
          </a:bodyPr>
          <a:lstStyle/>
          <a:p>
            <a:pPr marL="342900" indent="-342900">
              <a:buFont typeface="Arial" panose="020B0604020202020204" pitchFamily="34" charset="0"/>
              <a:buChar char="•"/>
            </a:pPr>
            <a:r>
              <a:rPr lang="en-US" sz="2200" dirty="0"/>
              <a:t>Economic panic broke out in 1873</a:t>
            </a:r>
          </a:p>
          <a:p>
            <a:pPr marL="342900" indent="-342900">
              <a:buFont typeface="Arial" panose="020B0604020202020204" pitchFamily="34" charset="0"/>
              <a:buChar char="•"/>
            </a:pPr>
            <a:r>
              <a:rPr lang="en-US" sz="2200" dirty="0"/>
              <a:t>Bankers had to many imprudent loans to finance so loans went unpaid</a:t>
            </a:r>
          </a:p>
          <a:p>
            <a:pPr marL="342900" indent="-342900">
              <a:buFont typeface="Arial" panose="020B0604020202020204" pitchFamily="34" charset="0"/>
              <a:buChar char="•"/>
            </a:pPr>
            <a:r>
              <a:rPr lang="en-US" sz="2200" dirty="0"/>
              <a:t>Over 15,000 businesses went bankrupt </a:t>
            </a:r>
          </a:p>
          <a:p>
            <a:pPr marL="342900" indent="-342900">
              <a:buFont typeface="Arial" panose="020B0604020202020204" pitchFamily="34" charset="0"/>
              <a:buChar char="•"/>
            </a:pPr>
            <a:r>
              <a:rPr lang="en-US" sz="2200" dirty="0"/>
              <a:t>They weren’t done, debtors looked for relief in other precious metal and silver</a:t>
            </a:r>
            <a:r>
              <a:rPr lang="en-US" dirty="0"/>
              <a:t>. </a:t>
            </a:r>
          </a:p>
        </p:txBody>
      </p:sp>
      <p:sp>
        <p:nvSpPr>
          <p:cNvPr id="4" name="TextBox 3"/>
          <p:cNvSpPr txBox="1"/>
          <p:nvPr/>
        </p:nvSpPr>
        <p:spPr>
          <a:xfrm>
            <a:off x="822960" y="3526971"/>
            <a:ext cx="6648994" cy="538609"/>
          </a:xfrm>
          <a:prstGeom prst="rect">
            <a:avLst/>
          </a:prstGeom>
          <a:noFill/>
        </p:spPr>
        <p:txBody>
          <a:bodyPr wrap="square" rtlCol="0">
            <a:spAutoFit/>
          </a:bodyPr>
          <a:lstStyle/>
          <a:p>
            <a:r>
              <a:rPr lang="en-US" sz="2900" dirty="0">
                <a:latin typeface="+mj-lt"/>
              </a:rPr>
              <a:t>Pallid Politics in the Gilded Age </a:t>
            </a:r>
          </a:p>
        </p:txBody>
      </p:sp>
      <p:sp>
        <p:nvSpPr>
          <p:cNvPr id="7" name="TextBox 6"/>
          <p:cNvSpPr txBox="1"/>
          <p:nvPr/>
        </p:nvSpPr>
        <p:spPr>
          <a:xfrm>
            <a:off x="940526" y="4193177"/>
            <a:ext cx="9052560" cy="1600438"/>
          </a:xfrm>
          <a:prstGeom prst="rect">
            <a:avLst/>
          </a:prstGeom>
          <a:noFill/>
        </p:spPr>
        <p:txBody>
          <a:bodyPr wrap="square" rtlCol="0">
            <a:spAutoFit/>
          </a:bodyPr>
          <a:lstStyle/>
          <a:p>
            <a:pPr marL="285750" indent="-285750">
              <a:buFont typeface="Arial" panose="020B0604020202020204" pitchFamily="34" charset="0"/>
              <a:buChar char="•"/>
            </a:pPr>
            <a:r>
              <a:rPr lang="en-US" sz="2000" dirty="0"/>
              <a:t>The political seesaw was delicately balanced during the gliding age </a:t>
            </a:r>
          </a:p>
          <a:p>
            <a:pPr marL="285750" indent="-285750">
              <a:buFont typeface="Arial" panose="020B0604020202020204" pitchFamily="34" charset="0"/>
              <a:buChar char="•"/>
            </a:pPr>
            <a:r>
              <a:rPr lang="en-US" sz="2000" dirty="0"/>
              <a:t>Few significant economic issues separated the major party's.</a:t>
            </a:r>
          </a:p>
          <a:p>
            <a:pPr marL="285750" indent="-285750">
              <a:buFont typeface="Arial" panose="020B0604020202020204" pitchFamily="34" charset="0"/>
              <a:buChar char="•"/>
            </a:pPr>
            <a:r>
              <a:rPr lang="en-US" sz="2000" dirty="0"/>
              <a:t>The lifeblood of both parties was patronage disbursing jobs by the bucketful in return they wanted votes</a:t>
            </a:r>
          </a:p>
          <a:p>
            <a:pPr marL="285750" indent="-285750">
              <a:buFont typeface="Arial" panose="020B0604020202020204" pitchFamily="34" charset="0"/>
              <a:buChar char="•"/>
            </a:pPr>
            <a:endParaRPr lang="en-US" dirty="0"/>
          </a:p>
        </p:txBody>
      </p:sp>
      <p:sp>
        <p:nvSpPr>
          <p:cNvPr id="8" name="Oval 7"/>
          <p:cNvSpPr/>
          <p:nvPr/>
        </p:nvSpPr>
        <p:spPr>
          <a:xfrm>
            <a:off x="10817228" y="18109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0994759" y="255659"/>
            <a:ext cx="509452" cy="707886"/>
          </a:xfrm>
          <a:prstGeom prst="rect">
            <a:avLst/>
          </a:prstGeom>
          <a:noFill/>
        </p:spPr>
        <p:txBody>
          <a:bodyPr wrap="square" rtlCol="0">
            <a:spAutoFit/>
          </a:bodyPr>
          <a:lstStyle/>
          <a:p>
            <a:r>
              <a:rPr lang="en-US" sz="4000" dirty="0"/>
              <a:t>M</a:t>
            </a:r>
          </a:p>
        </p:txBody>
      </p:sp>
    </p:spTree>
    <p:extLst>
      <p:ext uri="{BB962C8B-B14F-4D97-AF65-F5344CB8AC3E}">
        <p14:creationId xmlns:p14="http://schemas.microsoft.com/office/powerpoint/2010/main" val="4193683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2"/>
            <a:ext cx="10131427" cy="840376"/>
          </a:xfrm>
        </p:spPr>
        <p:txBody>
          <a:bodyPr>
            <a:normAutofit/>
          </a:bodyPr>
          <a:lstStyle/>
          <a:p>
            <a:r>
              <a:rPr lang="en-US" dirty="0"/>
              <a:t>Grand Army of the Republic</a:t>
            </a:r>
          </a:p>
        </p:txBody>
      </p:sp>
      <p:sp>
        <p:nvSpPr>
          <p:cNvPr id="3" name="Text Placeholder 2"/>
          <p:cNvSpPr>
            <a:spLocks noGrp="1"/>
          </p:cNvSpPr>
          <p:nvPr>
            <p:ph type="body" idx="1"/>
          </p:nvPr>
        </p:nvSpPr>
        <p:spPr>
          <a:xfrm>
            <a:off x="685801" y="1449978"/>
            <a:ext cx="10131428" cy="1447800"/>
          </a:xfrm>
        </p:spPr>
        <p:txBody>
          <a:bodyPr/>
          <a:lstStyle/>
          <a:p>
            <a:pPr marL="342900" indent="-342900">
              <a:buFont typeface="Arial" panose="020B0604020202020204" pitchFamily="34" charset="0"/>
              <a:buChar char="•"/>
            </a:pPr>
            <a:r>
              <a:rPr lang="en-US" dirty="0" smtClean="0"/>
              <a:t>A politically active fraternal organization that consisted of most Union veterans of the Civil War.</a:t>
            </a:r>
            <a:endParaRPr lang="en-US" dirty="0"/>
          </a:p>
        </p:txBody>
      </p:sp>
      <p:sp>
        <p:nvSpPr>
          <p:cNvPr id="4" name="Oval 3"/>
          <p:cNvSpPr/>
          <p:nvPr/>
        </p:nvSpPr>
        <p:spPr>
          <a:xfrm>
            <a:off x="11253652" y="74414"/>
            <a:ext cx="875211" cy="770709"/>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459391" y="105825"/>
            <a:ext cx="463732" cy="707886"/>
          </a:xfrm>
          <a:prstGeom prst="rect">
            <a:avLst/>
          </a:prstGeom>
          <a:noFill/>
        </p:spPr>
        <p:txBody>
          <a:bodyPr wrap="square" rtlCol="0">
            <a:spAutoFit/>
          </a:bodyPr>
          <a:lstStyle/>
          <a:p>
            <a:r>
              <a:rPr lang="en-US" sz="4000" dirty="0"/>
              <a:t>K</a:t>
            </a:r>
          </a:p>
        </p:txBody>
      </p:sp>
      <p:sp>
        <p:nvSpPr>
          <p:cNvPr id="6" name="TextBox 5"/>
          <p:cNvSpPr txBox="1"/>
          <p:nvPr/>
        </p:nvSpPr>
        <p:spPr>
          <a:xfrm>
            <a:off x="796834" y="3435531"/>
            <a:ext cx="6008915" cy="584775"/>
          </a:xfrm>
          <a:prstGeom prst="rect">
            <a:avLst/>
          </a:prstGeom>
          <a:noFill/>
        </p:spPr>
        <p:txBody>
          <a:bodyPr wrap="square" rtlCol="0">
            <a:spAutoFit/>
          </a:bodyPr>
          <a:lstStyle/>
          <a:p>
            <a:r>
              <a:rPr lang="en-US" sz="3200" dirty="0"/>
              <a:t>The Hayes-Tilden Standoff, 1876</a:t>
            </a:r>
          </a:p>
        </p:txBody>
      </p:sp>
      <p:sp>
        <p:nvSpPr>
          <p:cNvPr id="7" name="TextBox 6"/>
          <p:cNvSpPr txBox="1"/>
          <p:nvPr/>
        </p:nvSpPr>
        <p:spPr>
          <a:xfrm>
            <a:off x="796833" y="4180114"/>
            <a:ext cx="10136777" cy="203132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A resolution passed by Congress that limited the presidency to two terms after President Grant tried to run for a third term. </a:t>
            </a:r>
          </a:p>
          <a:p>
            <a:pPr marL="285750" indent="-285750">
              <a:buFont typeface="Arial" panose="020B0604020202020204" pitchFamily="34" charset="0"/>
              <a:buChar char="•"/>
            </a:pPr>
            <a:r>
              <a:rPr lang="en-US" dirty="0" smtClean="0"/>
              <a:t>In the election of 1876, republicans chose Rutherford B. Hayes as a candidate and the democrats chose Samuel J. Tilden as their candidate for president. </a:t>
            </a:r>
          </a:p>
          <a:p>
            <a:pPr marL="742950" lvl="1" indent="-285750">
              <a:buFont typeface="Arial" panose="020B0604020202020204" pitchFamily="34" charset="0"/>
              <a:buChar char="•"/>
            </a:pPr>
            <a:r>
              <a:rPr lang="en-US" dirty="0" smtClean="0"/>
              <a:t>Tilden won the popular vote, but after each state had sent two ballot counts to Congress, one ballot claimed the republicans had won while the other claimed the democrats had won</a:t>
            </a:r>
          </a:p>
          <a:p>
            <a:pPr marL="742950" lvl="1" indent="-285750">
              <a:buFont typeface="Arial" panose="020B0604020202020204" pitchFamily="34" charset="0"/>
              <a:buChar char="•"/>
            </a:pPr>
            <a:r>
              <a:rPr lang="en-US" dirty="0" smtClean="0"/>
              <a:t>Controversies arose over who was awarded the electoral votes.</a:t>
            </a:r>
          </a:p>
        </p:txBody>
      </p:sp>
    </p:spTree>
    <p:extLst>
      <p:ext uri="{BB962C8B-B14F-4D97-AF65-F5344CB8AC3E}">
        <p14:creationId xmlns:p14="http://schemas.microsoft.com/office/powerpoint/2010/main" val="1291875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7" cy="944879"/>
          </a:xfrm>
        </p:spPr>
        <p:txBody>
          <a:bodyPr/>
          <a:lstStyle/>
          <a:p>
            <a:r>
              <a:rPr lang="en-US" dirty="0"/>
              <a:t>The Civil Rights of Act of 1875:</a:t>
            </a:r>
          </a:p>
        </p:txBody>
      </p:sp>
      <p:sp>
        <p:nvSpPr>
          <p:cNvPr id="3" name="Text Placeholder 2"/>
          <p:cNvSpPr>
            <a:spLocks noGrp="1"/>
          </p:cNvSpPr>
          <p:nvPr>
            <p:ph type="body" idx="1"/>
          </p:nvPr>
        </p:nvSpPr>
        <p:spPr>
          <a:xfrm>
            <a:off x="685800" y="1574074"/>
            <a:ext cx="10131428" cy="1447800"/>
          </a:xfrm>
        </p:spPr>
        <p:txBody>
          <a:bodyPr>
            <a:normAutofit fontScale="92500" lnSpcReduction="20000"/>
          </a:bodyPr>
          <a:lstStyle/>
          <a:p>
            <a:pPr marL="342900" indent="-342900">
              <a:buFont typeface="Arial" panose="020B0604020202020204" pitchFamily="34" charset="0"/>
              <a:buChar char="•"/>
            </a:pPr>
            <a:r>
              <a:rPr lang="en-US" dirty="0" smtClean="0"/>
              <a:t>This act was suppose to guarantee an equal amount of accommodations in public places and to prohibit racial discrimination in jury selections</a:t>
            </a:r>
          </a:p>
          <a:p>
            <a:pPr marL="342900" indent="-342900">
              <a:buFont typeface="Arial" panose="020B0604020202020204" pitchFamily="34" charset="0"/>
              <a:buChar char="•"/>
            </a:pPr>
            <a:r>
              <a:rPr lang="en-US" dirty="0" smtClean="0"/>
              <a:t>It was ruled unconstitutional by the Supreme Court using the 14</a:t>
            </a:r>
            <a:r>
              <a:rPr lang="en-US" baseline="30000" dirty="0" smtClean="0"/>
              <a:t>th</a:t>
            </a:r>
            <a:r>
              <a:rPr lang="en-US" dirty="0" smtClean="0"/>
              <a:t> amendment in it’s defense and claimed it only prohibited government violations of civil rights, and not the denial of civil rights by individuals.</a:t>
            </a:r>
            <a:endParaRPr lang="en-US" dirty="0"/>
          </a:p>
        </p:txBody>
      </p:sp>
      <p:sp>
        <p:nvSpPr>
          <p:cNvPr id="4" name="Oval 3"/>
          <p:cNvSpPr/>
          <p:nvPr/>
        </p:nvSpPr>
        <p:spPr>
          <a:xfrm>
            <a:off x="11220994" y="100150"/>
            <a:ext cx="849083" cy="783771"/>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443064" y="145556"/>
            <a:ext cx="457200" cy="707886"/>
          </a:xfrm>
          <a:prstGeom prst="rect">
            <a:avLst/>
          </a:prstGeom>
          <a:noFill/>
        </p:spPr>
        <p:txBody>
          <a:bodyPr wrap="square" rtlCol="0">
            <a:spAutoFit/>
          </a:bodyPr>
          <a:lstStyle/>
          <a:p>
            <a:r>
              <a:rPr lang="en-US" sz="4000" dirty="0"/>
              <a:t>K</a:t>
            </a:r>
          </a:p>
        </p:txBody>
      </p:sp>
      <p:sp>
        <p:nvSpPr>
          <p:cNvPr id="6" name="TextBox 5"/>
          <p:cNvSpPr txBox="1"/>
          <p:nvPr/>
        </p:nvSpPr>
        <p:spPr>
          <a:xfrm>
            <a:off x="685798" y="3383280"/>
            <a:ext cx="9895116" cy="584775"/>
          </a:xfrm>
          <a:prstGeom prst="rect">
            <a:avLst/>
          </a:prstGeom>
          <a:noFill/>
        </p:spPr>
        <p:txBody>
          <a:bodyPr wrap="square" rtlCol="0">
            <a:spAutoFit/>
          </a:bodyPr>
          <a:lstStyle/>
          <a:p>
            <a:r>
              <a:rPr lang="en-US" sz="3200" dirty="0">
                <a:latin typeface="+mj-lt"/>
              </a:rPr>
              <a:t>The Birth of Jim Crow in the Post-Reconstruction South:</a:t>
            </a:r>
          </a:p>
        </p:txBody>
      </p:sp>
      <p:sp>
        <p:nvSpPr>
          <p:cNvPr id="7" name="TextBox 6"/>
          <p:cNvSpPr txBox="1"/>
          <p:nvPr/>
        </p:nvSpPr>
        <p:spPr>
          <a:xfrm>
            <a:off x="685798" y="4144795"/>
            <a:ext cx="10300065" cy="147732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White democrats (“redeemers”) started to enact laws discriminating against blacks.</a:t>
            </a:r>
            <a:endParaRPr lang="en-US" dirty="0"/>
          </a:p>
          <a:p>
            <a:pPr marL="285750" indent="-285750">
              <a:buFont typeface="Arial" panose="020B0604020202020204" pitchFamily="34" charset="0"/>
              <a:buChar char="•"/>
            </a:pPr>
            <a:r>
              <a:rPr lang="en-US" dirty="0" smtClean="0"/>
              <a:t>Jim Crow laws were enacted by the state-level legal codes of segregation in the South. They also enacted literacy requirements, voter-registration laws, and poll taxes.</a:t>
            </a:r>
          </a:p>
          <a:p>
            <a:pPr marL="285750" indent="-285750">
              <a:buFont typeface="Arial" panose="020B0604020202020204" pitchFamily="34" charset="0"/>
              <a:buChar char="•"/>
            </a:pPr>
            <a:r>
              <a:rPr lang="en-US" dirty="0" smtClean="0"/>
              <a:t>In 1896, the Supreme Court ruled in favor of the South’s segregation in the case </a:t>
            </a:r>
            <a:r>
              <a:rPr lang="en-US" i="1" dirty="0" smtClean="0"/>
              <a:t>Plessy </a:t>
            </a:r>
            <a:r>
              <a:rPr lang="en-US" dirty="0" smtClean="0"/>
              <a:t>vs.</a:t>
            </a:r>
            <a:r>
              <a:rPr lang="en-US" i="1" dirty="0" smtClean="0"/>
              <a:t> Ferguson</a:t>
            </a:r>
            <a:r>
              <a:rPr lang="en-US" dirty="0" smtClean="0"/>
              <a:t> declaring that separating the blacks from the rest of society was legal under the 14</a:t>
            </a:r>
            <a:r>
              <a:rPr lang="en-US" baseline="30000" dirty="0" smtClean="0"/>
              <a:t>th</a:t>
            </a:r>
            <a:r>
              <a:rPr lang="en-US" dirty="0" smtClean="0"/>
              <a:t> amendment.</a:t>
            </a:r>
          </a:p>
        </p:txBody>
      </p:sp>
    </p:spTree>
    <p:extLst>
      <p:ext uri="{BB962C8B-B14F-4D97-AF65-F5344CB8AC3E}">
        <p14:creationId xmlns:p14="http://schemas.microsoft.com/office/powerpoint/2010/main" val="3740598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7" cy="853439"/>
          </a:xfrm>
        </p:spPr>
        <p:txBody>
          <a:bodyPr/>
          <a:lstStyle/>
          <a:p>
            <a:r>
              <a:rPr lang="en-US" dirty="0"/>
              <a:t>Class Conflicts and Ethnic Clashes: </a:t>
            </a:r>
          </a:p>
        </p:txBody>
      </p:sp>
      <p:sp>
        <p:nvSpPr>
          <p:cNvPr id="3" name="Text Placeholder 2"/>
          <p:cNvSpPr>
            <a:spLocks noGrp="1"/>
          </p:cNvSpPr>
          <p:nvPr>
            <p:ph type="body" idx="1"/>
          </p:nvPr>
        </p:nvSpPr>
        <p:spPr>
          <a:xfrm>
            <a:off x="685800" y="1463040"/>
            <a:ext cx="10131428" cy="1447800"/>
          </a:xfrm>
        </p:spPr>
        <p:txBody>
          <a:bodyPr/>
          <a:lstStyle/>
          <a:p>
            <a:pPr marL="342900" indent="-342900">
              <a:buFont typeface="Arial" panose="020B0604020202020204" pitchFamily="34" charset="0"/>
              <a:buChar char="•"/>
            </a:pPr>
            <a:r>
              <a:rPr lang="en-US" dirty="0" smtClean="0"/>
              <a:t>After the Panic of 1873, President Hayes cut wages and the people experienced economic troubles. Immigrants tried to move to the U.S. but were dismayed when they found no work. </a:t>
            </a:r>
          </a:p>
          <a:p>
            <a:pPr marL="342900" indent="-342900">
              <a:buFont typeface="Arial" panose="020B0604020202020204" pitchFamily="34" charset="0"/>
              <a:buChar char="•"/>
            </a:pPr>
            <a:r>
              <a:rPr lang="en-US" dirty="0" smtClean="0"/>
              <a:t>Congress passed the Chinese Exclusion Act in 1882 that stopped Chinese immigration into America.</a:t>
            </a:r>
            <a:endParaRPr lang="en-US" dirty="0"/>
          </a:p>
        </p:txBody>
      </p:sp>
      <p:sp>
        <p:nvSpPr>
          <p:cNvPr id="4" name="Oval 3"/>
          <p:cNvSpPr/>
          <p:nvPr/>
        </p:nvSpPr>
        <p:spPr>
          <a:xfrm>
            <a:off x="11116491" y="143691"/>
            <a:ext cx="866503" cy="744583"/>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351622" y="143691"/>
            <a:ext cx="472439" cy="707886"/>
          </a:xfrm>
          <a:prstGeom prst="rect">
            <a:avLst/>
          </a:prstGeom>
          <a:noFill/>
        </p:spPr>
        <p:txBody>
          <a:bodyPr wrap="square" rtlCol="0">
            <a:spAutoFit/>
          </a:bodyPr>
          <a:lstStyle/>
          <a:p>
            <a:r>
              <a:rPr lang="en-US" sz="4000" dirty="0"/>
              <a:t>K</a:t>
            </a:r>
          </a:p>
        </p:txBody>
      </p:sp>
      <p:sp>
        <p:nvSpPr>
          <p:cNvPr id="6" name="TextBox 5"/>
          <p:cNvSpPr txBox="1"/>
          <p:nvPr/>
        </p:nvSpPr>
        <p:spPr>
          <a:xfrm>
            <a:off x="685799" y="2848140"/>
            <a:ext cx="6080760" cy="584775"/>
          </a:xfrm>
          <a:prstGeom prst="rect">
            <a:avLst/>
          </a:prstGeom>
          <a:noFill/>
        </p:spPr>
        <p:txBody>
          <a:bodyPr wrap="square" rtlCol="0">
            <a:spAutoFit/>
          </a:bodyPr>
          <a:lstStyle/>
          <a:p>
            <a:r>
              <a:rPr lang="en-US" sz="3200" dirty="0">
                <a:latin typeface="+mj-lt"/>
              </a:rPr>
              <a:t>Garfield and Arthur:</a:t>
            </a:r>
          </a:p>
        </p:txBody>
      </p:sp>
      <p:sp>
        <p:nvSpPr>
          <p:cNvPr id="9" name="TextBox 8"/>
          <p:cNvSpPr txBox="1"/>
          <p:nvPr/>
        </p:nvSpPr>
        <p:spPr>
          <a:xfrm>
            <a:off x="696199" y="3432915"/>
            <a:ext cx="10121029" cy="313932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James A. Garfield was chosen for the election of 1880 and was a part of the Half-Breed faction of the republican party that President Hayes despised. His vice president Chester A. Arthur was a part of the Stalwart faction.</a:t>
            </a:r>
          </a:p>
          <a:p>
            <a:pPr marL="285750" indent="-285750">
              <a:buFont typeface="Arial" panose="020B0604020202020204" pitchFamily="34" charset="0"/>
              <a:buChar char="•"/>
            </a:pPr>
            <a:r>
              <a:rPr lang="en-US" dirty="0" smtClean="0"/>
              <a:t>When Garfield won the election, he was assassinated by Charles J. Guiteau at a Washington Railroad station and the implication after Garfield’s death was that when Arthur took office he would replace all of the Half-Breed faction employees with Stalwarts.</a:t>
            </a:r>
          </a:p>
          <a:p>
            <a:pPr marL="742950" lvl="1" indent="-285750">
              <a:buFont typeface="Arial" panose="020B0604020202020204" pitchFamily="34" charset="0"/>
              <a:buChar char="•"/>
            </a:pPr>
            <a:r>
              <a:rPr lang="en-US" dirty="0" smtClean="0"/>
              <a:t>Politicians were shocked and reformed the spoils system which was surprisingly supported by President Arthur.</a:t>
            </a:r>
            <a:endParaRPr lang="en-US" dirty="0"/>
          </a:p>
          <a:p>
            <a:pPr marL="742950" lvl="1" indent="-285750">
              <a:buFont typeface="Arial" panose="020B0604020202020204" pitchFamily="34" charset="0"/>
              <a:buChar char="•"/>
            </a:pPr>
            <a:r>
              <a:rPr lang="en-US" dirty="0" smtClean="0"/>
              <a:t>The Pendleton Act of 1883 helped establish the Civil Service Commission to make appointments to federal jobs. The Civil Service forced politicians to gain support and funds from big-business leaders.</a:t>
            </a:r>
          </a:p>
        </p:txBody>
      </p:sp>
    </p:spTree>
    <p:extLst>
      <p:ext uri="{BB962C8B-B14F-4D97-AF65-F5344CB8AC3E}">
        <p14:creationId xmlns:p14="http://schemas.microsoft.com/office/powerpoint/2010/main" val="1233769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50" y="193303"/>
            <a:ext cx="10131427" cy="866502"/>
          </a:xfrm>
        </p:spPr>
        <p:txBody>
          <a:bodyPr/>
          <a:lstStyle/>
          <a:p>
            <a:r>
              <a:rPr lang="en-US" dirty="0"/>
              <a:t>The Blaine-Cleveland Mudslingers of 1884:</a:t>
            </a:r>
          </a:p>
        </p:txBody>
      </p:sp>
      <p:sp>
        <p:nvSpPr>
          <p:cNvPr id="3" name="Text Placeholder 2"/>
          <p:cNvSpPr>
            <a:spLocks noGrp="1"/>
          </p:cNvSpPr>
          <p:nvPr>
            <p:ph type="body" idx="1"/>
          </p:nvPr>
        </p:nvSpPr>
        <p:spPr>
          <a:xfrm>
            <a:off x="832351" y="963897"/>
            <a:ext cx="10131428" cy="1447800"/>
          </a:xfrm>
        </p:spPr>
        <p:txBody>
          <a:bodyPr>
            <a:normAutofit fontScale="92500"/>
          </a:bodyPr>
          <a:lstStyle/>
          <a:p>
            <a:pPr marL="342900" indent="-342900">
              <a:buFont typeface="Arial" panose="020B0604020202020204" pitchFamily="34" charset="0"/>
              <a:buChar char="•"/>
            </a:pPr>
            <a:r>
              <a:rPr lang="en-US" dirty="0"/>
              <a:t>The Republicans chose James G. Blaine as their presidential candidate for the election of 1884</a:t>
            </a:r>
          </a:p>
          <a:p>
            <a:pPr marL="342900" indent="-342900">
              <a:buFont typeface="Arial" panose="020B0604020202020204" pitchFamily="34" charset="0"/>
              <a:buChar char="•"/>
            </a:pPr>
            <a:r>
              <a:rPr lang="en-US" dirty="0"/>
              <a:t>The Democrats on the other hand chose Grover Cleveland, a honest and admirable man.</a:t>
            </a:r>
          </a:p>
          <a:p>
            <a:pPr marL="342900" indent="-342900">
              <a:buFont typeface="Arial" panose="020B0604020202020204" pitchFamily="34" charset="0"/>
              <a:buChar char="•"/>
            </a:pPr>
            <a:r>
              <a:rPr lang="en-US" dirty="0"/>
              <a:t>Grover Cleveland won the election of 1884. </a:t>
            </a:r>
          </a:p>
          <a:p>
            <a:pPr marL="342900" indent="-342900">
              <a:buFont typeface="Arial" panose="020B0604020202020204" pitchFamily="34" charset="0"/>
              <a:buChar char="•"/>
            </a:pPr>
            <a:endParaRPr lang="en-US" dirty="0"/>
          </a:p>
        </p:txBody>
      </p:sp>
      <p:sp>
        <p:nvSpPr>
          <p:cNvPr id="4" name="Oval 3"/>
          <p:cNvSpPr/>
          <p:nvPr/>
        </p:nvSpPr>
        <p:spPr>
          <a:xfrm flipH="1">
            <a:off x="11155681" y="191588"/>
            <a:ext cx="875211" cy="836023"/>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423469" y="255657"/>
            <a:ext cx="535577" cy="707886"/>
          </a:xfrm>
          <a:prstGeom prst="rect">
            <a:avLst/>
          </a:prstGeom>
          <a:noFill/>
        </p:spPr>
        <p:txBody>
          <a:bodyPr wrap="square" rtlCol="0">
            <a:spAutoFit/>
          </a:bodyPr>
          <a:lstStyle/>
          <a:p>
            <a:r>
              <a:rPr lang="en-US" sz="4000" dirty="0"/>
              <a:t>L</a:t>
            </a:r>
          </a:p>
        </p:txBody>
      </p:sp>
      <p:sp>
        <p:nvSpPr>
          <p:cNvPr id="6" name="TextBox 5"/>
          <p:cNvSpPr txBox="1"/>
          <p:nvPr/>
        </p:nvSpPr>
        <p:spPr>
          <a:xfrm>
            <a:off x="640449" y="2154840"/>
            <a:ext cx="6831875" cy="584775"/>
          </a:xfrm>
          <a:prstGeom prst="rect">
            <a:avLst/>
          </a:prstGeom>
          <a:noFill/>
        </p:spPr>
        <p:txBody>
          <a:bodyPr wrap="square" rtlCol="0">
            <a:spAutoFit/>
          </a:bodyPr>
          <a:lstStyle/>
          <a:p>
            <a:r>
              <a:rPr lang="en-US" sz="3200" dirty="0"/>
              <a:t>“Old Grover” Takes over:</a:t>
            </a:r>
          </a:p>
        </p:txBody>
      </p:sp>
      <p:sp>
        <p:nvSpPr>
          <p:cNvPr id="7" name="TextBox 6"/>
          <p:cNvSpPr txBox="1"/>
          <p:nvPr/>
        </p:nvSpPr>
        <p:spPr>
          <a:xfrm>
            <a:off x="832351" y="2709017"/>
            <a:ext cx="9248503" cy="1323439"/>
          </a:xfrm>
          <a:prstGeom prst="rect">
            <a:avLst/>
          </a:prstGeom>
          <a:noFill/>
        </p:spPr>
        <p:txBody>
          <a:bodyPr wrap="square" rtlCol="0">
            <a:spAutoFit/>
          </a:bodyPr>
          <a:lstStyle/>
          <a:p>
            <a:pPr marL="285750" indent="-285750">
              <a:buFont typeface="Arial" panose="020B0604020202020204" pitchFamily="34" charset="0"/>
              <a:buChar char="•"/>
            </a:pPr>
            <a:r>
              <a:rPr lang="en-US" sz="2000" dirty="0"/>
              <a:t>Grover Cleveland was the first Democrat to take over the presidency in 28 years</a:t>
            </a:r>
          </a:p>
          <a:p>
            <a:pPr marL="285750" indent="-285750">
              <a:buFont typeface="Arial" panose="020B0604020202020204" pitchFamily="34" charset="0"/>
              <a:buChar char="•"/>
            </a:pPr>
            <a:r>
              <a:rPr lang="en-US" sz="2000" dirty="0"/>
              <a:t>As soon as Cleveland became president, he replaced thousands of federal employees with democrats. Cleveland believed that while people support the government, the government should not support the people</a:t>
            </a:r>
          </a:p>
        </p:txBody>
      </p:sp>
      <p:sp>
        <p:nvSpPr>
          <p:cNvPr id="8" name="Rectangle 7"/>
          <p:cNvSpPr/>
          <p:nvPr/>
        </p:nvSpPr>
        <p:spPr>
          <a:xfrm>
            <a:off x="832351" y="4032456"/>
            <a:ext cx="6388480" cy="584775"/>
          </a:xfrm>
          <a:prstGeom prst="rect">
            <a:avLst/>
          </a:prstGeom>
        </p:spPr>
        <p:txBody>
          <a:bodyPr wrap="none">
            <a:spAutoFit/>
          </a:bodyPr>
          <a:lstStyle/>
          <a:p>
            <a:r>
              <a:rPr lang="en-US" sz="3200" dirty="0"/>
              <a:t>Cleveland Battles for the Lower Tariff</a:t>
            </a:r>
            <a:r>
              <a:rPr lang="en-US" dirty="0"/>
              <a:t>:</a:t>
            </a:r>
          </a:p>
        </p:txBody>
      </p:sp>
      <p:sp>
        <p:nvSpPr>
          <p:cNvPr id="9" name="Rectangle 8"/>
          <p:cNvSpPr/>
          <p:nvPr/>
        </p:nvSpPr>
        <p:spPr>
          <a:xfrm>
            <a:off x="640449" y="4617231"/>
            <a:ext cx="10214784" cy="1754326"/>
          </a:xfrm>
          <a:prstGeom prst="rect">
            <a:avLst/>
          </a:prstGeom>
        </p:spPr>
        <p:txBody>
          <a:bodyPr wrap="square">
            <a:spAutoFit/>
          </a:bodyPr>
          <a:lstStyle/>
          <a:p>
            <a:pPr marL="342900" indent="-342900">
              <a:buFont typeface="Arial" panose="020B0604020202020204" pitchFamily="34" charset="0"/>
              <a:buChar char="•"/>
            </a:pPr>
            <a:r>
              <a:rPr lang="en-US" dirty="0"/>
              <a:t>Treasury started running a budget surplus because of the high tariff that was enacted during the war. To reduce the surplus, President Cleveland had to convince congress to lower the tariff in 1887.</a:t>
            </a:r>
          </a:p>
          <a:p>
            <a:pPr marL="342900" indent="-342900">
              <a:buFont typeface="Arial" panose="020B0604020202020204" pitchFamily="34" charset="0"/>
              <a:buChar char="•"/>
            </a:pPr>
            <a:r>
              <a:rPr lang="en-US" dirty="0"/>
              <a:t>The republicans opposed lowering the tariff because they thought I would hurt businesses. So the republicans chose Benjamin Harrison as their president candidate for the 1888 election. </a:t>
            </a:r>
          </a:p>
          <a:p>
            <a:pPr marL="342900" indent="-342900">
              <a:buFont typeface="Arial" panose="020B0604020202020204" pitchFamily="34" charset="0"/>
              <a:buChar char="•"/>
            </a:pPr>
            <a:r>
              <a:rPr lang="en-US" dirty="0"/>
              <a:t>In the election of 1888 the republicans made tariff an issue and Harrison won the election when Cleveland won the popular votes.</a:t>
            </a:r>
          </a:p>
        </p:txBody>
      </p:sp>
    </p:spTree>
    <p:extLst>
      <p:ext uri="{BB962C8B-B14F-4D97-AF65-F5344CB8AC3E}">
        <p14:creationId xmlns:p14="http://schemas.microsoft.com/office/powerpoint/2010/main" val="3926751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01599"/>
            <a:ext cx="10131427" cy="866502"/>
          </a:xfrm>
        </p:spPr>
        <p:txBody>
          <a:bodyPr/>
          <a:lstStyle/>
          <a:p>
            <a:r>
              <a:rPr lang="en-US" dirty="0"/>
              <a:t>The Billion-Dollar Congress:</a:t>
            </a:r>
          </a:p>
        </p:txBody>
      </p:sp>
      <p:sp>
        <p:nvSpPr>
          <p:cNvPr id="3" name="Text Placeholder 2"/>
          <p:cNvSpPr>
            <a:spLocks noGrp="1"/>
          </p:cNvSpPr>
          <p:nvPr>
            <p:ph type="body" idx="1"/>
          </p:nvPr>
        </p:nvSpPr>
        <p:spPr>
          <a:xfrm>
            <a:off x="685801" y="1046117"/>
            <a:ext cx="10691948" cy="2638698"/>
          </a:xfrm>
        </p:spPr>
        <p:txBody>
          <a:bodyPr>
            <a:normAutofit fontScale="85000" lnSpcReduction="20000"/>
          </a:bodyPr>
          <a:lstStyle/>
          <a:p>
            <a:pPr marL="342900" indent="-342900">
              <a:buFont typeface="Arial" panose="020B0604020202020204" pitchFamily="34" charset="0"/>
              <a:buChar char="•"/>
            </a:pPr>
            <a:r>
              <a:rPr lang="en-US" sz="2200" dirty="0"/>
              <a:t>Thomas B. Reed took control as republican speaker of the house and used intimidation to get congress to pass several debated bills</a:t>
            </a:r>
          </a:p>
          <a:p>
            <a:pPr marL="342900" indent="-342900">
              <a:buFont typeface="Arial" panose="020B0604020202020204" pitchFamily="34" charset="0"/>
              <a:buChar char="•"/>
            </a:pPr>
            <a:r>
              <a:rPr lang="en-US" sz="2200" dirty="0"/>
              <a:t> The Billion-Dollar congress gave pensions to civil war veterans, increased government purchases on silver, and passed the McKinley Tariff Act of 1890.</a:t>
            </a:r>
          </a:p>
          <a:p>
            <a:pPr marL="342900" indent="-342900">
              <a:buFont typeface="Arial" panose="020B0604020202020204" pitchFamily="34" charset="0"/>
              <a:buChar char="•"/>
            </a:pPr>
            <a:r>
              <a:rPr lang="en-US" sz="2200" dirty="0"/>
              <a:t>This raised tariffs and hurt farmers financially because farmers were forced to buy expensive products from American manufactures while selling their own products into the marketing world.</a:t>
            </a:r>
          </a:p>
          <a:p>
            <a:pPr marL="342900" indent="-342900">
              <a:buFont typeface="Arial" panose="020B0604020202020204" pitchFamily="34" charset="0"/>
              <a:buChar char="•"/>
            </a:pPr>
            <a:r>
              <a:rPr lang="en-US" sz="2200" dirty="0"/>
              <a:t>The McKinley Tariff Act caused the republican party  to lose public support and lose their majority in congress in the congressional elections of 1890</a:t>
            </a:r>
          </a:p>
          <a:p>
            <a:pPr marL="342900" indent="-342900">
              <a:buFont typeface="Arial" panose="020B0604020202020204" pitchFamily="34" charset="0"/>
              <a:buChar char="•"/>
            </a:pPr>
            <a:endParaRPr lang="en-US" dirty="0"/>
          </a:p>
        </p:txBody>
      </p:sp>
      <p:sp>
        <p:nvSpPr>
          <p:cNvPr id="4" name="Oval 3"/>
          <p:cNvSpPr/>
          <p:nvPr/>
        </p:nvSpPr>
        <p:spPr>
          <a:xfrm>
            <a:off x="11162210" y="212272"/>
            <a:ext cx="849087" cy="794657"/>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377749" y="255657"/>
            <a:ext cx="633548" cy="707886"/>
          </a:xfrm>
          <a:prstGeom prst="rect">
            <a:avLst/>
          </a:prstGeom>
          <a:noFill/>
        </p:spPr>
        <p:txBody>
          <a:bodyPr wrap="square" rtlCol="0">
            <a:spAutoFit/>
          </a:bodyPr>
          <a:lstStyle/>
          <a:p>
            <a:r>
              <a:rPr lang="en-US" sz="4000" dirty="0"/>
              <a:t>L</a:t>
            </a:r>
          </a:p>
        </p:txBody>
      </p:sp>
      <p:sp>
        <p:nvSpPr>
          <p:cNvPr id="6" name="TextBox 5"/>
          <p:cNvSpPr txBox="1"/>
          <p:nvPr/>
        </p:nvSpPr>
        <p:spPr>
          <a:xfrm>
            <a:off x="685801" y="3392427"/>
            <a:ext cx="5460275" cy="584775"/>
          </a:xfrm>
          <a:prstGeom prst="rect">
            <a:avLst/>
          </a:prstGeom>
          <a:noFill/>
        </p:spPr>
        <p:txBody>
          <a:bodyPr wrap="square" rtlCol="0">
            <a:spAutoFit/>
          </a:bodyPr>
          <a:lstStyle/>
          <a:p>
            <a:r>
              <a:rPr lang="en-US" sz="3200" dirty="0">
                <a:latin typeface="+mj-lt"/>
              </a:rPr>
              <a:t>The Drumbeat of Discontent:</a:t>
            </a:r>
          </a:p>
        </p:txBody>
      </p:sp>
      <p:sp>
        <p:nvSpPr>
          <p:cNvPr id="7" name="TextBox 6"/>
          <p:cNvSpPr txBox="1"/>
          <p:nvPr/>
        </p:nvSpPr>
        <p:spPr>
          <a:xfrm>
            <a:off x="685801" y="3977816"/>
            <a:ext cx="10691948" cy="2031325"/>
          </a:xfrm>
          <a:prstGeom prst="rect">
            <a:avLst/>
          </a:prstGeom>
          <a:noFill/>
        </p:spPr>
        <p:txBody>
          <a:bodyPr wrap="square" rtlCol="0">
            <a:spAutoFit/>
          </a:bodyPr>
          <a:lstStyle/>
          <a:p>
            <a:pPr marL="285750" indent="-285750">
              <a:buFont typeface="Arial" panose="020B0604020202020204" pitchFamily="34" charset="0"/>
              <a:buChar char="•"/>
            </a:pPr>
            <a:r>
              <a:rPr lang="en-US" dirty="0"/>
              <a:t>The People’s Party or Populists formed from frustrated farmers in the agricultural beliefs of the west and south (Graduated income tax, government ownership of the railroad, telegraph/ telephone, the direct election of a U.S. senators…etc.)</a:t>
            </a:r>
          </a:p>
          <a:p>
            <a:pPr marL="285750" indent="-285750">
              <a:buFont typeface="Arial" panose="020B0604020202020204" pitchFamily="34" charset="0"/>
              <a:buChar char="•"/>
            </a:pPr>
            <a:r>
              <a:rPr lang="en-US" dirty="0"/>
              <a:t> The Populists nominated Gen. James B. Weaver for the presidential election of 1892. Also in 1892 a series of worker strikes occurred around the nation and this included the Homestead Strike and during that time the Populists lost the election because they supported the black community because they believed that every black man had a right to vote</a:t>
            </a:r>
          </a:p>
        </p:txBody>
      </p:sp>
    </p:spTree>
    <p:extLst>
      <p:ext uri="{BB962C8B-B14F-4D97-AF65-F5344CB8AC3E}">
        <p14:creationId xmlns:p14="http://schemas.microsoft.com/office/powerpoint/2010/main" val="33778870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231</TotalTime>
  <Words>1403</Words>
  <Application>Microsoft Office PowerPoint</Application>
  <PresentationFormat>Widescreen</PresentationFormat>
  <Paragraphs>84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Celestial</vt:lpstr>
      <vt:lpstr>Chapter 23: </vt:lpstr>
      <vt:lpstr>The “Bloody Shirt” Elect Grant:</vt:lpstr>
      <vt:lpstr>A Carnival of Corruption:</vt:lpstr>
      <vt:lpstr>Depression, Deflation, and Inflation:</vt:lpstr>
      <vt:lpstr>Grand Army of the Republic</vt:lpstr>
      <vt:lpstr>The Civil Rights of Act of 1875:</vt:lpstr>
      <vt:lpstr>Class Conflicts and Ethnic Clashes: </vt:lpstr>
      <vt:lpstr>The Blaine-Cleveland Mudslingers of 1884:</vt:lpstr>
      <vt:lpstr>The Billion-Dollar Congress:</vt:lpstr>
      <vt:lpstr>Cleveland and Depression: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HP-PC</dc:creator>
  <cp:lastModifiedBy>Kierra Bitahey</cp:lastModifiedBy>
  <cp:revision>27</cp:revision>
  <dcterms:created xsi:type="dcterms:W3CDTF">2018-06-22T03:58:03Z</dcterms:created>
  <dcterms:modified xsi:type="dcterms:W3CDTF">2019-02-27T17:08:09Z</dcterms:modified>
</cp:coreProperties>
</file>