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verage" panose="020B0604020202020204" charset="0"/>
      <p:regular r:id="rId14"/>
    </p:embeddedFont>
    <p:embeddedFont>
      <p:font typeface="Oswald"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d0c31f1a1_4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d0c31f1a1_4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d0c31f1a1_4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d0c31f1a1_4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d0c31f1a1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d0c31f1a1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d0c31f1a1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d0c31f1a1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0c31f1a1_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0c31f1a1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d0c31f1a1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d0c31f1a1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d0c31f1a1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d0c31f1a1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d0c31f1a1_4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d0c31f1a1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d0c31f1a1_4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d0c31f1a1_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d0c31f1a1_4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d0c31f1a1_4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Chapter 24: </a:t>
            </a:r>
            <a:endParaRPr/>
          </a:p>
          <a:p>
            <a:pPr marL="0" lvl="0" indent="0" algn="ctr" rtl="0">
              <a:spcBef>
                <a:spcPts val="0"/>
              </a:spcBef>
              <a:spcAft>
                <a:spcPts val="0"/>
              </a:spcAft>
              <a:buNone/>
            </a:pPr>
            <a:r>
              <a:rPr lang="en"/>
              <a:t>Industry Comes of Age</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Alexis E., Shauna T., Quentin R., and Celine 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Impact of the New Industrial Revolution of America.</a:t>
            </a:r>
            <a:endParaRPr/>
          </a:p>
        </p:txBody>
      </p:sp>
      <p:sp>
        <p:nvSpPr>
          <p:cNvPr id="124" name="Google Shape;12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standard of living in America rose sharply.</a:t>
            </a:r>
            <a:endParaRPr/>
          </a:p>
          <a:p>
            <a:pPr marL="457200" lvl="0" indent="-342900" algn="l" rtl="0">
              <a:spcBef>
                <a:spcPts val="0"/>
              </a:spcBef>
              <a:spcAft>
                <a:spcPts val="0"/>
              </a:spcAft>
              <a:buSzPts val="1800"/>
              <a:buChar char="●"/>
            </a:pPr>
            <a:r>
              <a:rPr lang="en"/>
              <a:t>Urban centers was the spot and as the </a:t>
            </a:r>
            <a:r>
              <a:rPr lang="en" b="1"/>
              <a:t>insatiable</a:t>
            </a:r>
            <a:r>
              <a:rPr lang="en"/>
              <a:t> factories demanded more American labor, immigrants started to swarm in like Navajos on the first. (Except for they’re not aiming for food, rather they are running for jobs.)</a:t>
            </a:r>
            <a:endParaRPr/>
          </a:p>
          <a:p>
            <a:pPr marL="457200" lvl="0" indent="-342900" algn="l" rtl="0">
              <a:spcBef>
                <a:spcPts val="0"/>
              </a:spcBef>
              <a:spcAft>
                <a:spcPts val="0"/>
              </a:spcAft>
              <a:buSzPts val="1800"/>
              <a:buChar char="●"/>
            </a:pPr>
            <a:r>
              <a:rPr lang="en"/>
              <a:t>The “Gibson Girl,” a magazine image of an independent and athletic “new woman” was created in the 1890s by Charles Dana Gibson.</a:t>
            </a:r>
            <a:endParaRPr/>
          </a:p>
          <a:p>
            <a:pPr marL="457200" lvl="0" indent="-342900" algn="l" rtl="0">
              <a:spcBef>
                <a:spcPts val="0"/>
              </a:spcBef>
              <a:spcAft>
                <a:spcPts val="0"/>
              </a:spcAft>
              <a:buSzPts val="1800"/>
              <a:buChar char="●"/>
            </a:pPr>
            <a:r>
              <a:rPr lang="en"/>
              <a:t>For middle-class women, careers often meant delayed marriages and smaller families. </a:t>
            </a:r>
            <a:endParaRPr/>
          </a:p>
          <a:p>
            <a:pPr marL="457200" lvl="0" indent="-342900" algn="l" rtl="0">
              <a:spcBef>
                <a:spcPts val="0"/>
              </a:spcBef>
              <a:spcAft>
                <a:spcPts val="0"/>
              </a:spcAft>
              <a:buSzPts val="1800"/>
              <a:buChar char="●"/>
            </a:pPr>
            <a:r>
              <a:rPr lang="en"/>
              <a:t>However, most women workers never worked hard for independence or even glamour but out of economic necessity. </a:t>
            </a:r>
            <a:endParaRPr/>
          </a:p>
          <a:p>
            <a:pPr marL="0" lvl="0" indent="0" algn="l" rtl="0">
              <a:spcBef>
                <a:spcPts val="1600"/>
              </a:spcBef>
              <a:spcAft>
                <a:spcPts val="1600"/>
              </a:spcAft>
              <a:buNone/>
            </a:pPr>
            <a:r>
              <a:rPr lang="en" b="1"/>
              <a:t>Insatiable</a:t>
            </a: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Union There is Strength.</a:t>
            </a:r>
            <a:endParaRPr/>
          </a:p>
        </p:txBody>
      </p:sp>
      <p:sp>
        <p:nvSpPr>
          <p:cNvPr id="130" name="Google Shape;130;p23"/>
          <p:cNvSpPr txBox="1">
            <a:spLocks noGrp="1"/>
          </p:cNvSpPr>
          <p:nvPr>
            <p:ph type="body" idx="1"/>
          </p:nvPr>
        </p:nvSpPr>
        <p:spPr>
          <a:xfrm>
            <a:off x="311700" y="9417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New machines displaced employees, and though in the long run more jobs were created rather than destroyed, in the short run the manual worker was often hit hard. </a:t>
            </a:r>
            <a:endParaRPr/>
          </a:p>
          <a:p>
            <a:pPr marL="457200" lvl="0" indent="-342900" algn="l" rtl="0">
              <a:spcBef>
                <a:spcPts val="0"/>
              </a:spcBef>
              <a:spcAft>
                <a:spcPts val="0"/>
              </a:spcAft>
              <a:buSzPts val="1800"/>
              <a:buChar char="●"/>
            </a:pPr>
            <a:r>
              <a:rPr lang="en"/>
              <a:t>During 1880s and 1890s several hundred thousand unskilled workers poured into the country from Europe, creating a labor market more favourable to the boss than the worker.</a:t>
            </a:r>
            <a:endParaRPr/>
          </a:p>
          <a:p>
            <a:pPr marL="457200" lvl="0" indent="-342900" algn="l" rtl="0">
              <a:spcBef>
                <a:spcPts val="0"/>
              </a:spcBef>
              <a:spcAft>
                <a:spcPts val="0"/>
              </a:spcAft>
              <a:buSzPts val="1800"/>
              <a:buChar char="●"/>
            </a:pPr>
            <a:r>
              <a:rPr lang="en"/>
              <a:t>The National Labor Union organized in 1866, and by 1872 there was several hundred thousand organized workers and thirty-two national unions, representing such crafts as bricklayers, typesetters, and shoemakers.</a:t>
            </a:r>
            <a:endParaRPr/>
          </a:p>
          <a:p>
            <a:pPr marL="457200" lvl="0" indent="-342900" algn="l" rtl="0">
              <a:spcBef>
                <a:spcPts val="0"/>
              </a:spcBef>
              <a:spcAft>
                <a:spcPts val="0"/>
              </a:spcAft>
              <a:buSzPts val="1800"/>
              <a:buChar char="●"/>
            </a:pPr>
            <a:r>
              <a:rPr lang="en"/>
              <a:t>The Union lasted six years and attracted the impressive total of some 600,000 members, including the skilled, unskilled, farmers, and it excluded Chinese and made efforts to include blacks and women.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Chapter 24: </a:t>
            </a:r>
            <a:endParaRPr/>
          </a:p>
          <a:p>
            <a:pPr marL="0" lvl="0" indent="0" algn="ctr" rtl="0">
              <a:spcBef>
                <a:spcPts val="0"/>
              </a:spcBef>
              <a:spcAft>
                <a:spcPts val="0"/>
              </a:spcAft>
              <a:buNone/>
            </a:pPr>
            <a:r>
              <a:rPr lang="en"/>
              <a:t>Industry Comes of Age</a:t>
            </a:r>
            <a:endParaRPr/>
          </a:p>
        </p:txBody>
      </p:sp>
      <p:sp>
        <p:nvSpPr>
          <p:cNvPr id="66" name="Google Shape;66;p1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Alexis E., Shauna T., Quentin R., and Celine 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262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Iron Colt becomes an Iron Horse</a:t>
            </a:r>
            <a:endParaRPr/>
          </a:p>
        </p:txBody>
      </p:sp>
      <p:sp>
        <p:nvSpPr>
          <p:cNvPr id="72" name="Google Shape;72;p15"/>
          <p:cNvSpPr txBox="1">
            <a:spLocks noGrp="1"/>
          </p:cNvSpPr>
          <p:nvPr>
            <p:ph type="body" idx="1"/>
          </p:nvPr>
        </p:nvSpPr>
        <p:spPr>
          <a:xfrm>
            <a:off x="201300" y="834975"/>
            <a:ext cx="8728200" cy="4100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construction of railroads was a very critical asset to the development of the nation and promised greater national unity and economic growth to the U.S.</a:t>
            </a:r>
            <a:endParaRPr/>
          </a:p>
          <a:p>
            <a:pPr marL="914400" lvl="1" indent="-317500" algn="l" rtl="0">
              <a:spcBef>
                <a:spcPts val="0"/>
              </a:spcBef>
              <a:spcAft>
                <a:spcPts val="0"/>
              </a:spcAft>
              <a:buSzPts val="1400"/>
              <a:buChar char="○"/>
            </a:pPr>
            <a:r>
              <a:rPr lang="en"/>
              <a:t>Although transcontinental railroad building was very expensive and risky, the railroads had rounded up more land with their further development throughout the U.S</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The laying of railroads began in earnest after the Civil War ended in 1865. </a:t>
            </a:r>
            <a:endParaRPr/>
          </a:p>
          <a:p>
            <a:pPr marL="457200" lvl="0" indent="-342900" algn="l" rtl="0">
              <a:spcBef>
                <a:spcPts val="0"/>
              </a:spcBef>
              <a:spcAft>
                <a:spcPts val="0"/>
              </a:spcAft>
              <a:buSzPts val="1800"/>
              <a:buChar char="●"/>
            </a:pPr>
            <a:r>
              <a:rPr lang="en"/>
              <a:t>The building of the transcontinental railroad was set up in terms of a competition. </a:t>
            </a:r>
            <a:endParaRPr/>
          </a:p>
          <a:p>
            <a:pPr marL="914400" lvl="1" indent="-317500" algn="l" rtl="0">
              <a:spcBef>
                <a:spcPts val="0"/>
              </a:spcBef>
              <a:spcAft>
                <a:spcPts val="0"/>
              </a:spcAft>
              <a:buSzPts val="1400"/>
              <a:buChar char="○"/>
            </a:pPr>
            <a:r>
              <a:rPr lang="en"/>
              <a:t>The Union Pacific had built 1,086 miles of railway westward, while the Central Pacific had built 689 miles eastward and they had met in Promontory, Utah on May 10, 1869.</a:t>
            </a:r>
            <a:endParaRPr/>
          </a:p>
          <a:p>
            <a:pPr marL="457200" lvl="0" indent="-342900" algn="l" rtl="0">
              <a:spcBef>
                <a:spcPts val="0"/>
              </a:spcBef>
              <a:spcAft>
                <a:spcPts val="0"/>
              </a:spcAft>
              <a:buSzPts val="1800"/>
              <a:buChar char="●"/>
            </a:pPr>
            <a:r>
              <a:rPr lang="en"/>
              <a:t>Completion of the transcontinental line was one of America’s most impressive peacetime undertakings. </a:t>
            </a:r>
            <a:endParaRPr/>
          </a:p>
          <a:p>
            <a:pPr marL="914400" lvl="1" indent="-317500" algn="l" rtl="0">
              <a:spcBef>
                <a:spcPts val="0"/>
              </a:spcBef>
              <a:spcAft>
                <a:spcPts val="0"/>
              </a:spcAft>
              <a:buSzPts val="1400"/>
              <a:buChar char="○"/>
            </a:pPr>
            <a:r>
              <a:rPr lang="en"/>
              <a:t>It welded the West Coast more firmly to the Union and facilitated a flourishing trade with Asia. </a:t>
            </a:r>
            <a:endParaRPr/>
          </a:p>
          <a:p>
            <a:pPr marL="0" lvl="0" indent="0" algn="l" rtl="0">
              <a:spcBef>
                <a:spcPts val="1600"/>
              </a:spcBef>
              <a:spcAft>
                <a:spcPts val="1600"/>
              </a:spcAft>
              <a:buNone/>
            </a:pPr>
            <a:endParaRPr/>
          </a:p>
        </p:txBody>
      </p:sp>
      <p:sp>
        <p:nvSpPr>
          <p:cNvPr id="73" name="Google Shape;73;p15"/>
          <p:cNvSpPr txBox="1"/>
          <p:nvPr/>
        </p:nvSpPr>
        <p:spPr>
          <a:xfrm>
            <a:off x="311700" y="2100050"/>
            <a:ext cx="5522100" cy="62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Oswald"/>
                <a:ea typeface="Oswald"/>
                <a:cs typeface="Oswald"/>
                <a:sym typeface="Oswald"/>
              </a:rPr>
              <a:t>Spanning the Continent with Rails</a:t>
            </a:r>
            <a:endParaRPr sz="3000">
              <a:solidFill>
                <a:srgbClr val="FFFFFF"/>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83925"/>
            <a:ext cx="8520600" cy="4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Railroad Consolidation and Mechanization</a:t>
            </a:r>
            <a:endParaRPr/>
          </a:p>
        </p:txBody>
      </p:sp>
      <p:sp>
        <p:nvSpPr>
          <p:cNvPr id="79" name="Google Shape;79;p16"/>
          <p:cNvSpPr txBox="1">
            <a:spLocks noGrp="1"/>
          </p:cNvSpPr>
          <p:nvPr>
            <p:ph type="body" idx="1"/>
          </p:nvPr>
        </p:nvSpPr>
        <p:spPr>
          <a:xfrm>
            <a:off x="128925" y="587950"/>
            <a:ext cx="8918100" cy="4477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success of the western lines was facilitated by welding together and expanding the older eastern networks, like the New York Central railroad. </a:t>
            </a:r>
            <a:endParaRPr/>
          </a:p>
          <a:p>
            <a:pPr marL="457200" lvl="0" indent="-342900" algn="l" rtl="0">
              <a:spcBef>
                <a:spcPts val="0"/>
              </a:spcBef>
              <a:spcAft>
                <a:spcPts val="0"/>
              </a:spcAft>
              <a:buSzPts val="1800"/>
              <a:buChar char="●"/>
            </a:pPr>
            <a:r>
              <a:rPr lang="en"/>
              <a:t>There were two new significant improvements to the railroads:</a:t>
            </a:r>
            <a:endParaRPr/>
          </a:p>
          <a:p>
            <a:pPr marL="914400" lvl="1" indent="-317500" algn="l" rtl="0">
              <a:spcBef>
                <a:spcPts val="0"/>
              </a:spcBef>
              <a:spcAft>
                <a:spcPts val="0"/>
              </a:spcAft>
              <a:buSzPts val="1400"/>
              <a:buChar char="○"/>
            </a:pPr>
            <a:r>
              <a:rPr lang="en"/>
              <a:t>Steel rails, which Cornelius Vanderbilt helped popularize when he replaced the iron rails with steel. Steel was safer and more economical because it could handle more loads. </a:t>
            </a:r>
            <a:endParaRPr/>
          </a:p>
          <a:p>
            <a:pPr marL="914400" lvl="1" indent="-317500" algn="l" rtl="0">
              <a:spcBef>
                <a:spcPts val="0"/>
              </a:spcBef>
              <a:spcAft>
                <a:spcPts val="0"/>
              </a:spcAft>
              <a:buSzPts val="1400"/>
              <a:buChar char="○"/>
            </a:pPr>
            <a:r>
              <a:rPr lang="en"/>
              <a:t>Standard gauge of track width came into use because it eliminated the expense and inconvenience of numerous changes from one line to another.  </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The railroads emerged as the nation’s biggest business, employing more people than any other industry.</a:t>
            </a:r>
            <a:endParaRPr/>
          </a:p>
          <a:p>
            <a:pPr marL="457200" lvl="0" indent="-342900" algn="l" rtl="0">
              <a:spcBef>
                <a:spcPts val="0"/>
              </a:spcBef>
              <a:spcAft>
                <a:spcPts val="0"/>
              </a:spcAft>
              <a:buSzPts val="1800"/>
              <a:buChar char="●"/>
            </a:pPr>
            <a:r>
              <a:rPr lang="en"/>
              <a:t>It also helped cities figure out their time and created time zones to clear confusions. </a:t>
            </a:r>
            <a:endParaRPr/>
          </a:p>
          <a:p>
            <a:pPr marL="914400" lvl="1" indent="-317500" algn="l" rtl="0">
              <a:spcBef>
                <a:spcPts val="0"/>
              </a:spcBef>
              <a:spcAft>
                <a:spcPts val="0"/>
              </a:spcAft>
              <a:buSzPts val="1400"/>
              <a:buChar char="○"/>
            </a:pPr>
            <a:r>
              <a:rPr lang="en"/>
              <a:t>On November 18, 1883, the major rail lines decreed that the continent would be divided into 4 times zones.</a:t>
            </a:r>
            <a:endParaRPr/>
          </a:p>
          <a:p>
            <a:pPr marL="457200" lvl="0" indent="-342900" algn="l" rtl="0">
              <a:spcBef>
                <a:spcPts val="0"/>
              </a:spcBef>
              <a:spcAft>
                <a:spcPts val="0"/>
              </a:spcAft>
              <a:buSzPts val="1800"/>
              <a:buChar char="●"/>
            </a:pPr>
            <a:r>
              <a:rPr lang="en"/>
              <a:t>The railroad also created a raw new aristocracy, known as the “lords of the rail”</a:t>
            </a:r>
            <a:endParaRPr/>
          </a:p>
        </p:txBody>
      </p:sp>
      <p:sp>
        <p:nvSpPr>
          <p:cNvPr id="80" name="Google Shape;80;p16"/>
          <p:cNvSpPr txBox="1"/>
          <p:nvPr/>
        </p:nvSpPr>
        <p:spPr>
          <a:xfrm>
            <a:off x="311700" y="2617600"/>
            <a:ext cx="42603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Oswald"/>
                <a:ea typeface="Oswald"/>
                <a:cs typeface="Oswald"/>
                <a:sym typeface="Oswald"/>
              </a:rPr>
              <a:t>Revolution by Railways</a:t>
            </a:r>
            <a:endParaRPr sz="3000">
              <a:solidFill>
                <a:srgbClr val="FFFFFF"/>
              </a:solidFill>
              <a:latin typeface="Oswald"/>
              <a:ea typeface="Oswald"/>
              <a:cs typeface="Oswald"/>
              <a:sym typeface="Oswald"/>
            </a:endParaRPr>
          </a:p>
          <a:p>
            <a:pPr marL="457200" lvl="0" indent="0" algn="l" rtl="0">
              <a:spcBef>
                <a:spcPts val="0"/>
              </a:spcBef>
              <a:spcAft>
                <a:spcPts val="0"/>
              </a:spcAft>
              <a:buNone/>
            </a:pPr>
            <a:endParaRPr sz="1200">
              <a:solidFill>
                <a:srgbClr val="FFFFFF"/>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262175" y="522850"/>
            <a:ext cx="8520600" cy="57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Wrongdoing in Railroading </a:t>
            </a:r>
            <a:endParaRPr/>
          </a:p>
        </p:txBody>
      </p:sp>
      <p:sp>
        <p:nvSpPr>
          <p:cNvPr id="86" name="Google Shape;86;p17"/>
          <p:cNvSpPr txBox="1">
            <a:spLocks noGrp="1"/>
          </p:cNvSpPr>
          <p:nvPr>
            <p:ph type="body" idx="1"/>
          </p:nvPr>
        </p:nvSpPr>
        <p:spPr>
          <a:xfrm>
            <a:off x="311700" y="1170850"/>
            <a:ext cx="8520600" cy="1432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Railroaders inflated their claims about a given line’s assets and profitability, bribed people, and competed amongst themselves. </a:t>
            </a:r>
            <a:endParaRPr/>
          </a:p>
          <a:p>
            <a:pPr marL="0" lvl="0" indent="0" algn="l" rtl="0">
              <a:spcBef>
                <a:spcPts val="1600"/>
              </a:spcBef>
              <a:spcAft>
                <a:spcPts val="0"/>
              </a:spcAft>
              <a:buNone/>
            </a:pPr>
            <a:endParaRPr i="1"/>
          </a:p>
          <a:p>
            <a:pPr marL="0" lvl="0" indent="0" algn="l" rtl="0">
              <a:spcBef>
                <a:spcPts val="1600"/>
              </a:spcBef>
              <a:spcAft>
                <a:spcPts val="0"/>
              </a:spcAft>
              <a:buNone/>
            </a:pPr>
            <a:endParaRPr i="1"/>
          </a:p>
          <a:p>
            <a:pPr marL="457200" lvl="0" indent="-342900" algn="l" rtl="0">
              <a:spcBef>
                <a:spcPts val="1600"/>
              </a:spcBef>
              <a:spcAft>
                <a:spcPts val="0"/>
              </a:spcAft>
              <a:buSzPts val="1800"/>
              <a:buChar char="●"/>
            </a:pPr>
            <a:r>
              <a:rPr lang="en" i="1"/>
              <a:t>Wabash, ST. Louis &amp; Pacific Railroad Company v. Illinois </a:t>
            </a:r>
            <a:r>
              <a:rPr lang="en"/>
              <a:t>(1886) decided that individual states had no power in regulating interstate commerce.</a:t>
            </a:r>
            <a:endParaRPr/>
          </a:p>
          <a:p>
            <a:pPr marL="457200" lvl="0" indent="-342900" algn="l" rtl="0">
              <a:spcBef>
                <a:spcPts val="0"/>
              </a:spcBef>
              <a:spcAft>
                <a:spcPts val="0"/>
              </a:spcAft>
              <a:buSzPts val="1800"/>
              <a:buChar char="●"/>
            </a:pPr>
            <a:r>
              <a:rPr lang="en"/>
              <a:t>Interstate Commerce Act (1887) compelled railroads to publish standard rates and prohibit rebates and pools.</a:t>
            </a:r>
            <a:endParaRPr/>
          </a:p>
          <a:p>
            <a:pPr marL="914400" lvl="1" indent="-317500" algn="l" rtl="0">
              <a:spcBef>
                <a:spcPts val="0"/>
              </a:spcBef>
              <a:spcAft>
                <a:spcPts val="0"/>
              </a:spcAft>
              <a:buSzPts val="1400"/>
              <a:buChar char="○"/>
            </a:pPr>
            <a:r>
              <a:rPr lang="en"/>
              <a:t>Didn’t revolutionize anything</a:t>
            </a:r>
            <a:endParaRPr/>
          </a:p>
        </p:txBody>
      </p:sp>
      <p:sp>
        <p:nvSpPr>
          <p:cNvPr id="87" name="Google Shape;87;p17"/>
          <p:cNvSpPr txBox="1"/>
          <p:nvPr/>
        </p:nvSpPr>
        <p:spPr>
          <a:xfrm>
            <a:off x="962200" y="2193300"/>
            <a:ext cx="6537300" cy="75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latin typeface="Oswald"/>
                <a:ea typeface="Oswald"/>
                <a:cs typeface="Oswald"/>
                <a:sym typeface="Oswald"/>
              </a:rPr>
              <a:t>Government Bridles the Iron Horse</a:t>
            </a:r>
            <a:endParaRPr sz="3000">
              <a:solidFill>
                <a:schemeClr val="dk1"/>
              </a:solidFill>
              <a:latin typeface="Oswald"/>
              <a:ea typeface="Oswald"/>
              <a:cs typeface="Oswald"/>
              <a:sym typeface="Oswald"/>
            </a:endParaRPr>
          </a:p>
          <a:p>
            <a:pPr marL="0" lvl="0" indent="0" algn="l" rtl="0">
              <a:spcBef>
                <a:spcPts val="0"/>
              </a:spcBef>
              <a:spcAft>
                <a:spcPts val="0"/>
              </a:spcAft>
              <a:buNone/>
            </a:pPr>
            <a:endParaRPr>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40000" y="289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Miracles of Mechanization</a:t>
            </a:r>
            <a:endParaRPr/>
          </a:p>
        </p:txBody>
      </p:sp>
      <p:sp>
        <p:nvSpPr>
          <p:cNvPr id="93" name="Google Shape;93;p18"/>
          <p:cNvSpPr txBox="1">
            <a:spLocks noGrp="1"/>
          </p:cNvSpPr>
          <p:nvPr>
            <p:ph type="body" idx="1"/>
          </p:nvPr>
        </p:nvSpPr>
        <p:spPr>
          <a:xfrm>
            <a:off x="311700" y="756275"/>
            <a:ext cx="8520600" cy="1974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B7B7B7"/>
              </a:buClr>
              <a:buSzPts val="1800"/>
              <a:buChar char="●"/>
            </a:pPr>
            <a:r>
              <a:rPr lang="en">
                <a:solidFill>
                  <a:srgbClr val="B7B7B7"/>
                </a:solidFill>
              </a:rPr>
              <a:t>The size of the American market encouraged others to invent mass production methods.</a:t>
            </a:r>
            <a:endParaRPr>
              <a:solidFill>
                <a:srgbClr val="B7B7B7"/>
              </a:solidFill>
            </a:endParaRPr>
          </a:p>
          <a:p>
            <a:pPr marL="914400" lvl="1" indent="-317500" algn="l" rtl="0">
              <a:spcBef>
                <a:spcPts val="0"/>
              </a:spcBef>
              <a:spcAft>
                <a:spcPts val="0"/>
              </a:spcAft>
              <a:buClr>
                <a:srgbClr val="B7B7B7"/>
              </a:buClr>
              <a:buSzPts val="1400"/>
              <a:buChar char="○"/>
            </a:pPr>
            <a:r>
              <a:rPr lang="en">
                <a:solidFill>
                  <a:srgbClr val="B7B7B7"/>
                </a:solidFill>
              </a:rPr>
              <a:t>Those who made new things for a good price in large quantities and could market it, thrived.</a:t>
            </a:r>
            <a:endParaRPr>
              <a:solidFill>
                <a:srgbClr val="B7B7B7"/>
              </a:solidFill>
            </a:endParaRPr>
          </a:p>
          <a:p>
            <a:pPr marL="457200" lvl="0" indent="-342900" algn="l" rtl="0">
              <a:spcBef>
                <a:spcPts val="0"/>
              </a:spcBef>
              <a:spcAft>
                <a:spcPts val="0"/>
              </a:spcAft>
              <a:buClr>
                <a:srgbClr val="B7B7B7"/>
              </a:buClr>
              <a:buSzPts val="1800"/>
              <a:buChar char="●"/>
            </a:pPr>
            <a:r>
              <a:rPr lang="en">
                <a:solidFill>
                  <a:srgbClr val="B7B7B7"/>
                </a:solidFill>
              </a:rPr>
              <a:t>Between 1860 and 1880 two of the most famous inventions were the telephone, invented by Alexander Graham Bell in 1876 and the lightbulb, invented by Thomas Alva Edison in 1879</a:t>
            </a:r>
            <a:r>
              <a:rPr lang="en" sz="1400">
                <a:solidFill>
                  <a:srgbClr val="B7B7B7"/>
                </a:solidFill>
              </a:rPr>
              <a:t>.</a:t>
            </a:r>
            <a:endParaRPr sz="1400">
              <a:solidFill>
                <a:srgbClr val="B7B7B7"/>
              </a:solidFill>
            </a:endParaRPr>
          </a:p>
        </p:txBody>
      </p:sp>
      <p:sp>
        <p:nvSpPr>
          <p:cNvPr id="94" name="Google Shape;94;p18"/>
          <p:cNvSpPr txBox="1"/>
          <p:nvPr/>
        </p:nvSpPr>
        <p:spPr>
          <a:xfrm>
            <a:off x="198100" y="2730925"/>
            <a:ext cx="82566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Oswald"/>
                <a:ea typeface="Oswald"/>
                <a:cs typeface="Oswald"/>
                <a:sym typeface="Oswald"/>
              </a:rPr>
              <a:t>Trust Titan Emerges</a:t>
            </a:r>
            <a:endParaRPr sz="3000">
              <a:solidFill>
                <a:srgbClr val="FFFFFF"/>
              </a:solidFill>
              <a:latin typeface="Oswald"/>
              <a:ea typeface="Oswald"/>
              <a:cs typeface="Oswald"/>
              <a:sym typeface="Oswald"/>
            </a:endParaRPr>
          </a:p>
        </p:txBody>
      </p:sp>
      <p:sp>
        <p:nvSpPr>
          <p:cNvPr id="95" name="Google Shape;95;p18"/>
          <p:cNvSpPr txBox="1"/>
          <p:nvPr/>
        </p:nvSpPr>
        <p:spPr>
          <a:xfrm>
            <a:off x="290075" y="3343375"/>
            <a:ext cx="8362500" cy="1613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7B7B7"/>
              </a:buClr>
              <a:buSzPts val="1800"/>
              <a:buFont typeface="Average"/>
              <a:buChar char="●"/>
            </a:pPr>
            <a:r>
              <a:rPr lang="en" sz="1800">
                <a:solidFill>
                  <a:srgbClr val="B7B7B7"/>
                </a:solidFill>
                <a:latin typeface="Average"/>
                <a:ea typeface="Average"/>
                <a:cs typeface="Average"/>
                <a:sym typeface="Average"/>
              </a:rPr>
              <a:t>Trust: one company grants control of its operations to another company.</a:t>
            </a:r>
            <a:endParaRPr sz="1800">
              <a:solidFill>
                <a:srgbClr val="B7B7B7"/>
              </a:solidFill>
              <a:latin typeface="Average"/>
              <a:ea typeface="Average"/>
              <a:cs typeface="Average"/>
              <a:sym typeface="Average"/>
            </a:endParaRPr>
          </a:p>
          <a:p>
            <a:pPr marL="457200" lvl="0" indent="-342900" algn="l" rtl="0">
              <a:spcBef>
                <a:spcPts val="0"/>
              </a:spcBef>
              <a:spcAft>
                <a:spcPts val="0"/>
              </a:spcAft>
              <a:buClr>
                <a:srgbClr val="B7B7B7"/>
              </a:buClr>
              <a:buSzPts val="1800"/>
              <a:buFont typeface="Average"/>
              <a:buChar char="●"/>
            </a:pPr>
            <a:r>
              <a:rPr lang="en" sz="1800">
                <a:solidFill>
                  <a:srgbClr val="B7B7B7"/>
                </a:solidFill>
                <a:latin typeface="Average"/>
                <a:ea typeface="Average"/>
                <a:cs typeface="Average"/>
                <a:sym typeface="Average"/>
              </a:rPr>
              <a:t>Three of the most well known people to use trust were Andrew Carnegie, John D. Rockefeller, and J. Pierpont Morgan.</a:t>
            </a:r>
            <a:endParaRPr sz="1800">
              <a:solidFill>
                <a:srgbClr val="B7B7B7"/>
              </a:solidFill>
              <a:latin typeface="Average"/>
              <a:ea typeface="Average"/>
              <a:cs typeface="Average"/>
              <a:sym typeface="Average"/>
            </a:endParaRPr>
          </a:p>
          <a:p>
            <a:pPr marL="457200" lvl="0" indent="0" algn="l" rtl="0">
              <a:spcBef>
                <a:spcPts val="0"/>
              </a:spcBef>
              <a:spcAft>
                <a:spcPts val="0"/>
              </a:spcAft>
              <a:buNone/>
            </a:pPr>
            <a:endParaRPr sz="1800">
              <a:solidFill>
                <a:srgbClr val="B7B7B7"/>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Trust Titan Emerges</a:t>
            </a:r>
            <a:endParaRPr/>
          </a:p>
        </p:txBody>
      </p:sp>
      <p:sp>
        <p:nvSpPr>
          <p:cNvPr id="101" name="Google Shape;101;p19"/>
          <p:cNvSpPr txBox="1">
            <a:spLocks noGrp="1"/>
          </p:cNvSpPr>
          <p:nvPr>
            <p:ph type="body" idx="1"/>
          </p:nvPr>
        </p:nvSpPr>
        <p:spPr>
          <a:xfrm>
            <a:off x="311700" y="1152475"/>
            <a:ext cx="8520600" cy="181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B7B7B7"/>
              </a:buClr>
              <a:buSzPts val="1800"/>
              <a:buChar char="●"/>
            </a:pPr>
            <a:r>
              <a:rPr lang="en">
                <a:solidFill>
                  <a:srgbClr val="B7B7B7"/>
                </a:solidFill>
              </a:rPr>
              <a:t>Rockefeller's Standard Oil Company grew to dominate competition by using trust.</a:t>
            </a:r>
            <a:endParaRPr>
              <a:solidFill>
                <a:srgbClr val="B7B7B7"/>
              </a:solidFill>
            </a:endParaRPr>
          </a:p>
          <a:p>
            <a:pPr marL="457200" lvl="0" indent="0" algn="l" rtl="0">
              <a:spcBef>
                <a:spcPts val="0"/>
              </a:spcBef>
              <a:spcAft>
                <a:spcPts val="1600"/>
              </a:spcAft>
              <a:buNone/>
            </a:pPr>
            <a:endParaRPr/>
          </a:p>
        </p:txBody>
      </p:sp>
      <p:pic>
        <p:nvPicPr>
          <p:cNvPr id="102" name="Google Shape;102;p19"/>
          <p:cNvPicPr preferRelativeResize="0"/>
          <p:nvPr/>
        </p:nvPicPr>
        <p:blipFill>
          <a:blip r:embed="rId3">
            <a:alphaModFix/>
          </a:blip>
          <a:stretch>
            <a:fillRect/>
          </a:stretch>
        </p:blipFill>
        <p:spPr>
          <a:xfrm>
            <a:off x="343425" y="1737100"/>
            <a:ext cx="3061188" cy="1867325"/>
          </a:xfrm>
          <a:prstGeom prst="rect">
            <a:avLst/>
          </a:prstGeom>
          <a:noFill/>
          <a:ln>
            <a:noFill/>
          </a:ln>
        </p:spPr>
      </p:pic>
      <p:sp>
        <p:nvSpPr>
          <p:cNvPr id="103" name="Google Shape;103;p19"/>
          <p:cNvSpPr txBox="1"/>
          <p:nvPr/>
        </p:nvSpPr>
        <p:spPr>
          <a:xfrm>
            <a:off x="3530400" y="1804125"/>
            <a:ext cx="5242500" cy="6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Oswald"/>
                <a:ea typeface="Oswald"/>
                <a:cs typeface="Oswald"/>
                <a:sym typeface="Oswald"/>
              </a:rPr>
              <a:t>Supremacy of Steel</a:t>
            </a:r>
            <a:endParaRPr sz="3000">
              <a:solidFill>
                <a:srgbClr val="FFFFFF"/>
              </a:solidFill>
              <a:latin typeface="Oswald"/>
              <a:ea typeface="Oswald"/>
              <a:cs typeface="Oswald"/>
              <a:sym typeface="Oswald"/>
            </a:endParaRPr>
          </a:p>
        </p:txBody>
      </p:sp>
      <p:sp>
        <p:nvSpPr>
          <p:cNvPr id="104" name="Google Shape;104;p19"/>
          <p:cNvSpPr txBox="1"/>
          <p:nvPr/>
        </p:nvSpPr>
        <p:spPr>
          <a:xfrm>
            <a:off x="3530400" y="2568225"/>
            <a:ext cx="5391000" cy="2391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B7B7B7"/>
              </a:buClr>
              <a:buSzPts val="1800"/>
              <a:buFont typeface="Average"/>
              <a:buChar char="●"/>
            </a:pPr>
            <a:r>
              <a:rPr lang="en" sz="1800">
                <a:solidFill>
                  <a:srgbClr val="B7B7B7"/>
                </a:solidFill>
                <a:latin typeface="Average"/>
                <a:ea typeface="Average"/>
                <a:cs typeface="Average"/>
                <a:sym typeface="Average"/>
              </a:rPr>
              <a:t>During this time steel was scarce</a:t>
            </a:r>
            <a:endParaRPr sz="1800">
              <a:solidFill>
                <a:srgbClr val="B7B7B7"/>
              </a:solidFill>
              <a:latin typeface="Average"/>
              <a:ea typeface="Average"/>
              <a:cs typeface="Average"/>
              <a:sym typeface="Average"/>
            </a:endParaRPr>
          </a:p>
          <a:p>
            <a:pPr marL="457200" lvl="0" indent="-342900" algn="l" rtl="0">
              <a:lnSpc>
                <a:spcPct val="115000"/>
              </a:lnSpc>
              <a:spcBef>
                <a:spcPts val="0"/>
              </a:spcBef>
              <a:spcAft>
                <a:spcPts val="0"/>
              </a:spcAft>
              <a:buClr>
                <a:srgbClr val="B7B7B7"/>
              </a:buClr>
              <a:buSzPts val="1800"/>
              <a:buFont typeface="Average"/>
              <a:buChar char="●"/>
            </a:pPr>
            <a:r>
              <a:rPr lang="en" sz="1800">
                <a:solidFill>
                  <a:srgbClr val="B7B7B7"/>
                </a:solidFill>
                <a:latin typeface="Average"/>
                <a:ea typeface="Average"/>
                <a:cs typeface="Average"/>
                <a:sym typeface="Average"/>
              </a:rPr>
              <a:t>Despite this America grew to one highest suppliers of steel</a:t>
            </a:r>
            <a:endParaRPr sz="1800">
              <a:solidFill>
                <a:srgbClr val="B7B7B7"/>
              </a:solidFill>
              <a:latin typeface="Average"/>
              <a:ea typeface="Average"/>
              <a:cs typeface="Average"/>
              <a:sym typeface="Average"/>
            </a:endParaRPr>
          </a:p>
          <a:p>
            <a:pPr marL="457200" lvl="0" indent="-342900" algn="l" rtl="0">
              <a:lnSpc>
                <a:spcPct val="115000"/>
              </a:lnSpc>
              <a:spcBef>
                <a:spcPts val="0"/>
              </a:spcBef>
              <a:spcAft>
                <a:spcPts val="0"/>
              </a:spcAft>
              <a:buClr>
                <a:srgbClr val="B7B7B7"/>
              </a:buClr>
              <a:buSzPts val="1800"/>
              <a:buFont typeface="Average"/>
              <a:buChar char="●"/>
            </a:pPr>
            <a:r>
              <a:rPr lang="en" sz="1800">
                <a:solidFill>
                  <a:srgbClr val="B7B7B7"/>
                </a:solidFill>
                <a:latin typeface="Average"/>
                <a:ea typeface="Average"/>
                <a:cs typeface="Average"/>
                <a:sym typeface="Average"/>
              </a:rPr>
              <a:t>Bessemer-Kelly process which made making steel cheaper.</a:t>
            </a:r>
            <a:endParaRPr sz="1800">
              <a:solidFill>
                <a:srgbClr val="B7B7B7"/>
              </a:solidFill>
              <a:latin typeface="Average"/>
              <a:ea typeface="Average"/>
              <a:cs typeface="Average"/>
              <a:sym typeface="Average"/>
            </a:endParaRPr>
          </a:p>
          <a:p>
            <a:pPr marL="0" lvl="0" indent="0" algn="l" rtl="0">
              <a:spcBef>
                <a:spcPts val="0"/>
              </a:spcBef>
              <a:spcAft>
                <a:spcPts val="0"/>
              </a:spcAft>
              <a:buNone/>
            </a:pPr>
            <a:endParaRPr>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Carnegie and Other Sultans of Steel </a:t>
            </a:r>
            <a:endParaRPr/>
          </a:p>
        </p:txBody>
      </p:sp>
      <p:sp>
        <p:nvSpPr>
          <p:cNvPr id="110" name="Google Shape;110;p20"/>
          <p:cNvSpPr txBox="1">
            <a:spLocks noGrp="1"/>
          </p:cNvSpPr>
          <p:nvPr>
            <p:ph type="body" idx="1"/>
          </p:nvPr>
        </p:nvSpPr>
        <p:spPr>
          <a:xfrm>
            <a:off x="311700" y="1152475"/>
            <a:ext cx="8520600" cy="2070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Andrew Carnegie scaled high in success fast </a:t>
            </a:r>
            <a:endParaRPr/>
          </a:p>
          <a:p>
            <a:pPr marL="457200" lvl="0" indent="-342900" algn="l" rtl="0">
              <a:spcBef>
                <a:spcPts val="0"/>
              </a:spcBef>
              <a:spcAft>
                <a:spcPts val="0"/>
              </a:spcAft>
              <a:buSzPts val="1800"/>
              <a:buChar char="❖"/>
            </a:pPr>
            <a:r>
              <a:rPr lang="en"/>
              <a:t>Got into steel business in the Pittsburgh Area</a:t>
            </a:r>
            <a:endParaRPr/>
          </a:p>
          <a:p>
            <a:pPr marL="914400" lvl="1" indent="-317500" algn="l" rtl="0">
              <a:spcBef>
                <a:spcPts val="0"/>
              </a:spcBef>
              <a:spcAft>
                <a:spcPts val="0"/>
              </a:spcAft>
              <a:buSzPts val="1400"/>
              <a:buChar char="➢"/>
            </a:pPr>
            <a:r>
              <a:rPr lang="en"/>
              <a:t>He then sold Carnegie for over $40 million to Morgan </a:t>
            </a:r>
            <a:endParaRPr/>
          </a:p>
          <a:p>
            <a:pPr marL="914400" lvl="1" indent="-317500" algn="l" rtl="0">
              <a:spcBef>
                <a:spcPts val="0"/>
              </a:spcBef>
              <a:spcAft>
                <a:spcPts val="0"/>
              </a:spcAft>
              <a:buSzPts val="1400"/>
              <a:buChar char="➢"/>
            </a:pPr>
            <a:r>
              <a:rPr lang="en"/>
              <a:t>For the rest of his life he gave money away to libraries, pension for professors,, and other purposes, by the end of his life he still had $350 million left.</a:t>
            </a:r>
            <a:endParaRPr/>
          </a:p>
          <a:p>
            <a:pPr marL="457200" lvl="0" indent="-342900" algn="l" rtl="0">
              <a:spcBef>
                <a:spcPts val="0"/>
              </a:spcBef>
              <a:spcAft>
                <a:spcPts val="0"/>
              </a:spcAft>
              <a:buSzPts val="1800"/>
              <a:buChar char="❖"/>
            </a:pPr>
            <a:r>
              <a:rPr lang="en"/>
              <a:t>Morgan launched the enlarged United States Steel Corporation for $1.4 billion </a:t>
            </a:r>
            <a:endParaRPr/>
          </a:p>
          <a:p>
            <a:pPr marL="914400" lvl="1" indent="-317500" algn="l" rtl="0">
              <a:spcBef>
                <a:spcPts val="0"/>
              </a:spcBef>
              <a:spcAft>
                <a:spcPts val="0"/>
              </a:spcAft>
              <a:buSzPts val="1400"/>
              <a:buChar char="➢"/>
            </a:pPr>
            <a:r>
              <a:rPr lang="en"/>
              <a:t>Carnegie became the first billion-dollar corporation in America </a:t>
            </a:r>
            <a:endParaRPr/>
          </a:p>
        </p:txBody>
      </p:sp>
      <p:sp>
        <p:nvSpPr>
          <p:cNvPr id="111" name="Google Shape;111;p20"/>
          <p:cNvSpPr txBox="1"/>
          <p:nvPr/>
        </p:nvSpPr>
        <p:spPr>
          <a:xfrm>
            <a:off x="421400" y="3172850"/>
            <a:ext cx="7969200" cy="6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Oswald"/>
                <a:ea typeface="Oswald"/>
                <a:cs typeface="Oswald"/>
                <a:sym typeface="Oswald"/>
              </a:rPr>
              <a:t>Rockefeller Grows an American Beauty Rose </a:t>
            </a:r>
            <a:endParaRPr sz="3000">
              <a:solidFill>
                <a:srgbClr val="FFFFFF"/>
              </a:solidFill>
              <a:latin typeface="Oswald"/>
              <a:ea typeface="Oswald"/>
              <a:cs typeface="Oswald"/>
              <a:sym typeface="Oswald"/>
            </a:endParaRPr>
          </a:p>
        </p:txBody>
      </p:sp>
      <p:sp>
        <p:nvSpPr>
          <p:cNvPr id="112" name="Google Shape;112;p20"/>
          <p:cNvSpPr txBox="1"/>
          <p:nvPr/>
        </p:nvSpPr>
        <p:spPr>
          <a:xfrm>
            <a:off x="311700" y="3817250"/>
            <a:ext cx="8426100" cy="1016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B7B7B7"/>
              </a:buClr>
              <a:buSzPts val="1800"/>
              <a:buFont typeface="Average"/>
              <a:buChar char="❖"/>
            </a:pPr>
            <a:r>
              <a:rPr lang="en" sz="1800">
                <a:solidFill>
                  <a:srgbClr val="B7B7B7"/>
                </a:solidFill>
                <a:latin typeface="Average"/>
                <a:ea typeface="Average"/>
                <a:cs typeface="Average"/>
                <a:sym typeface="Average"/>
              </a:rPr>
              <a:t>John D. Rockfeller became the most successful businessman by 19yrs old. He was also known to show no mercy. </a:t>
            </a:r>
            <a:endParaRPr sz="1800">
              <a:solidFill>
                <a:srgbClr val="B7B7B7"/>
              </a:solidFill>
              <a:latin typeface="Average"/>
              <a:ea typeface="Average"/>
              <a:cs typeface="Average"/>
              <a:sym typeface="Average"/>
            </a:endParaRPr>
          </a:p>
          <a:p>
            <a:pPr marL="914400" lvl="1" indent="-317500" algn="l" rtl="0">
              <a:spcBef>
                <a:spcPts val="0"/>
              </a:spcBef>
              <a:spcAft>
                <a:spcPts val="0"/>
              </a:spcAft>
              <a:buClr>
                <a:srgbClr val="B7B7B7"/>
              </a:buClr>
              <a:buSzPts val="1400"/>
              <a:buFont typeface="Average"/>
              <a:buChar char="➢"/>
            </a:pPr>
            <a:r>
              <a:rPr lang="en">
                <a:solidFill>
                  <a:srgbClr val="B7B7B7"/>
                </a:solidFill>
                <a:latin typeface="Average"/>
                <a:ea typeface="Average"/>
                <a:cs typeface="Average"/>
                <a:sym typeface="Average"/>
              </a:rPr>
              <a:t>1870, he organized the Standard Oil Company of Ohio</a:t>
            </a:r>
            <a:endParaRPr>
              <a:solidFill>
                <a:srgbClr val="B7B7B7"/>
              </a:solidFill>
              <a:latin typeface="Average"/>
              <a:ea typeface="Average"/>
              <a:cs typeface="Average"/>
              <a:sym typeface="Average"/>
            </a:endParaRPr>
          </a:p>
          <a:p>
            <a:pPr marL="914400" lvl="1" indent="-317500" algn="l" rtl="0">
              <a:spcBef>
                <a:spcPts val="0"/>
              </a:spcBef>
              <a:spcAft>
                <a:spcPts val="0"/>
              </a:spcAft>
              <a:buClr>
                <a:srgbClr val="B7B7B7"/>
              </a:buClr>
              <a:buSzPts val="1400"/>
              <a:buFont typeface="Average"/>
              <a:buChar char="➢"/>
            </a:pPr>
            <a:r>
              <a:rPr lang="en">
                <a:solidFill>
                  <a:srgbClr val="B7B7B7"/>
                </a:solidFill>
                <a:latin typeface="Average"/>
                <a:ea typeface="Average"/>
                <a:cs typeface="Average"/>
                <a:sym typeface="Average"/>
              </a:rPr>
              <a:t>By 1877, he controlled 95% of all the oil refineries in the country</a:t>
            </a:r>
            <a:endParaRPr>
              <a:solidFill>
                <a:srgbClr val="B7B7B7"/>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169800"/>
            <a:ext cx="8520600" cy="80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The Gospel of Wealth, Government Tackles the Trust Evil, and The South in the Age of Industry</a:t>
            </a:r>
            <a:endParaRPr sz="2400"/>
          </a:p>
          <a:p>
            <a:pPr marL="0" lvl="0" indent="0" algn="l" rtl="0">
              <a:spcBef>
                <a:spcPts val="0"/>
              </a:spcBef>
              <a:spcAft>
                <a:spcPts val="0"/>
              </a:spcAft>
              <a:buNone/>
            </a:pPr>
            <a:r>
              <a:rPr lang="en"/>
              <a:t> </a:t>
            </a:r>
            <a:endParaRPr/>
          </a:p>
        </p:txBody>
      </p:sp>
      <p:sp>
        <p:nvSpPr>
          <p:cNvPr id="118" name="Google Shape;118;p21"/>
          <p:cNvSpPr txBox="1">
            <a:spLocks noGrp="1"/>
          </p:cNvSpPr>
          <p:nvPr>
            <p:ph type="body" idx="1"/>
          </p:nvPr>
        </p:nvSpPr>
        <p:spPr>
          <a:xfrm>
            <a:off x="403675" y="973200"/>
            <a:ext cx="8520600" cy="4007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Social Darwinists, theorists argued that individuals won by their stations in life by competing with their natural talents. </a:t>
            </a:r>
            <a:endParaRPr sz="1700"/>
          </a:p>
          <a:p>
            <a:pPr marL="914400" lvl="1" indent="-317500" algn="l" rtl="0">
              <a:spcBef>
                <a:spcPts val="0"/>
              </a:spcBef>
              <a:spcAft>
                <a:spcPts val="0"/>
              </a:spcAft>
              <a:buSzPts val="1400"/>
              <a:buChar char="➢"/>
            </a:pPr>
            <a:r>
              <a:rPr lang="en" sz="1300"/>
              <a:t>This lead to showing how the people in power or the right to dominate were often determined or defined by race.</a:t>
            </a:r>
            <a:r>
              <a:rPr lang="en"/>
              <a:t>  </a:t>
            </a:r>
            <a:endParaRPr/>
          </a:p>
          <a:p>
            <a:pPr marL="457200" lvl="0" indent="-336550" algn="l" rtl="0">
              <a:spcBef>
                <a:spcPts val="0"/>
              </a:spcBef>
              <a:spcAft>
                <a:spcPts val="0"/>
              </a:spcAft>
              <a:buSzPts val="1700"/>
              <a:buChar char="❖"/>
            </a:pPr>
            <a:r>
              <a:rPr lang="en" sz="1700"/>
              <a:t>The 14th amendment gave Congress a sole jurisdiction over interstate commerce </a:t>
            </a:r>
            <a:endParaRPr sz="1700"/>
          </a:p>
          <a:p>
            <a:pPr marL="914400" lvl="1" indent="-311150" algn="l" rtl="0">
              <a:spcBef>
                <a:spcPts val="0"/>
              </a:spcBef>
              <a:spcAft>
                <a:spcPts val="0"/>
              </a:spcAft>
              <a:buSzPts val="1300"/>
              <a:buChar char="➢"/>
            </a:pPr>
            <a:r>
              <a:rPr lang="en" sz="1300"/>
              <a:t>Was used to control the state legislature </a:t>
            </a:r>
            <a:endParaRPr sz="1300"/>
          </a:p>
          <a:p>
            <a:pPr marL="914400" lvl="1" indent="-311150" algn="l" rtl="0">
              <a:spcBef>
                <a:spcPts val="0"/>
              </a:spcBef>
              <a:spcAft>
                <a:spcPts val="0"/>
              </a:spcAft>
              <a:buSzPts val="1300"/>
              <a:buChar char="➢"/>
            </a:pPr>
            <a:r>
              <a:rPr lang="en" sz="1300"/>
              <a:t>Giant trusts also hide behind the 14th amendment </a:t>
            </a:r>
            <a:endParaRPr sz="1300"/>
          </a:p>
          <a:p>
            <a:pPr marL="457200" lvl="0" indent="-342900" algn="l" rtl="0">
              <a:spcBef>
                <a:spcPts val="0"/>
              </a:spcBef>
              <a:spcAft>
                <a:spcPts val="0"/>
              </a:spcAft>
              <a:buSzPts val="1800"/>
              <a:buChar char="❖"/>
            </a:pPr>
            <a:r>
              <a:rPr lang="en" sz="1700"/>
              <a:t>Sherman Anti-Trust Act was signed as a law in 1890</a:t>
            </a:r>
            <a:r>
              <a:rPr lang="en"/>
              <a:t> </a:t>
            </a:r>
            <a:endParaRPr/>
          </a:p>
          <a:p>
            <a:pPr marL="914400" lvl="1" indent="-311150" algn="l" rtl="0">
              <a:spcBef>
                <a:spcPts val="0"/>
              </a:spcBef>
              <a:spcAft>
                <a:spcPts val="0"/>
              </a:spcAft>
              <a:buSzPts val="1300"/>
              <a:buChar char="➢"/>
            </a:pPr>
            <a:r>
              <a:rPr lang="en" sz="1300"/>
              <a:t>It forbade mixture in restraint trade</a:t>
            </a:r>
            <a:endParaRPr sz="1300"/>
          </a:p>
          <a:p>
            <a:pPr marL="914400" lvl="1" indent="-311150" algn="l" rtl="0">
              <a:spcBef>
                <a:spcPts val="0"/>
              </a:spcBef>
              <a:spcAft>
                <a:spcPts val="0"/>
              </a:spcAft>
              <a:buSzPts val="1300"/>
              <a:buChar char="➢"/>
            </a:pPr>
            <a:r>
              <a:rPr lang="en" sz="1300"/>
              <a:t>Was used to curve labor unions that were deemed to be restraining trade</a:t>
            </a:r>
            <a:endParaRPr sz="1300"/>
          </a:p>
          <a:p>
            <a:pPr marL="914400" lvl="1" indent="-317500" algn="l" rtl="0">
              <a:spcBef>
                <a:spcPts val="0"/>
              </a:spcBef>
              <a:spcAft>
                <a:spcPts val="0"/>
              </a:spcAft>
              <a:buSzPts val="1400"/>
              <a:buChar char="➢"/>
            </a:pPr>
            <a:r>
              <a:rPr lang="en" sz="1300"/>
              <a:t>Was not successful</a:t>
            </a:r>
            <a:r>
              <a:rPr lang="en"/>
              <a:t> </a:t>
            </a:r>
            <a:endParaRPr/>
          </a:p>
          <a:p>
            <a:pPr marL="457200" lvl="0" indent="-336550" algn="l" rtl="0">
              <a:spcBef>
                <a:spcPts val="0"/>
              </a:spcBef>
              <a:spcAft>
                <a:spcPts val="0"/>
              </a:spcAft>
              <a:buSzPts val="1700"/>
              <a:buChar char="❖"/>
            </a:pPr>
            <a:r>
              <a:rPr lang="en" sz="1700"/>
              <a:t>James Buchanan Duke took advantage of the new technology to produce the Coffin Nails</a:t>
            </a:r>
            <a:endParaRPr sz="1700"/>
          </a:p>
          <a:p>
            <a:pPr marL="457200" lvl="0" indent="-336550" algn="l" rtl="0">
              <a:spcBef>
                <a:spcPts val="0"/>
              </a:spcBef>
              <a:spcAft>
                <a:spcPts val="0"/>
              </a:spcAft>
              <a:buSzPts val="1700"/>
              <a:buChar char="❖"/>
            </a:pPr>
            <a:r>
              <a:rPr lang="en" sz="1700"/>
              <a:t>South trys to industrials </a:t>
            </a:r>
            <a:endParaRPr sz="1700"/>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On-screen Show (16:9)</PresentationFormat>
  <Paragraphs>84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Average</vt:lpstr>
      <vt:lpstr>Oswald</vt:lpstr>
      <vt:lpstr>Arial</vt:lpstr>
      <vt:lpstr>Slate</vt:lpstr>
      <vt:lpstr>Chapter 24:  Industry Comes of Age</vt:lpstr>
      <vt:lpstr>Chapter 24:  Industry Comes of Age</vt:lpstr>
      <vt:lpstr>The Iron Colt becomes an Iron Horse</vt:lpstr>
      <vt:lpstr>Railroad Consolidation and Mechanization</vt:lpstr>
      <vt:lpstr>Wrongdoing in Railroading </vt:lpstr>
      <vt:lpstr>Miracles of Mechanization</vt:lpstr>
      <vt:lpstr>Trust Titan Emerges</vt:lpstr>
      <vt:lpstr>Carnegie and Other Sultans of Steel </vt:lpstr>
      <vt:lpstr>The Gospel of Wealth, Government Tackles the Trust Evil, and The South in the Age of Industry  </vt:lpstr>
      <vt:lpstr>The Impact of the New Industrial Revolution of America.</vt:lpstr>
      <vt:lpstr>In Union There is Strength.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Industry Comes of Age</dc:title>
  <cp:lastModifiedBy>Jennifer Crowe</cp:lastModifiedBy>
  <cp:revision>2</cp:revision>
  <dcterms:modified xsi:type="dcterms:W3CDTF">2020-01-29T19:51:15Z</dcterms:modified>
</cp:coreProperties>
</file>