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3" r:id="rId1"/>
  </p:sldMasterIdLst>
  <p:sldIdLst>
    <p:sldId id="256" r:id="rId2"/>
    <p:sldId id="257" r:id="rId3"/>
    <p:sldId id="258" r:id="rId4"/>
    <p:sldId id="259" r:id="rId5"/>
    <p:sldId id="260"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6" autoAdjust="0"/>
    <p:restoredTop sz="94660"/>
  </p:normalViewPr>
  <p:slideViewPr>
    <p:cSldViewPr snapToGrid="0">
      <p:cViewPr varScale="1">
        <p:scale>
          <a:sx n="82" d="100"/>
          <a:sy n="82" d="100"/>
        </p:scale>
        <p:origin x="96"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6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6956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1959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250027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0211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3/4/2019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2543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3/4/2019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4162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77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9366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5132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637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3268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1904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3/4/2019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3860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3/4/2019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1372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3/4/2019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1612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1888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3/4/2019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1273688"/>
      </p:ext>
    </p:extLst>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the great west and the agricultural revolution">
            <a:extLst>
              <a:ext uri="{FF2B5EF4-FFF2-40B4-BE49-F238E27FC236}">
                <a16:creationId xmlns:a16="http://schemas.microsoft.com/office/drawing/2014/main" id="{77147A5A-5DB5-4D93-8FC4-0E3206C2C1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94" t="27476" r="-1023" b="-3195"/>
          <a:stretch/>
        </p:blipFill>
        <p:spPr bwMode="auto">
          <a:xfrm>
            <a:off x="2872154" y="3094892"/>
            <a:ext cx="4583723" cy="2624559"/>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id="{8D798AFF-C30F-419B-8C7A-F5F242272909}"/>
              </a:ext>
            </a:extLst>
          </p:cNvPr>
          <p:cNvSpPr>
            <a:spLocks noGrp="1"/>
          </p:cNvSpPr>
          <p:nvPr>
            <p:ph type="subTitle" idx="1"/>
          </p:nvPr>
        </p:nvSpPr>
        <p:spPr>
          <a:xfrm>
            <a:off x="967385" y="750277"/>
            <a:ext cx="8825658" cy="1758462"/>
          </a:xfrm>
        </p:spPr>
        <p:txBody>
          <a:bodyPr>
            <a:normAutofit fontScale="92500" lnSpcReduction="10000"/>
          </a:bodyPr>
          <a:lstStyle/>
          <a:p>
            <a:r>
              <a:rPr lang="en-US" sz="3600" dirty="0"/>
              <a:t>Chapter 26:The great west and the agricultural revolution 1865-1896</a:t>
            </a:r>
          </a:p>
          <a:p>
            <a:r>
              <a:rPr lang="en-US" sz="2400" dirty="0"/>
              <a:t>jewels bahe, autumn James, Janel lamasery, shya Livingston, Philip ilagan</a:t>
            </a:r>
          </a:p>
        </p:txBody>
      </p:sp>
    </p:spTree>
    <p:extLst>
      <p:ext uri="{BB962C8B-B14F-4D97-AF65-F5344CB8AC3E}">
        <p14:creationId xmlns:p14="http://schemas.microsoft.com/office/powerpoint/2010/main" val="3525517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D1CECA-F7C5-4745-B79B-67B299E4F9F7}"/>
              </a:ext>
            </a:extLst>
          </p:cNvPr>
          <p:cNvSpPr>
            <a:spLocks noGrp="1"/>
          </p:cNvSpPr>
          <p:nvPr>
            <p:ph idx="1"/>
          </p:nvPr>
        </p:nvSpPr>
        <p:spPr>
          <a:xfrm>
            <a:off x="684212" y="685800"/>
            <a:ext cx="8534400" cy="5933114"/>
          </a:xfrm>
        </p:spPr>
        <p:txBody>
          <a:bodyPr>
            <a:normAutofit fontScale="92500" lnSpcReduction="10000"/>
          </a:bodyPr>
          <a:lstStyle/>
          <a:p>
            <a:r>
              <a:rPr lang="en-US" sz="2400" dirty="0"/>
              <a:t>Coxey's Army and the pullman strike </a:t>
            </a:r>
          </a:p>
          <a:p>
            <a:pPr>
              <a:buFont typeface="Wingdings" panose="05000000000000000000" pitchFamily="2" charset="2"/>
              <a:buChar char="§"/>
            </a:pPr>
            <a:r>
              <a:rPr lang="en-US" sz="1400" dirty="0"/>
              <a:t>Unemployed workers from the US marched in Washington DC in 1894</a:t>
            </a:r>
          </a:p>
          <a:p>
            <a:pPr>
              <a:buFont typeface="Wingdings" panose="05000000000000000000" pitchFamily="2" charset="2"/>
              <a:buChar char="§"/>
            </a:pPr>
            <a:r>
              <a:rPr lang="en-US" sz="1400" dirty="0"/>
              <a:t>It is led by a famous marcher named General Jacob, Coxey </a:t>
            </a:r>
          </a:p>
          <a:p>
            <a:pPr>
              <a:buFont typeface="Wingdings" panose="05000000000000000000" pitchFamily="2" charset="2"/>
              <a:buChar char="§"/>
            </a:pPr>
            <a:r>
              <a:rPr lang="en-US" sz="1400" dirty="0"/>
              <a:t>The marched was stopped and arrested by Law enforcements for trespassing a public property.</a:t>
            </a:r>
          </a:p>
          <a:p>
            <a:pPr>
              <a:buFont typeface="Wingdings" panose="05000000000000000000" pitchFamily="2" charset="2"/>
              <a:buChar char="§"/>
            </a:pPr>
            <a:r>
              <a:rPr lang="en-US" sz="1400" dirty="0"/>
              <a:t>Pullman strike started when the pullman palace car company cut their wages.</a:t>
            </a:r>
          </a:p>
          <a:p>
            <a:pPr>
              <a:buFont typeface="Wingdings" panose="05000000000000000000" pitchFamily="2" charset="2"/>
              <a:buChar char="§"/>
            </a:pPr>
            <a:r>
              <a:rPr lang="en-US" sz="1400" dirty="0"/>
              <a:t>American Railway Union refuse to run trains that contains pullman cars.]</a:t>
            </a:r>
          </a:p>
          <a:p>
            <a:pPr>
              <a:buFont typeface="Wingdings" panose="05000000000000000000" pitchFamily="2" charset="2"/>
              <a:buChar char="§"/>
            </a:pPr>
            <a:r>
              <a:rPr lang="en-US" sz="1400" dirty="0"/>
              <a:t>Pullman strike was led by Eugene Debs that supports the strike.</a:t>
            </a:r>
          </a:p>
          <a:p>
            <a:pPr>
              <a:buFont typeface="Wingdings" panose="05000000000000000000" pitchFamily="2" charset="2"/>
              <a:buChar char="Ø"/>
            </a:pPr>
            <a:r>
              <a:rPr lang="en-US" sz="2400" dirty="0"/>
              <a:t>Golden McKinley and silver Bryan</a:t>
            </a:r>
            <a:endParaRPr lang="en-US" sz="1800" dirty="0"/>
          </a:p>
          <a:p>
            <a:pPr>
              <a:buFont typeface="Wingdings" panose="05000000000000000000" pitchFamily="2" charset="2"/>
              <a:buChar char="§"/>
            </a:pPr>
            <a:r>
              <a:rPr lang="en-US" sz="1600" dirty="0"/>
              <a:t>One issue in the election of 1896 is the nations money system.</a:t>
            </a:r>
          </a:p>
          <a:p>
            <a:pPr>
              <a:buFont typeface="Wingdings" panose="05000000000000000000" pitchFamily="2" charset="2"/>
              <a:buChar char="§"/>
            </a:pPr>
            <a:r>
              <a:rPr lang="en-US" sz="1600" dirty="0"/>
              <a:t>Two candidates in the election is Republican William McKinley and Democrat Jennings debating if states should support the gold or silver currency in US.</a:t>
            </a:r>
          </a:p>
          <a:p>
            <a:pPr>
              <a:buFont typeface="Wingdings" panose="05000000000000000000" pitchFamily="2" charset="2"/>
              <a:buChar char="§"/>
            </a:pPr>
            <a:r>
              <a:rPr lang="en-US" sz="1600" dirty="0"/>
              <a:t>Bryan delivered his cross gold speech which opposes the gold standard.</a:t>
            </a:r>
          </a:p>
          <a:p>
            <a:pPr>
              <a:buFont typeface="Wingdings" panose="05000000000000000000" pitchFamily="2" charset="2"/>
              <a:buChar char="§"/>
            </a:pPr>
            <a:r>
              <a:rPr lang="en-US" sz="1600" dirty="0"/>
              <a:t>McKinley thinks that silver backed currency would harm the working class.</a:t>
            </a:r>
          </a:p>
          <a:p>
            <a:pPr>
              <a:buFont typeface="Wingdings" panose="05000000000000000000" pitchFamily="2" charset="2"/>
              <a:buChar char="§"/>
            </a:pPr>
            <a:endParaRPr lang="en-US" sz="1600" dirty="0"/>
          </a:p>
          <a:p>
            <a:pPr marL="0" indent="0">
              <a:buNone/>
            </a:pPr>
            <a:endParaRPr lang="en-US" sz="1400" dirty="0"/>
          </a:p>
          <a:p>
            <a:pPr marL="0" indent="0">
              <a:buNone/>
            </a:pPr>
            <a:endParaRPr lang="en-US" sz="1800" dirty="0"/>
          </a:p>
          <a:p>
            <a:pPr marL="0" indent="0">
              <a:buNone/>
            </a:pPr>
            <a:r>
              <a:rPr lang="en-US" sz="2400" dirty="0"/>
              <a:t> </a:t>
            </a:r>
            <a:r>
              <a:rPr lang="en-US" sz="1400" dirty="0"/>
              <a:t> </a:t>
            </a:r>
          </a:p>
          <a:p>
            <a:endParaRPr lang="en-US" dirty="0"/>
          </a:p>
        </p:txBody>
      </p:sp>
      <p:pic>
        <p:nvPicPr>
          <p:cNvPr id="1026" name="Picture 2" descr="Image result for william mckinley gold argument">
            <a:extLst>
              <a:ext uri="{FF2B5EF4-FFF2-40B4-BE49-F238E27FC236}">
                <a16:creationId xmlns:a16="http://schemas.microsoft.com/office/drawing/2014/main" id="{04DAE06D-4165-43C4-BE5F-38A2791DE6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3678" y="4513385"/>
            <a:ext cx="3516274" cy="1977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0617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D1CECA-F7C5-4745-B79B-67B299E4F9F7}"/>
              </a:ext>
            </a:extLst>
          </p:cNvPr>
          <p:cNvSpPr>
            <a:spLocks noGrp="1"/>
          </p:cNvSpPr>
          <p:nvPr>
            <p:ph idx="1"/>
          </p:nvPr>
        </p:nvSpPr>
        <p:spPr>
          <a:xfrm>
            <a:off x="684212" y="685800"/>
            <a:ext cx="8534400" cy="5933114"/>
          </a:xfrm>
        </p:spPr>
        <p:txBody>
          <a:bodyPr>
            <a:normAutofit/>
          </a:bodyPr>
          <a:lstStyle/>
          <a:p>
            <a:r>
              <a:rPr lang="en-US" sz="2400" dirty="0"/>
              <a:t>Class conflict plow holders versus bondholders</a:t>
            </a:r>
          </a:p>
          <a:p>
            <a:pPr>
              <a:buFont typeface="Wingdings" panose="05000000000000000000" pitchFamily="2" charset="2"/>
              <a:buChar char="§"/>
            </a:pPr>
            <a:r>
              <a:rPr lang="en-US" sz="2400" dirty="0"/>
              <a:t> </a:t>
            </a:r>
            <a:r>
              <a:rPr lang="en-US" sz="1400" dirty="0"/>
              <a:t>Bryan created panic among eastern conservatives with his threat of converting their holdings giving McKinley the advantage in the election </a:t>
            </a:r>
          </a:p>
          <a:p>
            <a:pPr>
              <a:buFont typeface="Wingdings" panose="05000000000000000000" pitchFamily="2" charset="2"/>
              <a:buChar char="§"/>
            </a:pPr>
            <a:r>
              <a:rPr lang="en-US" sz="1400" dirty="0"/>
              <a:t>McKinley won the presidential election and opened the era of dominance of the republican party.</a:t>
            </a:r>
          </a:p>
          <a:p>
            <a:pPr>
              <a:buFont typeface="Wingdings" panose="05000000000000000000" pitchFamily="2" charset="2"/>
              <a:buChar char="§"/>
            </a:pPr>
            <a:r>
              <a:rPr lang="en-US" sz="1400" dirty="0"/>
              <a:t>The election of 1896 also ended the old third party system and began fourth party system.</a:t>
            </a:r>
          </a:p>
          <a:p>
            <a:pPr>
              <a:buFont typeface="Wingdings" panose="05000000000000000000" pitchFamily="2" charset="2"/>
              <a:buChar char="§"/>
            </a:pPr>
            <a:r>
              <a:rPr lang="en-US" sz="1400" dirty="0"/>
              <a:t>Fourth party system- Era of dominance of the republican party(1896 to 1932)</a:t>
            </a:r>
          </a:p>
          <a:p>
            <a:pPr>
              <a:buFont typeface="Wingdings" panose="05000000000000000000" pitchFamily="2" charset="2"/>
              <a:buChar char="Ø"/>
            </a:pPr>
            <a:r>
              <a:rPr lang="en-US" sz="2400" dirty="0"/>
              <a:t> Republican stand-</a:t>
            </a:r>
            <a:r>
              <a:rPr lang="en-US" sz="2400" dirty="0" err="1"/>
              <a:t>pattism</a:t>
            </a:r>
            <a:r>
              <a:rPr lang="en-US" sz="2400" dirty="0"/>
              <a:t> enthroned  </a:t>
            </a:r>
          </a:p>
          <a:p>
            <a:pPr>
              <a:buFont typeface="Wingdings" panose="05000000000000000000" pitchFamily="2" charset="2"/>
              <a:buChar char="§"/>
            </a:pPr>
            <a:r>
              <a:rPr lang="en-US" sz="1400" dirty="0"/>
              <a:t>McKinley took the inaugural oath in 1897</a:t>
            </a:r>
          </a:p>
          <a:p>
            <a:pPr>
              <a:buFont typeface="Wingdings" panose="05000000000000000000" pitchFamily="2" charset="2"/>
              <a:buChar char="§"/>
            </a:pPr>
            <a:r>
              <a:rPr lang="en-US" sz="1400" dirty="0"/>
              <a:t> US representative Nelson Dingley introduced the Dingley act of 1897  which raised tariffs in US to restrained the Wilson-Gorman tariff act of 1894 .  The Wilson- Gorman tariff act of 1894 slightly reduced the US tariff rates from the numbers set in the 1890 McKinley Tariff .</a:t>
            </a:r>
          </a:p>
          <a:p>
            <a:pPr>
              <a:buFont typeface="Wingdings" panose="05000000000000000000" pitchFamily="2" charset="2"/>
              <a:buChar char="§"/>
            </a:pPr>
            <a:r>
              <a:rPr lang="en-US" sz="1400" dirty="0"/>
              <a:t>The republican wants credit from solving the problem in the panic of 1893.</a:t>
            </a:r>
          </a:p>
          <a:p>
            <a:pPr>
              <a:buFont typeface="Wingdings" panose="05000000000000000000" pitchFamily="2" charset="2"/>
              <a:buChar char="§"/>
            </a:pPr>
            <a:r>
              <a:rPr lang="en-US" sz="1400" dirty="0"/>
              <a:t>With the return of prosperity, The money issue that had overshadowed politics since the civil war gradually faded away.</a:t>
            </a:r>
          </a:p>
          <a:p>
            <a:pPr>
              <a:buFont typeface="Wingdings" panose="05000000000000000000" pitchFamily="2" charset="2"/>
              <a:buChar char="§"/>
            </a:pPr>
            <a:r>
              <a:rPr lang="en-US" sz="1400" dirty="0"/>
              <a:t>Therefore, the gold standard act of 1900 was passed that provides that the paper currency be redeemed in gold </a:t>
            </a:r>
          </a:p>
          <a:p>
            <a:pPr>
              <a:buFont typeface="Wingdings" panose="05000000000000000000" pitchFamily="2" charset="2"/>
              <a:buChar char="§"/>
            </a:pPr>
            <a:endParaRPr lang="en-US" sz="1400" dirty="0"/>
          </a:p>
        </p:txBody>
      </p:sp>
    </p:spTree>
    <p:extLst>
      <p:ext uri="{BB962C8B-B14F-4D97-AF65-F5344CB8AC3E}">
        <p14:creationId xmlns:p14="http://schemas.microsoft.com/office/powerpoint/2010/main" val="1018293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D1CECA-F7C5-4745-B79B-67B299E4F9F7}"/>
              </a:ext>
            </a:extLst>
          </p:cNvPr>
          <p:cNvSpPr>
            <a:spLocks noGrp="1"/>
          </p:cNvSpPr>
          <p:nvPr>
            <p:ph idx="1"/>
          </p:nvPr>
        </p:nvSpPr>
        <p:spPr>
          <a:xfrm>
            <a:off x="684212" y="685800"/>
            <a:ext cx="8534400" cy="5933114"/>
          </a:xfrm>
        </p:spPr>
        <p:txBody>
          <a:bodyPr>
            <a:normAutofit/>
          </a:bodyPr>
          <a:lstStyle/>
          <a:p>
            <a:r>
              <a:rPr lang="en-US" sz="2400" dirty="0"/>
              <a:t>The Clash of Cultures on the plains and Receding Native population</a:t>
            </a:r>
          </a:p>
          <a:p>
            <a:pPr>
              <a:buFont typeface="Wingdings" panose="05000000000000000000" pitchFamily="2" charset="2"/>
              <a:buChar char="§"/>
            </a:pPr>
            <a:r>
              <a:rPr lang="en-US" dirty="0"/>
              <a:t>In 1860, approximately 360000 Native Americans populated the grasslands on the trans Missouri west </a:t>
            </a:r>
          </a:p>
          <a:p>
            <a:pPr lvl="1">
              <a:buFont typeface="Wingdings" panose="05000000000000000000" pitchFamily="2" charset="2"/>
              <a:buChar char="§"/>
            </a:pPr>
            <a:r>
              <a:rPr lang="en-US" sz="2000" dirty="0"/>
              <a:t>Trans Missouri west: North western America: MT,WY,ND,SD,ID, and NE</a:t>
            </a:r>
          </a:p>
          <a:p>
            <a:pPr>
              <a:buFont typeface="Wingdings" panose="05000000000000000000" pitchFamily="2" charset="2"/>
              <a:buChar char="§"/>
            </a:pPr>
            <a:r>
              <a:rPr lang="en-US" dirty="0"/>
              <a:t>These Natives Americans stood in the way of white pioneers causing a clash between the two cultures demanding migration and conflict </a:t>
            </a:r>
          </a:p>
          <a:p>
            <a:pPr>
              <a:buFont typeface="Wingdings" panose="05000000000000000000" pitchFamily="2" charset="2"/>
              <a:buChar char="§"/>
            </a:pPr>
            <a:r>
              <a:rPr lang="en-US" dirty="0"/>
              <a:t>The Indian wars of 1860-1890 caused thousands of refusing Native American to die in the fight for land and against reservations </a:t>
            </a:r>
          </a:p>
          <a:p>
            <a:pPr marL="0" indent="0">
              <a:buNone/>
            </a:pPr>
            <a:endParaRPr lang="en-US" sz="1800" dirty="0"/>
          </a:p>
          <a:p>
            <a:endParaRPr lang="en-US" sz="1800" dirty="0"/>
          </a:p>
        </p:txBody>
      </p:sp>
    </p:spTree>
    <p:extLst>
      <p:ext uri="{BB962C8B-B14F-4D97-AF65-F5344CB8AC3E}">
        <p14:creationId xmlns:p14="http://schemas.microsoft.com/office/powerpoint/2010/main" val="2874521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D1CECA-F7C5-4745-B79B-67B299E4F9F7}"/>
              </a:ext>
            </a:extLst>
          </p:cNvPr>
          <p:cNvSpPr>
            <a:spLocks noGrp="1"/>
          </p:cNvSpPr>
          <p:nvPr>
            <p:ph idx="1"/>
          </p:nvPr>
        </p:nvSpPr>
        <p:spPr>
          <a:xfrm>
            <a:off x="684212" y="685800"/>
            <a:ext cx="8534400" cy="5933114"/>
          </a:xfrm>
        </p:spPr>
        <p:txBody>
          <a:bodyPr>
            <a:normAutofit/>
          </a:bodyPr>
          <a:lstStyle/>
          <a:p>
            <a:r>
              <a:rPr lang="en-US" sz="2400" dirty="0"/>
              <a:t>The end of the trail.</a:t>
            </a:r>
          </a:p>
          <a:p>
            <a:pPr>
              <a:buFont typeface="Wingdings" panose="05000000000000000000" pitchFamily="2" charset="2"/>
              <a:buChar char="§"/>
            </a:pPr>
            <a:r>
              <a:rPr lang="en-US" dirty="0"/>
              <a:t>White humanitarians such as Christian reformers pushed to convert and persuade  the native Americans to “walk on the white man’s road” even if it meant resulting in forced containment and brutal punishment </a:t>
            </a:r>
          </a:p>
          <a:p>
            <a:pPr>
              <a:buFont typeface="Wingdings" panose="05000000000000000000" pitchFamily="2" charset="2"/>
              <a:buChar char="§"/>
            </a:pPr>
            <a:r>
              <a:rPr lang="en-US" dirty="0"/>
              <a:t>These conflicts led to major events  ending  in the decli9ne of native populations.</a:t>
            </a:r>
          </a:p>
          <a:p>
            <a:pPr lvl="1">
              <a:buFont typeface="Wingdings" panose="05000000000000000000" pitchFamily="2" charset="2"/>
              <a:buChar char="§"/>
            </a:pPr>
            <a:r>
              <a:rPr lang="en-US" sz="2000" dirty="0"/>
              <a:t>At the battle of wounded knee (1890) an estimated 200 Indian men, women, and children were killed as opposed to 29 invading soldiers.</a:t>
            </a:r>
          </a:p>
          <a:p>
            <a:pPr>
              <a:buFont typeface="Wingdings" panose="05000000000000000000" pitchFamily="2" charset="2"/>
              <a:buChar char="§"/>
            </a:pPr>
            <a:r>
              <a:rPr lang="en-US" dirty="0"/>
              <a:t>As a final result </a:t>
            </a:r>
            <a:r>
              <a:rPr lang="en-US" b="1" dirty="0"/>
              <a:t>The Dawes  severalty act  </a:t>
            </a:r>
            <a:r>
              <a:rPr lang="en-US" dirty="0"/>
              <a:t>was created to enforce the policies that stead Indians should behave themselves as good white settlers, and will receive their full title to their holdings as well as citizenship until 1924.</a:t>
            </a:r>
          </a:p>
          <a:p>
            <a:pPr lvl="1">
              <a:buFont typeface="Wingdings" panose="05000000000000000000" pitchFamily="2" charset="2"/>
              <a:buChar char="§"/>
            </a:pPr>
            <a:endParaRPr lang="en-US" sz="1600" dirty="0"/>
          </a:p>
        </p:txBody>
      </p:sp>
    </p:spTree>
    <p:extLst>
      <p:ext uri="{BB962C8B-B14F-4D97-AF65-F5344CB8AC3E}">
        <p14:creationId xmlns:p14="http://schemas.microsoft.com/office/powerpoint/2010/main" val="3294867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D1CECA-F7C5-4745-B79B-67B299E4F9F7}"/>
              </a:ext>
            </a:extLst>
          </p:cNvPr>
          <p:cNvSpPr>
            <a:spLocks noGrp="1"/>
          </p:cNvSpPr>
          <p:nvPr>
            <p:ph idx="1"/>
          </p:nvPr>
        </p:nvSpPr>
        <p:spPr>
          <a:xfrm>
            <a:off x="533211" y="207628"/>
            <a:ext cx="8534400" cy="5933114"/>
          </a:xfrm>
        </p:spPr>
        <p:txBody>
          <a:bodyPr>
            <a:normAutofit lnSpcReduction="10000"/>
          </a:bodyPr>
          <a:lstStyle/>
          <a:p>
            <a:r>
              <a:rPr lang="en-US" sz="1800" dirty="0"/>
              <a:t>Dawes Severalty act (1887)</a:t>
            </a:r>
          </a:p>
          <a:p>
            <a:pPr>
              <a:buFont typeface="Wingdings" panose="05000000000000000000" pitchFamily="2" charset="2"/>
              <a:buChar char="§"/>
            </a:pPr>
            <a:r>
              <a:rPr lang="en-US" sz="1400" dirty="0"/>
              <a:t>Authorized the president of the us to survey native American tribal land and divide it </a:t>
            </a:r>
            <a:r>
              <a:rPr lang="en-US" sz="1400" dirty="0" err="1"/>
              <a:t>it</a:t>
            </a:r>
            <a:r>
              <a:rPr lang="en-US" sz="1400" dirty="0"/>
              <a:t> into allotments ( land deeded by the government to a native American Indian; part of the division of tribally held land</a:t>
            </a:r>
          </a:p>
          <a:p>
            <a:pPr lvl="1">
              <a:buFont typeface="Wingdings" panose="05000000000000000000" pitchFamily="2" charset="2"/>
              <a:buChar char="§"/>
            </a:pPr>
            <a:r>
              <a:rPr lang="en-US" sz="1400" dirty="0"/>
              <a:t>Those who accepted, lived separately from the tribe was granted united states citizenship, only if they behaved as “good white settlers”</a:t>
            </a:r>
          </a:p>
          <a:p>
            <a:pPr lvl="1">
              <a:buFont typeface="Wingdings" panose="05000000000000000000" pitchFamily="2" charset="2"/>
              <a:buChar char="§"/>
            </a:pPr>
            <a:r>
              <a:rPr lang="en-US" sz="1400" dirty="0"/>
              <a:t>Wiped out if tribal ownership of land and set up individual Indian family heads with 160 free acres.</a:t>
            </a:r>
          </a:p>
          <a:p>
            <a:pPr lvl="1">
              <a:buFont typeface="Wingdings" panose="05000000000000000000" pitchFamily="2" charset="2"/>
              <a:buChar char="§"/>
            </a:pPr>
            <a:r>
              <a:rPr lang="en-US" sz="1400" dirty="0"/>
              <a:t>Full citizenship wasn’t granted to all Indians until 1924</a:t>
            </a:r>
          </a:p>
          <a:p>
            <a:pPr lvl="1">
              <a:buFont typeface="Wingdings" panose="05000000000000000000" pitchFamily="2" charset="2"/>
              <a:buChar char="§"/>
            </a:pPr>
            <a:r>
              <a:rPr lang="en-US" sz="1400" dirty="0"/>
              <a:t>Reservation was not allotted to the Indians under the act, was sold to railroads and white settler.</a:t>
            </a:r>
          </a:p>
          <a:p>
            <a:pPr>
              <a:buFont typeface="Wingdings" panose="05000000000000000000" pitchFamily="2" charset="2"/>
              <a:buChar char="§"/>
            </a:pPr>
            <a:r>
              <a:rPr lang="en-US" sz="1800" dirty="0"/>
              <a:t>Federal governments duty to “civilize” Natives</a:t>
            </a:r>
          </a:p>
          <a:p>
            <a:pPr lvl="1">
              <a:buFont typeface="Wingdings" panose="05000000000000000000" pitchFamily="2" charset="2"/>
              <a:buChar char="§"/>
            </a:pPr>
            <a:r>
              <a:rPr lang="en-US" sz="1400" dirty="0"/>
              <a:t>1879; Carlisle Indian school was funded</a:t>
            </a:r>
          </a:p>
          <a:p>
            <a:pPr lvl="2">
              <a:buFont typeface="Wingdings" panose="05000000000000000000" pitchFamily="2" charset="2"/>
              <a:buChar char="§"/>
            </a:pPr>
            <a:r>
              <a:rPr lang="en-US" sz="1400" dirty="0"/>
              <a:t>Motto: “kill the Indian, save the man”( General henry Pratt) </a:t>
            </a:r>
          </a:p>
          <a:p>
            <a:pPr lvl="2">
              <a:buFont typeface="Wingdings" panose="05000000000000000000" pitchFamily="2" charset="2"/>
              <a:buChar char="§"/>
            </a:pPr>
            <a:r>
              <a:rPr lang="en-US" sz="1400" dirty="0"/>
              <a:t>By 1900 Indians lost 50% of 156 millions acres ( they had from 2 decades earlier)</a:t>
            </a:r>
          </a:p>
          <a:p>
            <a:pPr>
              <a:buFont typeface="Wingdings" panose="05000000000000000000" pitchFamily="2" charset="2"/>
              <a:buChar char="§"/>
            </a:pPr>
            <a:r>
              <a:rPr lang="en-US" sz="1800" dirty="0"/>
              <a:t>Indian reorganization act(“Indian now deal”) 1934</a:t>
            </a:r>
          </a:p>
          <a:p>
            <a:pPr lvl="1">
              <a:buFont typeface="Wingdings" panose="05000000000000000000" pitchFamily="2" charset="2"/>
              <a:buChar char="§"/>
            </a:pPr>
            <a:r>
              <a:rPr lang="en-US" sz="1600" dirty="0"/>
              <a:t>Belatedly tried to restore the tribal basis of Indian life</a:t>
            </a:r>
          </a:p>
          <a:p>
            <a:pPr lvl="2">
              <a:buFont typeface="Wingdings" panose="05000000000000000000" pitchFamily="2" charset="2"/>
              <a:buChar char="§"/>
            </a:pPr>
            <a:r>
              <a:rPr lang="en-US" sz="1400" dirty="0"/>
              <a:t>Indian population slowly increased  </a:t>
            </a:r>
          </a:p>
          <a:p>
            <a:pPr lvl="2">
              <a:buFont typeface="Wingdings" panose="05000000000000000000" pitchFamily="2" charset="2"/>
              <a:buChar char="§"/>
            </a:pPr>
            <a:r>
              <a:rPr lang="en-US" sz="1400" dirty="0"/>
              <a:t>The total number had been reduced by 1887 to about 243000 (from bullets, bottles, bacteria) when in 2000 census counted more than 1.5 million</a:t>
            </a:r>
          </a:p>
          <a:p>
            <a:pPr>
              <a:buFont typeface="Wingdings" panose="05000000000000000000" pitchFamily="2" charset="2"/>
              <a:buChar char="§"/>
            </a:pPr>
            <a:endParaRPr lang="en-US" sz="1800" dirty="0"/>
          </a:p>
        </p:txBody>
      </p:sp>
      <p:pic>
        <p:nvPicPr>
          <p:cNvPr id="3074" name="Picture 2" descr="Image result for dawes severalty act">
            <a:extLst>
              <a:ext uri="{FF2B5EF4-FFF2-40B4-BE49-F238E27FC236}">
                <a16:creationId xmlns:a16="http://schemas.microsoft.com/office/drawing/2014/main" id="{553E7CF9-246D-42A6-BC6E-2E33265D2C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4773" y="1594338"/>
            <a:ext cx="2853104" cy="2925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9887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D1CECA-F7C5-4745-B79B-67B299E4F9F7}"/>
              </a:ext>
            </a:extLst>
          </p:cNvPr>
          <p:cNvSpPr>
            <a:spLocks noGrp="1"/>
          </p:cNvSpPr>
          <p:nvPr>
            <p:ph idx="1"/>
          </p:nvPr>
        </p:nvSpPr>
        <p:spPr>
          <a:xfrm>
            <a:off x="742934" y="274740"/>
            <a:ext cx="10682871" cy="6461620"/>
          </a:xfrm>
        </p:spPr>
        <p:txBody>
          <a:bodyPr>
            <a:noAutofit/>
          </a:bodyPr>
          <a:lstStyle/>
          <a:p>
            <a:r>
              <a:rPr lang="en-US" dirty="0"/>
              <a:t>Mining from dishpan to ore breaker </a:t>
            </a:r>
          </a:p>
          <a:p>
            <a:pPr>
              <a:buFont typeface="Wingdings" panose="05000000000000000000" pitchFamily="2" charset="2"/>
              <a:buChar char="§"/>
            </a:pPr>
            <a:r>
              <a:rPr lang="en-US" sz="1100" dirty="0"/>
              <a:t>Gold discovered in CA in the late 1840s</a:t>
            </a:r>
          </a:p>
          <a:p>
            <a:pPr>
              <a:buFont typeface="Wingdings" panose="05000000000000000000" pitchFamily="2" charset="2"/>
              <a:buChar char="§"/>
            </a:pPr>
            <a:r>
              <a:rPr lang="en-US" sz="1100" dirty="0"/>
              <a:t>In 1858, Gold discovered at “pikes peak” in Colorado</a:t>
            </a:r>
          </a:p>
          <a:p>
            <a:pPr lvl="1">
              <a:buFont typeface="Wingdings" panose="05000000000000000000" pitchFamily="2" charset="2"/>
              <a:buChar char="§"/>
            </a:pPr>
            <a:r>
              <a:rPr lang="en-US" sz="1100" dirty="0"/>
              <a:t>The fifty-Niners traveled there but later the gold was gone because “there were more miners than minerals”</a:t>
            </a:r>
          </a:p>
          <a:p>
            <a:pPr>
              <a:buFont typeface="Wingdings" panose="05000000000000000000" pitchFamily="2" charset="2"/>
              <a:buChar char="§"/>
            </a:pPr>
            <a:r>
              <a:rPr lang="en-US" sz="1100" dirty="0"/>
              <a:t>Gold found in Nevada</a:t>
            </a:r>
          </a:p>
          <a:p>
            <a:pPr lvl="1">
              <a:buFont typeface="Wingdings" panose="05000000000000000000" pitchFamily="2" charset="2"/>
              <a:buChar char="§"/>
            </a:pPr>
            <a:r>
              <a:rPr lang="en-US" sz="1100" dirty="0"/>
              <a:t>In Corn stock  lode during 1859</a:t>
            </a:r>
          </a:p>
          <a:p>
            <a:pPr lvl="1">
              <a:buFont typeface="Wingdings" panose="05000000000000000000" pitchFamily="2" charset="2"/>
              <a:buChar char="§"/>
            </a:pPr>
            <a:r>
              <a:rPr lang="en-US" sz="1100" dirty="0"/>
              <a:t>Move than $340 million of gold and silver mined</a:t>
            </a:r>
          </a:p>
          <a:p>
            <a:pPr>
              <a:buFont typeface="Wingdings" panose="05000000000000000000" pitchFamily="2" charset="2"/>
              <a:buChar char="§"/>
            </a:pPr>
            <a:r>
              <a:rPr lang="en-US" sz="1100" dirty="0"/>
              <a:t>Smaller “lucky strikes” drew fantastic gold and silver and silver seekers into Montana, Idaho and other western states </a:t>
            </a:r>
          </a:p>
          <a:p>
            <a:pPr>
              <a:buFont typeface="Wingdings" panose="05000000000000000000" pitchFamily="2" charset="2"/>
              <a:buChar char="§"/>
            </a:pPr>
            <a:r>
              <a:rPr lang="en-US" sz="1100" dirty="0"/>
              <a:t>The “mining industry”: once loose surface gold was gobbled up, one breaking machinery was imported to smash the gold bearing quartz</a:t>
            </a:r>
          </a:p>
          <a:p>
            <a:pPr lvl="1">
              <a:buFont typeface="Wingdings" panose="05000000000000000000" pitchFamily="2" charset="2"/>
              <a:buChar char="§"/>
            </a:pPr>
            <a:r>
              <a:rPr lang="en-US" sz="1100" dirty="0"/>
              <a:t>Operation+ so expensive, undertaken by corporations of wealthy stockholders, so this became a big business.</a:t>
            </a:r>
          </a:p>
          <a:p>
            <a:pPr>
              <a:buFont typeface="Wingdings" panose="05000000000000000000" pitchFamily="2" charset="2"/>
              <a:buChar char="§"/>
            </a:pPr>
            <a:r>
              <a:rPr lang="en-US" dirty="0"/>
              <a:t>Beef bonanzas and the long drive</a:t>
            </a:r>
          </a:p>
          <a:p>
            <a:pPr lvl="1">
              <a:buFont typeface="Wingdings" panose="05000000000000000000" pitchFamily="2" charset="2"/>
              <a:buChar char="§"/>
            </a:pPr>
            <a:r>
              <a:rPr lang="en-US" sz="1100" dirty="0"/>
              <a:t>Civil war ended, 7 million long horned cattle  were in Texas</a:t>
            </a:r>
          </a:p>
          <a:p>
            <a:pPr>
              <a:buFont typeface="Wingdings" panose="05000000000000000000" pitchFamily="2" charset="2"/>
              <a:buChar char="§"/>
            </a:pPr>
            <a:r>
              <a:rPr lang="en-US" sz="1100" dirty="0"/>
              <a:t>“Long Drive”</a:t>
            </a:r>
          </a:p>
          <a:p>
            <a:pPr lvl="1">
              <a:buFont typeface="Wingdings" panose="05000000000000000000" pitchFamily="2" charset="2"/>
              <a:buChar char="§"/>
            </a:pPr>
            <a:r>
              <a:rPr lang="en-US" sz="1100" dirty="0"/>
              <a:t>Texas lowboys, black, white and Mexicans drove herds from 1000 to 10000</a:t>
            </a:r>
          </a:p>
          <a:p>
            <a:pPr lvl="1">
              <a:buFont typeface="Wingdings" panose="05000000000000000000" pitchFamily="2" charset="2"/>
              <a:buChar char="§"/>
            </a:pPr>
            <a:r>
              <a:rPr lang="en-US" sz="1100" dirty="0"/>
              <a:t>Cattle ranchers had to get their cattle to railroads that were sometimes hundreds of miles from cattle ranches</a:t>
            </a:r>
          </a:p>
          <a:p>
            <a:pPr>
              <a:buFont typeface="Wingdings" panose="05000000000000000000" pitchFamily="2" charset="2"/>
              <a:buChar char="§"/>
            </a:pPr>
            <a:r>
              <a:rPr lang="en-US" sz="1100" dirty="0"/>
              <a:t>Homestead act (1862) : allowed a settle to acquire as much as 160 acres of land by living on it for 5 years, improving it and paying nominal (small) fee of about $30</a:t>
            </a:r>
          </a:p>
          <a:p>
            <a:pPr lvl="1">
              <a:buFont typeface="Wingdings" panose="05000000000000000000" pitchFamily="2" charset="2"/>
              <a:buChar char="§"/>
            </a:pPr>
            <a:r>
              <a:rPr lang="en-US" sz="1100" dirty="0"/>
              <a:t>Turned to be a hoax, proved pitifully inadequate on rain scarce plains</a:t>
            </a:r>
          </a:p>
          <a:p>
            <a:pPr lvl="1">
              <a:buFont typeface="Wingdings" panose="05000000000000000000" pitchFamily="2" charset="2"/>
              <a:buChar char="§"/>
            </a:pPr>
            <a:r>
              <a:rPr lang="en-US" sz="1100" dirty="0"/>
              <a:t>In devastating drought farmers used “dry farming ( contributed to the “Dust bow” decades later)</a:t>
            </a:r>
          </a:p>
          <a:p>
            <a:pPr indent="-285750"/>
            <a:endParaRPr lang="en-US" sz="1100" dirty="0"/>
          </a:p>
          <a:p>
            <a:pPr>
              <a:buFont typeface="Wingdings" panose="05000000000000000000" pitchFamily="2" charset="2"/>
              <a:buChar char="§"/>
            </a:pPr>
            <a:endParaRPr lang="en-US" sz="1100" dirty="0"/>
          </a:p>
          <a:p>
            <a:pPr marL="457200" lvl="1" indent="0">
              <a:buNone/>
            </a:pPr>
            <a:endParaRPr lang="en-US" sz="1100" dirty="0"/>
          </a:p>
          <a:p>
            <a:pPr marL="0" indent="0">
              <a:buNone/>
            </a:pPr>
            <a:endParaRPr lang="en-US" sz="1100" dirty="0"/>
          </a:p>
          <a:p>
            <a:pPr marL="457200" lvl="1" indent="0">
              <a:buNone/>
            </a:pPr>
            <a:r>
              <a:rPr lang="en-US" sz="1100" dirty="0"/>
              <a:t>  </a:t>
            </a:r>
          </a:p>
        </p:txBody>
      </p:sp>
    </p:spTree>
    <p:extLst>
      <p:ext uri="{BB962C8B-B14F-4D97-AF65-F5344CB8AC3E}">
        <p14:creationId xmlns:p14="http://schemas.microsoft.com/office/powerpoint/2010/main" val="2578033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D1CECA-F7C5-4745-B79B-67B299E4F9F7}"/>
              </a:ext>
            </a:extLst>
          </p:cNvPr>
          <p:cNvSpPr>
            <a:spLocks noGrp="1"/>
          </p:cNvSpPr>
          <p:nvPr>
            <p:ph idx="1"/>
          </p:nvPr>
        </p:nvSpPr>
        <p:spPr>
          <a:xfrm>
            <a:off x="684212" y="685800"/>
            <a:ext cx="8534400" cy="5933114"/>
          </a:xfrm>
        </p:spPr>
        <p:txBody>
          <a:bodyPr>
            <a:normAutofit lnSpcReduction="10000"/>
          </a:bodyPr>
          <a:lstStyle/>
          <a:p>
            <a:r>
              <a:rPr lang="en-US" sz="2400" dirty="0"/>
              <a:t>The far west</a:t>
            </a:r>
          </a:p>
          <a:p>
            <a:pPr>
              <a:buFont typeface="Wingdings" panose="05000000000000000000" pitchFamily="2" charset="2"/>
              <a:buChar char="§"/>
            </a:pPr>
            <a:r>
              <a:rPr lang="en-US" sz="1400" dirty="0"/>
              <a:t>Migration increased rapidly in the 1870-1890</a:t>
            </a:r>
          </a:p>
          <a:p>
            <a:pPr>
              <a:buFont typeface="Wingdings" panose="05000000000000000000" pitchFamily="2" charset="2"/>
              <a:buChar char="§"/>
            </a:pPr>
            <a:r>
              <a:rPr lang="en-US" sz="1400" dirty="0"/>
              <a:t>Republican congress(1889-1890) admitted six new states into the union</a:t>
            </a:r>
          </a:p>
          <a:p>
            <a:pPr>
              <a:buFont typeface="Wingdings" panose="05000000000000000000" pitchFamily="2" charset="2"/>
              <a:buChar char="§"/>
            </a:pPr>
            <a:r>
              <a:rPr lang="en-US" sz="1400" dirty="0"/>
              <a:t>North Dakota, South Dakota, Montana, Washington, Idaho, Wyoming.</a:t>
            </a:r>
          </a:p>
          <a:p>
            <a:pPr>
              <a:buFont typeface="Wingdings" panose="05000000000000000000" pitchFamily="2" charset="2"/>
              <a:buChar char="§"/>
            </a:pPr>
            <a:r>
              <a:rPr lang="en-US" sz="1400" dirty="0"/>
              <a:t>Mormon church banned polygamy in 1890 was deemed worthy In 1896</a:t>
            </a:r>
          </a:p>
          <a:p>
            <a:pPr lvl="1">
              <a:buFont typeface="Wingdings" panose="05000000000000000000" pitchFamily="2" charset="2"/>
              <a:buChar char="§"/>
            </a:pPr>
            <a:r>
              <a:rPr lang="en-US" sz="1400" dirty="0"/>
              <a:t>Polygamy- practice or custom of having more than one wife or husband at the same time</a:t>
            </a:r>
          </a:p>
          <a:p>
            <a:pPr>
              <a:buFont typeface="Wingdings" panose="05000000000000000000" pitchFamily="2" charset="2"/>
              <a:buChar char="§"/>
            </a:pPr>
            <a:r>
              <a:rPr lang="en-US" sz="1400" dirty="0"/>
              <a:t>Oklahoma, NM, AZ remained lifted into statehood from contiguous territory on mainland of north America</a:t>
            </a:r>
          </a:p>
          <a:p>
            <a:pPr>
              <a:buFont typeface="Wingdings" panose="05000000000000000000" pitchFamily="2" charset="2"/>
              <a:buChar char="§"/>
            </a:pPr>
            <a:r>
              <a:rPr lang="en-US" sz="1400" dirty="0"/>
              <a:t>The federal government gave plains of land in Oklahoma to settlers, but many “sooners” illegally entered the Oklahoma territory and had to be evicted repeatedly by federal troops.</a:t>
            </a:r>
          </a:p>
          <a:p>
            <a:pPr>
              <a:buFont typeface="Wingdings" panose="05000000000000000000" pitchFamily="2" charset="2"/>
              <a:buChar char="§"/>
            </a:pPr>
            <a:r>
              <a:rPr lang="en-US" sz="1400" dirty="0"/>
              <a:t>By the end of 1889, congress made Oklahoma a territory, containing 60000 inhabitants( also known as the “sooner state”,1907)</a:t>
            </a:r>
          </a:p>
          <a:p>
            <a:pPr>
              <a:buFont typeface="Wingdings" panose="05000000000000000000" pitchFamily="2" charset="2"/>
              <a:buChar char="§"/>
            </a:pPr>
            <a:r>
              <a:rPr lang="en-US" sz="2400" dirty="0"/>
              <a:t>The Fading Frontier</a:t>
            </a:r>
          </a:p>
          <a:p>
            <a:pPr>
              <a:buFont typeface="Wingdings" panose="05000000000000000000" pitchFamily="2" charset="2"/>
              <a:buChar char="§"/>
            </a:pPr>
            <a:r>
              <a:rPr lang="en-US" sz="1600" dirty="0"/>
              <a:t>1890- superintendent of the census announced there will no longer be a frontier line( which meant unsettled area were broken into by isolated bodies of American settlements)</a:t>
            </a:r>
          </a:p>
          <a:p>
            <a:pPr>
              <a:buFont typeface="Wingdings" panose="05000000000000000000" pitchFamily="2" charset="2"/>
              <a:buChar char="§"/>
            </a:pPr>
            <a:r>
              <a:rPr lang="en-US" sz="1600" dirty="0"/>
              <a:t>Fredrick Jackson Turner</a:t>
            </a:r>
          </a:p>
          <a:p>
            <a:pPr lvl="1">
              <a:buFont typeface="Wingdings" panose="05000000000000000000" pitchFamily="2" charset="2"/>
              <a:buChar char="§"/>
            </a:pPr>
            <a:r>
              <a:rPr lang="en-US" sz="1400" dirty="0"/>
              <a:t>Wrote “the significance of the frontier in American history, one of the most influential essays written in American history inspired by the “closing” of the frontier</a:t>
            </a:r>
          </a:p>
          <a:p>
            <a:pPr>
              <a:buFont typeface="Wingdings" panose="05000000000000000000" pitchFamily="2" charset="2"/>
              <a:buChar char="§"/>
            </a:pPr>
            <a:endParaRPr lang="en-US" sz="1800" dirty="0"/>
          </a:p>
        </p:txBody>
      </p:sp>
      <p:pic>
        <p:nvPicPr>
          <p:cNvPr id="4098" name="Picture 2" descr="Image result for frederick jackson turner">
            <a:extLst>
              <a:ext uri="{FF2B5EF4-FFF2-40B4-BE49-F238E27FC236}">
                <a16:creationId xmlns:a16="http://schemas.microsoft.com/office/drawing/2014/main" id="{B686F390-21C5-4538-BEF5-5F44A779BA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4180" y="2056667"/>
            <a:ext cx="1866900" cy="253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5740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D1CECA-F7C5-4745-B79B-67B299E4F9F7}"/>
              </a:ext>
            </a:extLst>
          </p:cNvPr>
          <p:cNvSpPr>
            <a:spLocks noGrp="1"/>
          </p:cNvSpPr>
          <p:nvPr>
            <p:ph idx="1"/>
          </p:nvPr>
        </p:nvSpPr>
        <p:spPr>
          <a:xfrm>
            <a:off x="684212" y="685800"/>
            <a:ext cx="8534400" cy="5933114"/>
          </a:xfrm>
        </p:spPr>
        <p:txBody>
          <a:bodyPr>
            <a:normAutofit/>
          </a:bodyPr>
          <a:lstStyle/>
          <a:p>
            <a:r>
              <a:rPr lang="en-US" sz="2400" dirty="0"/>
              <a:t>Fading frontier</a:t>
            </a:r>
          </a:p>
          <a:p>
            <a:pPr>
              <a:buFont typeface="Wingdings" panose="05000000000000000000" pitchFamily="2" charset="2"/>
              <a:buChar char="§"/>
            </a:pPr>
            <a:r>
              <a:rPr lang="en-US" sz="1600" dirty="0"/>
              <a:t>The secretary proposed in 1827, it would take 500 years to fill the entire west but the nation even had to preserve land for national parks by the nineteenth century (Yellowstone 1872; Yosemite I sequota1890)</a:t>
            </a:r>
          </a:p>
          <a:p>
            <a:pPr>
              <a:buFont typeface="Wingdings" panose="05000000000000000000" pitchFamily="2" charset="2"/>
              <a:buChar char="§"/>
            </a:pPr>
            <a:r>
              <a:rPr lang="en-US" sz="1600" dirty="0"/>
              <a:t>Safety value theory: when times got rough, the unemployed would move west.</a:t>
            </a:r>
          </a:p>
          <a:p>
            <a:pPr>
              <a:buFont typeface="Wingdings" panose="05000000000000000000" pitchFamily="2" charset="2"/>
              <a:buChar char="§"/>
            </a:pPr>
            <a:r>
              <a:rPr lang="en-US" sz="1600" dirty="0"/>
              <a:t>Trans-Mississippi west: Last chapter to colonizing American wests</a:t>
            </a:r>
          </a:p>
          <a:p>
            <a:pPr lvl="1">
              <a:buFont typeface="Wingdings" panose="05000000000000000000" pitchFamily="2" charset="2"/>
              <a:buChar char="§"/>
            </a:pPr>
            <a:r>
              <a:rPr lang="en-US" sz="1400" dirty="0"/>
              <a:t>Indigenous people struggled the most here</a:t>
            </a:r>
          </a:p>
          <a:p>
            <a:pPr>
              <a:buFont typeface="Wingdings" panose="05000000000000000000" pitchFamily="2" charset="2"/>
              <a:buChar char="§"/>
            </a:pPr>
            <a:r>
              <a:rPr lang="en-US" sz="1600" dirty="0"/>
              <a:t>New writers, such as Mark twain and Helen Hunt, and painters George Catiline and Albert </a:t>
            </a:r>
            <a:r>
              <a:rPr lang="en-US" sz="1600" dirty="0" err="1"/>
              <a:t>Brestad</a:t>
            </a:r>
            <a:r>
              <a:rPr lang="en-US" sz="1600" dirty="0"/>
              <a:t> painted the seeds for American civilization</a:t>
            </a:r>
          </a:p>
          <a:p>
            <a:pPr marL="0" indent="0">
              <a:buNone/>
            </a:pPr>
            <a:r>
              <a:rPr lang="en-US" sz="2400" dirty="0"/>
              <a:t>The great frontier</a:t>
            </a:r>
          </a:p>
          <a:p>
            <a:pPr>
              <a:buFont typeface="Wingdings" panose="05000000000000000000" pitchFamily="2" charset="2"/>
              <a:buChar char="§"/>
            </a:pPr>
            <a:r>
              <a:rPr lang="en-US" sz="1600" dirty="0"/>
              <a:t>American pioneers who moved westward (1800s) who took land from indigenous peoples and created their ways of life geographically</a:t>
            </a:r>
          </a:p>
          <a:p>
            <a:pPr>
              <a:buFont typeface="Wingdings" panose="05000000000000000000" pitchFamily="2" charset="2"/>
              <a:buChar char="§"/>
            </a:pPr>
            <a:r>
              <a:rPr lang="en-US" sz="1600" dirty="0"/>
              <a:t>Many other places in the world near and far had some of the same issues happening in America, such as frontier lines, Russia and Argentina fell into a political pit (1800s), and many native people were robbed by the superior groups who took their lands</a:t>
            </a:r>
          </a:p>
          <a:p>
            <a:pPr lvl="6">
              <a:buFont typeface="Wingdings" panose="05000000000000000000" pitchFamily="2" charset="2"/>
              <a:buChar char="§"/>
            </a:pPr>
            <a:endParaRPr lang="en-US" sz="1000" dirty="0"/>
          </a:p>
        </p:txBody>
      </p:sp>
    </p:spTree>
    <p:extLst>
      <p:ext uri="{BB962C8B-B14F-4D97-AF65-F5344CB8AC3E}">
        <p14:creationId xmlns:p14="http://schemas.microsoft.com/office/powerpoint/2010/main" val="195091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D1CECA-F7C5-4745-B79B-67B299E4F9F7}"/>
              </a:ext>
            </a:extLst>
          </p:cNvPr>
          <p:cNvSpPr>
            <a:spLocks noGrp="1"/>
          </p:cNvSpPr>
          <p:nvPr>
            <p:ph idx="1"/>
          </p:nvPr>
        </p:nvSpPr>
        <p:spPr>
          <a:xfrm>
            <a:off x="684212" y="685800"/>
            <a:ext cx="8534400" cy="5933114"/>
          </a:xfrm>
        </p:spPr>
        <p:txBody>
          <a:bodyPr>
            <a:normAutofit/>
          </a:bodyPr>
          <a:lstStyle/>
          <a:p>
            <a:r>
              <a:rPr lang="en-US" sz="2400" dirty="0"/>
              <a:t>Deflation dooms the debtor</a:t>
            </a:r>
          </a:p>
          <a:p>
            <a:pPr>
              <a:buFont typeface="Wingdings" panose="05000000000000000000" pitchFamily="2" charset="2"/>
              <a:buChar char="§"/>
            </a:pPr>
            <a:r>
              <a:rPr lang="en-US" sz="1600" dirty="0"/>
              <a:t>Farmers who stayed to one crop began to fail the same as southern growers</a:t>
            </a:r>
          </a:p>
          <a:p>
            <a:pPr>
              <a:buFont typeface="Wingdings" panose="05000000000000000000" pitchFamily="2" charset="2"/>
              <a:buChar char="§"/>
            </a:pPr>
            <a:r>
              <a:rPr lang="en-US" sz="1600" dirty="0"/>
              <a:t>In the 1880s, bankruptcy fell like a blight on farm belts.</a:t>
            </a:r>
          </a:p>
          <a:p>
            <a:pPr>
              <a:buFont typeface="Wingdings" panose="05000000000000000000" pitchFamily="2" charset="2"/>
              <a:buChar char="§"/>
            </a:pPr>
            <a:r>
              <a:rPr lang="en-US" sz="1600" dirty="0"/>
              <a:t>Product was based on a world market business.</a:t>
            </a:r>
          </a:p>
          <a:p>
            <a:pPr>
              <a:buFont typeface="Wingdings" panose="05000000000000000000" pitchFamily="2" charset="2"/>
              <a:buChar char="§"/>
            </a:pPr>
            <a:r>
              <a:rPr lang="en-US" sz="1600" dirty="0"/>
              <a:t>1880-1890 grain farmers began to fall due to wheat fields flourishing. </a:t>
            </a:r>
          </a:p>
          <a:p>
            <a:pPr>
              <a:buFont typeface="Wingdings" panose="05000000000000000000" pitchFamily="2" charset="2"/>
              <a:buChar char="Ø"/>
            </a:pPr>
            <a:r>
              <a:rPr lang="en-US" sz="2400" dirty="0"/>
              <a:t>Unhappy farmers</a:t>
            </a:r>
          </a:p>
          <a:p>
            <a:pPr>
              <a:buFont typeface="Wingdings" panose="05000000000000000000" pitchFamily="2" charset="2"/>
              <a:buChar char="§"/>
            </a:pPr>
            <a:r>
              <a:rPr lang="en-US" sz="1600" dirty="0"/>
              <a:t>Seemed as if mother nature conspired against agriculture.</a:t>
            </a:r>
          </a:p>
          <a:p>
            <a:pPr>
              <a:buFont typeface="Wingdings" panose="05000000000000000000" pitchFamily="2" charset="2"/>
              <a:buChar char="§"/>
            </a:pPr>
            <a:r>
              <a:rPr lang="en-US" sz="1600" dirty="0"/>
              <a:t>Cotton-bowl weevil’s started wreaking havoc  in the south by the early 1890s </a:t>
            </a:r>
          </a:p>
          <a:p>
            <a:pPr>
              <a:buFont typeface="Wingdings" panose="05000000000000000000" pitchFamily="2" charset="2"/>
              <a:buChar char="§"/>
            </a:pPr>
            <a:r>
              <a:rPr lang="en-US" sz="1600" dirty="0"/>
              <a:t>Long successions of draughts  beginning in the summer. </a:t>
            </a:r>
          </a:p>
          <a:p>
            <a:pPr>
              <a:buFont typeface="Wingdings" panose="05000000000000000000" pitchFamily="2" charset="2"/>
              <a:buChar char="§"/>
            </a:pPr>
            <a:r>
              <a:rPr lang="en-US" sz="1600" dirty="0"/>
              <a:t>Land was over assessed, paid high taxes.</a:t>
            </a:r>
          </a:p>
          <a:p>
            <a:pPr>
              <a:buFont typeface="Wingdings" panose="05000000000000000000" pitchFamily="2" charset="2"/>
              <a:buChar char="§"/>
            </a:pPr>
            <a:r>
              <a:rPr lang="en-US" sz="1600" dirty="0"/>
              <a:t>High protective tariffs poured profits into packets of manufacturers.</a:t>
            </a:r>
          </a:p>
          <a:p>
            <a:pPr>
              <a:buFont typeface="Wingdings" panose="05000000000000000000" pitchFamily="2" charset="2"/>
              <a:buChar char="§"/>
            </a:pPr>
            <a:r>
              <a:rPr lang="en-US" sz="1600" dirty="0"/>
              <a:t>Farmer’s “farmed” by corporations and processors, they were hopelessly disorganized but they made up nearly one half of the population in 1896.</a:t>
            </a:r>
          </a:p>
        </p:txBody>
      </p:sp>
      <p:pic>
        <p:nvPicPr>
          <p:cNvPr id="5122" name="Picture 2" descr="Image result for deflation dooms the debtor">
            <a:extLst>
              <a:ext uri="{FF2B5EF4-FFF2-40B4-BE49-F238E27FC236}">
                <a16:creationId xmlns:a16="http://schemas.microsoft.com/office/drawing/2014/main" id="{971ABEFD-18EC-4941-B841-7D2DA984E4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3692" y="1738198"/>
            <a:ext cx="3071446" cy="3828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3382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D1CECA-F7C5-4745-B79B-67B299E4F9F7}"/>
              </a:ext>
            </a:extLst>
          </p:cNvPr>
          <p:cNvSpPr>
            <a:spLocks noGrp="1"/>
          </p:cNvSpPr>
          <p:nvPr>
            <p:ph idx="1"/>
          </p:nvPr>
        </p:nvSpPr>
        <p:spPr>
          <a:xfrm>
            <a:off x="684212" y="685800"/>
            <a:ext cx="8534400" cy="5933114"/>
          </a:xfrm>
        </p:spPr>
        <p:txBody>
          <a:bodyPr>
            <a:normAutofit/>
          </a:bodyPr>
          <a:lstStyle/>
          <a:p>
            <a:r>
              <a:rPr lang="en-US" sz="2400" dirty="0"/>
              <a:t>The farmers take their stand</a:t>
            </a:r>
          </a:p>
          <a:p>
            <a:pPr>
              <a:buFont typeface="Wingdings" panose="05000000000000000000" pitchFamily="2" charset="2"/>
              <a:buChar char="§"/>
            </a:pPr>
            <a:r>
              <a:rPr lang="en-US" sz="1400" dirty="0"/>
              <a:t>In 186, the grange was organized led by Oliver H Kelly.</a:t>
            </a:r>
          </a:p>
          <a:p>
            <a:pPr lvl="1">
              <a:buFont typeface="Arial" panose="020B0604020202020204" pitchFamily="34" charset="0"/>
              <a:buChar char="•"/>
            </a:pPr>
            <a:r>
              <a:rPr lang="en-US" sz="1400" dirty="0"/>
              <a:t>His objective was to enhance lives of isolated farmers through social, education and fraternal activities.</a:t>
            </a:r>
          </a:p>
          <a:p>
            <a:pPr lvl="1">
              <a:buFont typeface="Arial" panose="020B0604020202020204" pitchFamily="34" charset="0"/>
              <a:buChar char="•"/>
            </a:pPr>
            <a:r>
              <a:rPr lang="en-US" sz="1400" dirty="0"/>
              <a:t>Farmers found his teachings and lectures a godsend.</a:t>
            </a:r>
          </a:p>
          <a:p>
            <a:pPr lvl="1">
              <a:buFont typeface="Arial" panose="020B0604020202020204" pitchFamily="34" charset="0"/>
              <a:buChar char="•"/>
            </a:pPr>
            <a:r>
              <a:rPr lang="en-US" sz="1400" dirty="0"/>
              <a:t>By 1825 it had over 800,000 members.</a:t>
            </a:r>
          </a:p>
          <a:p>
            <a:pPr>
              <a:buFont typeface="Wingdings" panose="05000000000000000000" pitchFamily="2" charset="2"/>
              <a:buChar char="§"/>
            </a:pPr>
            <a:r>
              <a:rPr lang="en-US" sz="1400" dirty="0"/>
              <a:t>The grangers new goal was not only to improve self-individual improvements but improve farmers collective plight.</a:t>
            </a:r>
          </a:p>
          <a:p>
            <a:r>
              <a:rPr lang="en-US" sz="2400" dirty="0"/>
              <a:t>Prelude to Populism</a:t>
            </a:r>
          </a:p>
          <a:p>
            <a:pPr>
              <a:buFont typeface="Wingdings" panose="05000000000000000000" pitchFamily="2" charset="2"/>
              <a:buChar char="§"/>
            </a:pPr>
            <a:r>
              <a:rPr lang="en-US" sz="1400" dirty="0"/>
              <a:t>Striking manifestation of rural discontent came through the farmers alliance in the late 1870s </a:t>
            </a:r>
          </a:p>
          <a:p>
            <a:pPr>
              <a:buFont typeface="Wingdings" panose="05000000000000000000" pitchFamily="2" charset="2"/>
              <a:buChar char="§"/>
            </a:pPr>
            <a:r>
              <a:rPr lang="en-US" sz="1400" dirty="0"/>
              <a:t>Farmers came to an alliance to break the strangling grip of the railroads and manufacturers. </a:t>
            </a:r>
          </a:p>
          <a:p>
            <a:pPr>
              <a:buFont typeface="Wingdings" panose="05000000000000000000" pitchFamily="2" charset="2"/>
              <a:buChar char="§"/>
            </a:pPr>
            <a:r>
              <a:rPr lang="en-US" sz="1400" dirty="0"/>
              <a:t>Although the majority of farmers were blacks, it was still difficult for whites to work with the.</a:t>
            </a:r>
          </a:p>
          <a:p>
            <a:pPr>
              <a:buFont typeface="Wingdings" panose="05000000000000000000" pitchFamily="2" charset="2"/>
              <a:buChar char="§"/>
            </a:pPr>
            <a:r>
              <a:rPr lang="en-US" sz="1400" dirty="0"/>
              <a:t>In the early 1890s, a new political party formed which was called the peoples party</a:t>
            </a:r>
          </a:p>
          <a:p>
            <a:pPr lvl="1">
              <a:buFont typeface="Wingdings" panose="05000000000000000000" pitchFamily="2" charset="2"/>
              <a:buChar char="§"/>
            </a:pPr>
            <a:r>
              <a:rPr lang="en-US" sz="1200" dirty="0"/>
              <a:t>Better known as populists</a:t>
            </a:r>
          </a:p>
          <a:p>
            <a:pPr lvl="1">
              <a:buFont typeface="Wingdings" panose="05000000000000000000" pitchFamily="2" charset="2"/>
              <a:buChar char="§"/>
            </a:pPr>
            <a:r>
              <a:rPr lang="en-US" sz="1200" dirty="0"/>
              <a:t>Frustrated farmers who attacked wall street and “money trust”</a:t>
            </a:r>
          </a:p>
          <a:p>
            <a:pPr lvl="1">
              <a:buFont typeface="Wingdings" panose="05000000000000000000" pitchFamily="2" charset="2"/>
              <a:buChar char="§"/>
            </a:pPr>
            <a:r>
              <a:rPr lang="en-US" sz="1200" dirty="0"/>
              <a:t>They were not going away easily because they were leading violent and impassioned campaign to relieve farmers from their miseries </a:t>
            </a:r>
          </a:p>
          <a:p>
            <a:pPr>
              <a:buFont typeface="Wingdings" panose="05000000000000000000" pitchFamily="2" charset="2"/>
              <a:buChar char="§"/>
            </a:pPr>
            <a:endParaRPr lang="en-US" sz="1400" dirty="0"/>
          </a:p>
          <a:p>
            <a:pPr lvl="8">
              <a:buFont typeface="Arial" panose="020B0604020202020204" pitchFamily="34" charset="0"/>
              <a:buChar char="•"/>
            </a:pPr>
            <a:endParaRPr lang="en-US" sz="1000" dirty="0"/>
          </a:p>
          <a:p>
            <a:pPr>
              <a:buFont typeface="Wingdings" panose="05000000000000000000" pitchFamily="2" charset="2"/>
              <a:buChar char="§"/>
            </a:pPr>
            <a:endParaRPr lang="en-US" sz="1600" dirty="0"/>
          </a:p>
        </p:txBody>
      </p:sp>
    </p:spTree>
    <p:extLst>
      <p:ext uri="{BB962C8B-B14F-4D97-AF65-F5344CB8AC3E}">
        <p14:creationId xmlns:p14="http://schemas.microsoft.com/office/powerpoint/2010/main" val="25065177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464</TotalTime>
  <Words>1715</Words>
  <Application>Microsoft Office PowerPoint</Application>
  <PresentationFormat>Widescreen</PresentationFormat>
  <Paragraphs>125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Wingdings</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ilagan</dc:creator>
  <cp:lastModifiedBy>Mike Ilagan</cp:lastModifiedBy>
  <cp:revision>33</cp:revision>
  <dcterms:created xsi:type="dcterms:W3CDTF">2019-02-27T03:12:47Z</dcterms:created>
  <dcterms:modified xsi:type="dcterms:W3CDTF">2019-03-05T05:24:03Z</dcterms:modified>
</cp:coreProperties>
</file>