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95E6C78A-EA2F-4C83-90CF-CF41C431D737}" type="datetimeFigureOut">
              <a:rPr lang="en-US" smtClean="0"/>
              <a:t>2/20/2020</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013EBA69-2385-410D-AF62-2663523257AE}" type="slidenum">
              <a:rPr lang="en-US" smtClean="0"/>
              <a:t>‹#›</a:t>
            </a:fld>
            <a:endParaRPr lang="en-US"/>
          </a:p>
        </p:txBody>
      </p:sp>
    </p:spTree>
    <p:extLst>
      <p:ext uri="{BB962C8B-B14F-4D97-AF65-F5344CB8AC3E}">
        <p14:creationId xmlns:p14="http://schemas.microsoft.com/office/powerpoint/2010/main" val="511999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E6C78A-EA2F-4C83-90CF-CF41C431D737}"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3EBA69-2385-410D-AF62-2663523257AE}" type="slidenum">
              <a:rPr lang="en-US" smtClean="0"/>
              <a:t>‹#›</a:t>
            </a:fld>
            <a:endParaRPr lang="en-US"/>
          </a:p>
        </p:txBody>
      </p:sp>
    </p:spTree>
    <p:extLst>
      <p:ext uri="{BB962C8B-B14F-4D97-AF65-F5344CB8AC3E}">
        <p14:creationId xmlns:p14="http://schemas.microsoft.com/office/powerpoint/2010/main" val="767200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95E6C78A-EA2F-4C83-90CF-CF41C431D737}" type="datetimeFigureOut">
              <a:rPr lang="en-US" smtClean="0"/>
              <a:t>2/20/2020</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013EBA69-2385-410D-AF62-2663523257AE}" type="slidenum">
              <a:rPr lang="en-US" smtClean="0"/>
              <a:t>‹#›</a:t>
            </a:fld>
            <a:endParaRPr lang="en-US"/>
          </a:p>
        </p:txBody>
      </p:sp>
    </p:spTree>
    <p:extLst>
      <p:ext uri="{BB962C8B-B14F-4D97-AF65-F5344CB8AC3E}">
        <p14:creationId xmlns:p14="http://schemas.microsoft.com/office/powerpoint/2010/main" val="2305108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E6C78A-EA2F-4C83-90CF-CF41C431D737}"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013EBA69-2385-410D-AF62-2663523257AE}" type="slidenum">
              <a:rPr lang="en-US" smtClean="0"/>
              <a:t>‹#›</a:t>
            </a:fld>
            <a:endParaRPr lang="en-US"/>
          </a:p>
        </p:txBody>
      </p:sp>
    </p:spTree>
    <p:extLst>
      <p:ext uri="{BB962C8B-B14F-4D97-AF65-F5344CB8AC3E}">
        <p14:creationId xmlns:p14="http://schemas.microsoft.com/office/powerpoint/2010/main" val="2963407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95E6C78A-EA2F-4C83-90CF-CF41C431D737}" type="datetimeFigureOut">
              <a:rPr lang="en-US" smtClean="0"/>
              <a:t>2/20/2020</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013EBA69-2385-410D-AF62-2663523257AE}" type="slidenum">
              <a:rPr lang="en-US" smtClean="0"/>
              <a:t>‹#›</a:t>
            </a:fld>
            <a:endParaRPr lang="en-US"/>
          </a:p>
        </p:txBody>
      </p:sp>
    </p:spTree>
    <p:extLst>
      <p:ext uri="{BB962C8B-B14F-4D97-AF65-F5344CB8AC3E}">
        <p14:creationId xmlns:p14="http://schemas.microsoft.com/office/powerpoint/2010/main" val="2656336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E6C78A-EA2F-4C83-90CF-CF41C431D737}"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3EBA69-2385-410D-AF62-2663523257AE}" type="slidenum">
              <a:rPr lang="en-US" smtClean="0"/>
              <a:t>‹#›</a:t>
            </a:fld>
            <a:endParaRPr lang="en-US"/>
          </a:p>
        </p:txBody>
      </p:sp>
    </p:spTree>
    <p:extLst>
      <p:ext uri="{BB962C8B-B14F-4D97-AF65-F5344CB8AC3E}">
        <p14:creationId xmlns:p14="http://schemas.microsoft.com/office/powerpoint/2010/main" val="2411096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E6C78A-EA2F-4C83-90CF-CF41C431D737}" type="datetimeFigureOut">
              <a:rPr lang="en-US" smtClean="0"/>
              <a:t>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3EBA69-2385-410D-AF62-2663523257AE}" type="slidenum">
              <a:rPr lang="en-US" smtClean="0"/>
              <a:t>‹#›</a:t>
            </a:fld>
            <a:endParaRPr lang="en-US"/>
          </a:p>
        </p:txBody>
      </p:sp>
    </p:spTree>
    <p:extLst>
      <p:ext uri="{BB962C8B-B14F-4D97-AF65-F5344CB8AC3E}">
        <p14:creationId xmlns:p14="http://schemas.microsoft.com/office/powerpoint/2010/main" val="352295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E6C78A-EA2F-4C83-90CF-CF41C431D737}" type="datetimeFigureOut">
              <a:rPr lang="en-US" smtClean="0"/>
              <a:t>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3EBA69-2385-410D-AF62-2663523257AE}" type="slidenum">
              <a:rPr lang="en-US" smtClean="0"/>
              <a:t>‹#›</a:t>
            </a:fld>
            <a:endParaRPr lang="en-US"/>
          </a:p>
        </p:txBody>
      </p:sp>
    </p:spTree>
    <p:extLst>
      <p:ext uri="{BB962C8B-B14F-4D97-AF65-F5344CB8AC3E}">
        <p14:creationId xmlns:p14="http://schemas.microsoft.com/office/powerpoint/2010/main" val="2652429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6C78A-EA2F-4C83-90CF-CF41C431D737}" type="datetimeFigureOut">
              <a:rPr lang="en-US" smtClean="0"/>
              <a:t>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3EBA69-2385-410D-AF62-2663523257AE}" type="slidenum">
              <a:rPr lang="en-US" smtClean="0"/>
              <a:t>‹#›</a:t>
            </a:fld>
            <a:endParaRPr lang="en-US"/>
          </a:p>
        </p:txBody>
      </p:sp>
    </p:spTree>
    <p:extLst>
      <p:ext uri="{BB962C8B-B14F-4D97-AF65-F5344CB8AC3E}">
        <p14:creationId xmlns:p14="http://schemas.microsoft.com/office/powerpoint/2010/main" val="839965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95E6C78A-EA2F-4C83-90CF-CF41C431D737}" type="datetimeFigureOut">
              <a:rPr lang="en-US" smtClean="0"/>
              <a:t>2/20/2020</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013EBA69-2385-410D-AF62-2663523257AE}" type="slidenum">
              <a:rPr lang="en-US" smtClean="0"/>
              <a:t>‹#›</a:t>
            </a:fld>
            <a:endParaRPr lang="en-US"/>
          </a:p>
        </p:txBody>
      </p:sp>
    </p:spTree>
    <p:extLst>
      <p:ext uri="{BB962C8B-B14F-4D97-AF65-F5344CB8AC3E}">
        <p14:creationId xmlns:p14="http://schemas.microsoft.com/office/powerpoint/2010/main" val="4083019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5E6C78A-EA2F-4C83-90CF-CF41C431D737}"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3EBA69-2385-410D-AF62-2663523257AE}" type="slidenum">
              <a:rPr lang="en-US" smtClean="0"/>
              <a:t>‹#›</a:t>
            </a:fld>
            <a:endParaRPr lang="en-US"/>
          </a:p>
        </p:txBody>
      </p:sp>
    </p:spTree>
    <p:extLst>
      <p:ext uri="{BB962C8B-B14F-4D97-AF65-F5344CB8AC3E}">
        <p14:creationId xmlns:p14="http://schemas.microsoft.com/office/powerpoint/2010/main" val="2570341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95E6C78A-EA2F-4C83-90CF-CF41C431D737}" type="datetimeFigureOut">
              <a:rPr lang="en-US" smtClean="0"/>
              <a:t>2/20/2020</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013EBA69-2385-410D-AF62-2663523257AE}"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495687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28</a:t>
            </a:r>
          </a:p>
        </p:txBody>
      </p:sp>
      <p:sp>
        <p:nvSpPr>
          <p:cNvPr id="3" name="Subtitle 2"/>
          <p:cNvSpPr>
            <a:spLocks noGrp="1"/>
          </p:cNvSpPr>
          <p:nvPr>
            <p:ph type="subTitle" idx="1"/>
          </p:nvPr>
        </p:nvSpPr>
        <p:spPr/>
        <p:txBody>
          <a:bodyPr/>
          <a:lstStyle/>
          <a:p>
            <a:r>
              <a:rPr lang="en-US" dirty="0"/>
              <a:t>APUSH |11 slides</a:t>
            </a:r>
          </a:p>
        </p:txBody>
      </p:sp>
    </p:spTree>
    <p:extLst>
      <p:ext uri="{BB962C8B-B14F-4D97-AF65-F5344CB8AC3E}">
        <p14:creationId xmlns:p14="http://schemas.microsoft.com/office/powerpoint/2010/main" val="2350950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F6F20-1A95-4CEF-8B5A-3DFB327D648F}"/>
              </a:ext>
            </a:extLst>
          </p:cNvPr>
          <p:cNvSpPr>
            <a:spLocks noGrp="1"/>
          </p:cNvSpPr>
          <p:nvPr>
            <p:ph type="title"/>
          </p:nvPr>
        </p:nvSpPr>
        <p:spPr/>
        <p:txBody>
          <a:bodyPr/>
          <a:lstStyle/>
          <a:p>
            <a:r>
              <a:rPr lang="en-US" dirty="0"/>
              <a:t>The Election of 1912</a:t>
            </a:r>
          </a:p>
        </p:txBody>
      </p:sp>
      <p:sp>
        <p:nvSpPr>
          <p:cNvPr id="3" name="Content Placeholder 2">
            <a:extLst>
              <a:ext uri="{FF2B5EF4-FFF2-40B4-BE49-F238E27FC236}">
                <a16:creationId xmlns:a16="http://schemas.microsoft.com/office/drawing/2014/main" id="{A2DB8D1B-08DA-4C06-AE85-F82682EED3B1}"/>
              </a:ext>
            </a:extLst>
          </p:cNvPr>
          <p:cNvSpPr>
            <a:spLocks noGrp="1"/>
          </p:cNvSpPr>
          <p:nvPr>
            <p:ph idx="1"/>
          </p:nvPr>
        </p:nvSpPr>
        <p:spPr/>
        <p:txBody>
          <a:bodyPr/>
          <a:lstStyle/>
          <a:p>
            <a:r>
              <a:rPr lang="en-US" dirty="0"/>
              <a:t>Taft had alienated most of his supporters and the Republican Party with the Payne-Aldrich Bill and his lackluster conservation efforts, about which Roosevelt could not keep silent.</a:t>
            </a:r>
          </a:p>
          <a:p>
            <a:pPr lvl="1"/>
            <a:r>
              <a:rPr lang="en-US" dirty="0"/>
              <a:t>After losing the Republican nomination in 1912, Roosevelt created his own political party, the Bull Moose Party.</a:t>
            </a:r>
          </a:p>
          <a:p>
            <a:r>
              <a:rPr lang="en-US" dirty="0"/>
              <a:t>The Democrats nominated a relatively new politician from New Jersey, Woodrow Wilson, arming him with a progressive platform which had been dubbed the New Freedom program.</a:t>
            </a:r>
          </a:p>
          <a:p>
            <a:pPr lvl="1"/>
            <a:r>
              <a:rPr lang="en-US" dirty="0"/>
              <a:t>Both TR’s New Nationalism and Wilson’s New Freedom favored a more active gov’t in economic and social affairs and adhered to strong aspects of Progressivism.</a:t>
            </a:r>
          </a:p>
          <a:p>
            <a:pPr lvl="1"/>
            <a:r>
              <a:rPr lang="en-US" dirty="0"/>
              <a:t>Wilson easily won the election despite TR’s popularity with 435 electoral votes. Roosevelt brought in 88 electoral votes, a hefty sum for a third party candidate, while Taft managed to secure…8.</a:t>
            </a:r>
          </a:p>
        </p:txBody>
      </p:sp>
    </p:spTree>
    <p:extLst>
      <p:ext uri="{BB962C8B-B14F-4D97-AF65-F5344CB8AC3E}">
        <p14:creationId xmlns:p14="http://schemas.microsoft.com/office/powerpoint/2010/main" val="3988621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02C767-B6B3-4298-9EE8-D01235CFD2D7}"/>
              </a:ext>
            </a:extLst>
          </p:cNvPr>
          <p:cNvSpPr>
            <a:spLocks noGrp="1"/>
          </p:cNvSpPr>
          <p:nvPr>
            <p:ph type="title"/>
          </p:nvPr>
        </p:nvSpPr>
        <p:spPr/>
        <p:txBody>
          <a:bodyPr/>
          <a:lstStyle/>
          <a:p>
            <a:r>
              <a:rPr lang="en-US" dirty="0"/>
              <a:t>Roosevelt vs. Wilson</a:t>
            </a:r>
          </a:p>
        </p:txBody>
      </p:sp>
      <p:sp>
        <p:nvSpPr>
          <p:cNvPr id="5" name="Text Placeholder 4">
            <a:extLst>
              <a:ext uri="{FF2B5EF4-FFF2-40B4-BE49-F238E27FC236}">
                <a16:creationId xmlns:a16="http://schemas.microsoft.com/office/drawing/2014/main" id="{83C45B55-0652-4729-B987-A4D53D7146E0}"/>
              </a:ext>
            </a:extLst>
          </p:cNvPr>
          <p:cNvSpPr>
            <a:spLocks noGrp="1"/>
          </p:cNvSpPr>
          <p:nvPr>
            <p:ph type="body" idx="1"/>
          </p:nvPr>
        </p:nvSpPr>
        <p:spPr/>
        <p:txBody>
          <a:bodyPr/>
          <a:lstStyle/>
          <a:p>
            <a:r>
              <a:rPr lang="en-US" dirty="0"/>
              <a:t>New Nationalism</a:t>
            </a:r>
          </a:p>
        </p:txBody>
      </p:sp>
      <p:sp>
        <p:nvSpPr>
          <p:cNvPr id="6" name="Content Placeholder 5">
            <a:extLst>
              <a:ext uri="{FF2B5EF4-FFF2-40B4-BE49-F238E27FC236}">
                <a16:creationId xmlns:a16="http://schemas.microsoft.com/office/drawing/2014/main" id="{D706AEF7-D8B3-4A46-8610-A05B654D99C4}"/>
              </a:ext>
            </a:extLst>
          </p:cNvPr>
          <p:cNvSpPr>
            <a:spLocks noGrp="1"/>
          </p:cNvSpPr>
          <p:nvPr>
            <p:ph sz="half" idx="2"/>
          </p:nvPr>
        </p:nvSpPr>
        <p:spPr/>
        <p:txBody>
          <a:bodyPr/>
          <a:lstStyle/>
          <a:p>
            <a:r>
              <a:rPr lang="en-US" dirty="0"/>
              <a:t>Supported continued consolidation of trusts and labor unions.</a:t>
            </a:r>
          </a:p>
          <a:p>
            <a:r>
              <a:rPr lang="en-US" dirty="0"/>
              <a:t>Increase regulatory agencies.</a:t>
            </a:r>
          </a:p>
          <a:p>
            <a:r>
              <a:rPr lang="en-US" dirty="0"/>
              <a:t>Women’s suffrage.</a:t>
            </a:r>
          </a:p>
          <a:p>
            <a:r>
              <a:rPr lang="en-US" dirty="0"/>
              <a:t>Broad social welfare programs including minimum wage laws and publicly supported health care.</a:t>
            </a:r>
          </a:p>
        </p:txBody>
      </p:sp>
      <p:sp>
        <p:nvSpPr>
          <p:cNvPr id="7" name="Text Placeholder 6">
            <a:extLst>
              <a:ext uri="{FF2B5EF4-FFF2-40B4-BE49-F238E27FC236}">
                <a16:creationId xmlns:a16="http://schemas.microsoft.com/office/drawing/2014/main" id="{4A9CC936-B3CF-41C2-8C20-D4210A1F0339}"/>
              </a:ext>
            </a:extLst>
          </p:cNvPr>
          <p:cNvSpPr>
            <a:spLocks noGrp="1"/>
          </p:cNvSpPr>
          <p:nvPr>
            <p:ph type="body" sz="quarter" idx="3"/>
          </p:nvPr>
        </p:nvSpPr>
        <p:spPr/>
        <p:txBody>
          <a:bodyPr/>
          <a:lstStyle/>
          <a:p>
            <a:r>
              <a:rPr lang="en-US" dirty="0"/>
              <a:t>New Freedom</a:t>
            </a:r>
          </a:p>
        </p:txBody>
      </p:sp>
      <p:sp>
        <p:nvSpPr>
          <p:cNvPr id="8" name="Content Placeholder 7">
            <a:extLst>
              <a:ext uri="{FF2B5EF4-FFF2-40B4-BE49-F238E27FC236}">
                <a16:creationId xmlns:a16="http://schemas.microsoft.com/office/drawing/2014/main" id="{07B7BA29-813C-43CA-B155-C393C1316499}"/>
              </a:ext>
            </a:extLst>
          </p:cNvPr>
          <p:cNvSpPr>
            <a:spLocks noGrp="1"/>
          </p:cNvSpPr>
          <p:nvPr>
            <p:ph sz="quarter" idx="4"/>
          </p:nvPr>
        </p:nvSpPr>
        <p:spPr/>
        <p:txBody>
          <a:bodyPr/>
          <a:lstStyle/>
          <a:p>
            <a:r>
              <a:rPr lang="en-US" dirty="0"/>
              <a:t>Favored small enterprise and entrepreneurship.</a:t>
            </a:r>
          </a:p>
          <a:p>
            <a:r>
              <a:rPr lang="en-US" dirty="0"/>
              <a:t>Free functioning markets that were unregulated but also unmonopolized, which meant more vigorous enforcement of anti-trust laws.</a:t>
            </a:r>
          </a:p>
          <a:p>
            <a:r>
              <a:rPr lang="en-US" dirty="0"/>
              <a:t>Banking reform.</a:t>
            </a:r>
          </a:p>
          <a:p>
            <a:r>
              <a:rPr lang="en-US" dirty="0"/>
              <a:t>Tariff reduction.</a:t>
            </a:r>
          </a:p>
        </p:txBody>
      </p:sp>
    </p:spTree>
    <p:extLst>
      <p:ext uri="{BB962C8B-B14F-4D97-AF65-F5344CB8AC3E}">
        <p14:creationId xmlns:p14="http://schemas.microsoft.com/office/powerpoint/2010/main" val="359785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Reform Continues</a:t>
            </a:r>
          </a:p>
        </p:txBody>
      </p:sp>
      <p:sp>
        <p:nvSpPr>
          <p:cNvPr id="3" name="Content Placeholder 2"/>
          <p:cNvSpPr>
            <a:spLocks noGrp="1"/>
          </p:cNvSpPr>
          <p:nvPr>
            <p:ph idx="1"/>
          </p:nvPr>
        </p:nvSpPr>
        <p:spPr/>
        <p:txBody>
          <a:bodyPr>
            <a:normAutofit/>
          </a:bodyPr>
          <a:lstStyle/>
          <a:p>
            <a:r>
              <a:rPr lang="en-US" sz="2000" dirty="0"/>
              <a:t>After the Greenback Labor party and the Populist party of the late 19</a:t>
            </a:r>
            <a:r>
              <a:rPr lang="en-US" sz="2000" baseline="30000" dirty="0"/>
              <a:t>th</a:t>
            </a:r>
            <a:r>
              <a:rPr lang="en-US" sz="2000" dirty="0"/>
              <a:t> Century, people began to argue that the US could no longer afford laissez-faire policies.</a:t>
            </a:r>
          </a:p>
          <a:p>
            <a:r>
              <a:rPr lang="en-US" sz="2000" dirty="0"/>
              <a:t>Progressivism is the support for the improvement of society through reform.</a:t>
            </a:r>
          </a:p>
          <a:p>
            <a:r>
              <a:rPr lang="en-US" sz="2000" dirty="0"/>
              <a:t>Progressives fought against the aggregation of wealth and social injustice.</a:t>
            </a:r>
          </a:p>
          <a:p>
            <a:pPr lvl="1"/>
            <a:r>
              <a:rPr lang="en-US" sz="1800" dirty="0"/>
              <a:t>Jacob Riis, “How the Other Half Lives”</a:t>
            </a:r>
          </a:p>
          <a:p>
            <a:pPr lvl="1"/>
            <a:r>
              <a:rPr lang="en-US" sz="1800" dirty="0"/>
              <a:t>Social Gospel: progressivism based on Christian teachings, ex: religious doctrine to demand better conditions for the poor.</a:t>
            </a:r>
          </a:p>
        </p:txBody>
      </p:sp>
    </p:spTree>
    <p:extLst>
      <p:ext uri="{BB962C8B-B14F-4D97-AF65-F5344CB8AC3E}">
        <p14:creationId xmlns:p14="http://schemas.microsoft.com/office/powerpoint/2010/main" val="3520941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17F82-EE7C-4446-8580-A1712E3535E4}"/>
              </a:ext>
            </a:extLst>
          </p:cNvPr>
          <p:cNvSpPr>
            <a:spLocks noGrp="1"/>
          </p:cNvSpPr>
          <p:nvPr>
            <p:ph type="title"/>
          </p:nvPr>
        </p:nvSpPr>
        <p:spPr/>
        <p:txBody>
          <a:bodyPr/>
          <a:lstStyle/>
          <a:p>
            <a:r>
              <a:rPr lang="en-US" dirty="0"/>
              <a:t>Muckrakers</a:t>
            </a:r>
          </a:p>
        </p:txBody>
      </p:sp>
      <p:sp>
        <p:nvSpPr>
          <p:cNvPr id="3" name="Content Placeholder 2">
            <a:extLst>
              <a:ext uri="{FF2B5EF4-FFF2-40B4-BE49-F238E27FC236}">
                <a16:creationId xmlns:a16="http://schemas.microsoft.com/office/drawing/2014/main" id="{B59BD914-BC69-495A-9A28-76B5881CC37B}"/>
              </a:ext>
            </a:extLst>
          </p:cNvPr>
          <p:cNvSpPr>
            <a:spLocks noGrp="1"/>
          </p:cNvSpPr>
          <p:nvPr>
            <p:ph idx="1"/>
          </p:nvPr>
        </p:nvSpPr>
        <p:spPr/>
        <p:txBody>
          <a:bodyPr>
            <a:normAutofit fontScale="92500" lnSpcReduction="10000"/>
          </a:bodyPr>
          <a:lstStyle/>
          <a:p>
            <a:r>
              <a:rPr lang="en-US" sz="2000" dirty="0"/>
              <a:t>Journalists who often wrote exposes of widespread corruption in America, including business manipulation of the gov’t, child labor, and the illegal activities of trusts.</a:t>
            </a:r>
          </a:p>
          <a:p>
            <a:pPr lvl="1"/>
            <a:r>
              <a:rPr lang="en-US" sz="1800" dirty="0"/>
              <a:t>Ida Tarbell went after Standard Oil and their take overs of small businesses in the same market. </a:t>
            </a:r>
          </a:p>
          <a:p>
            <a:pPr lvl="1"/>
            <a:r>
              <a:rPr lang="en-US" sz="1800" dirty="0"/>
              <a:t>Lincoln Steffens’ “The Shame of Cities” brought to light the cooperation of businesses and municipal government.</a:t>
            </a:r>
          </a:p>
          <a:p>
            <a:pPr lvl="1"/>
            <a:r>
              <a:rPr lang="en-US" sz="1800" dirty="0"/>
              <a:t>Thomas Nast’s political cartoons exposed political machines as money-making vote-stealing entities.</a:t>
            </a:r>
          </a:p>
          <a:p>
            <a:pPr lvl="1"/>
            <a:r>
              <a:rPr lang="en-US" sz="1800" dirty="0"/>
              <a:t>David G. Phillips wrote “The Treason of the Senate” which accused 75% of the US Senate to be representing RRs and trusts rather than the American people. </a:t>
            </a:r>
          </a:p>
          <a:p>
            <a:pPr lvl="1"/>
            <a:r>
              <a:rPr lang="en-US" sz="1800" dirty="0"/>
              <a:t>Others also attacked “white slavery” (aka human trafficking), workplace safety or lack thereof, the country’s illiteracy rates, the treatment of African-Americans in the South, child labor, and the extreme use of often habit-forming medicines.</a:t>
            </a:r>
          </a:p>
          <a:p>
            <a:pPr lvl="1"/>
            <a:r>
              <a:rPr lang="en-US" sz="1800" dirty="0"/>
              <a:t>“To right social wrongs, they counted on publicity and an aroused public conscience, not drastic political change.”</a:t>
            </a:r>
          </a:p>
          <a:p>
            <a:pPr lvl="1"/>
            <a:endParaRPr lang="en-US" sz="1800" dirty="0"/>
          </a:p>
        </p:txBody>
      </p:sp>
    </p:spTree>
    <p:extLst>
      <p:ext uri="{BB962C8B-B14F-4D97-AF65-F5344CB8AC3E}">
        <p14:creationId xmlns:p14="http://schemas.microsoft.com/office/powerpoint/2010/main" val="2369485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D6EA4-CFF5-4B50-BE68-782E6041D6FB}"/>
              </a:ext>
            </a:extLst>
          </p:cNvPr>
          <p:cNvSpPr>
            <a:spLocks noGrp="1"/>
          </p:cNvSpPr>
          <p:nvPr>
            <p:ph type="title"/>
          </p:nvPr>
        </p:nvSpPr>
        <p:spPr/>
        <p:txBody>
          <a:bodyPr/>
          <a:lstStyle/>
          <a:p>
            <a:r>
              <a:rPr lang="en-US" dirty="0"/>
              <a:t>Political Progressivism</a:t>
            </a:r>
          </a:p>
        </p:txBody>
      </p:sp>
      <p:sp>
        <p:nvSpPr>
          <p:cNvPr id="3" name="Content Placeholder 2">
            <a:extLst>
              <a:ext uri="{FF2B5EF4-FFF2-40B4-BE49-F238E27FC236}">
                <a16:creationId xmlns:a16="http://schemas.microsoft.com/office/drawing/2014/main" id="{FD6AF398-052F-4A4F-8944-AB8918528611}"/>
              </a:ext>
            </a:extLst>
          </p:cNvPr>
          <p:cNvSpPr>
            <a:spLocks noGrp="1"/>
          </p:cNvSpPr>
          <p:nvPr>
            <p:ph idx="1"/>
          </p:nvPr>
        </p:nvSpPr>
        <p:spPr/>
        <p:txBody>
          <a:bodyPr>
            <a:normAutofit/>
          </a:bodyPr>
          <a:lstStyle/>
          <a:p>
            <a:r>
              <a:rPr lang="en-US" sz="2000" dirty="0"/>
              <a:t>Two goals: 1) use the gov’t to curb monopoly power and 2) improve the common person’s conditions of life and labor.</a:t>
            </a:r>
          </a:p>
          <a:p>
            <a:r>
              <a:rPr lang="en-US" sz="2000" dirty="0"/>
              <a:t>More successful in cities and states.</a:t>
            </a:r>
          </a:p>
          <a:p>
            <a:r>
              <a:rPr lang="en-US" sz="2000" dirty="0"/>
              <a:t>Represented “a broadly dispersed majority mood.”</a:t>
            </a:r>
          </a:p>
          <a:p>
            <a:r>
              <a:rPr lang="en-US" sz="2000" dirty="0"/>
              <a:t>Formulated to put political power back into the hands of the people rather than “interests” </a:t>
            </a:r>
            <a:r>
              <a:rPr lang="en-US" sz="2000" dirty="0" smtClean="0"/>
              <a:t>through</a:t>
            </a:r>
            <a:endParaRPr lang="en-US" sz="2000" dirty="0"/>
          </a:p>
          <a:p>
            <a:pPr lvl="1"/>
            <a:r>
              <a:rPr lang="en-US" sz="1800" dirty="0"/>
              <a:t>Initiative: voters propose legislation on their own</a:t>
            </a:r>
          </a:p>
          <a:p>
            <a:pPr lvl="1"/>
            <a:r>
              <a:rPr lang="en-US" sz="1800" dirty="0"/>
              <a:t>Referendum: legislative approval by ballot</a:t>
            </a:r>
          </a:p>
          <a:p>
            <a:pPr lvl="1"/>
            <a:r>
              <a:rPr lang="en-US" sz="1800" dirty="0"/>
              <a:t>Recall: removes faithless elected officials</a:t>
            </a:r>
          </a:p>
          <a:p>
            <a:pPr lvl="1"/>
            <a:r>
              <a:rPr lang="en-US" sz="1800" dirty="0"/>
              <a:t>Further goals of secret ballots, the 17</a:t>
            </a:r>
            <a:r>
              <a:rPr lang="en-US" sz="1800" baseline="30000" dirty="0"/>
              <a:t>th</a:t>
            </a:r>
            <a:r>
              <a:rPr lang="en-US" sz="1800" dirty="0"/>
              <a:t> Amendment, women’s suffrage.</a:t>
            </a:r>
          </a:p>
        </p:txBody>
      </p:sp>
    </p:spTree>
    <p:extLst>
      <p:ext uri="{BB962C8B-B14F-4D97-AF65-F5344CB8AC3E}">
        <p14:creationId xmlns:p14="http://schemas.microsoft.com/office/powerpoint/2010/main" val="2032166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CFBCA-FE56-4E82-9FE0-26F93032F32C}"/>
              </a:ext>
            </a:extLst>
          </p:cNvPr>
          <p:cNvSpPr>
            <a:spLocks noGrp="1"/>
          </p:cNvSpPr>
          <p:nvPr>
            <p:ph type="title"/>
          </p:nvPr>
        </p:nvSpPr>
        <p:spPr/>
        <p:txBody>
          <a:bodyPr/>
          <a:lstStyle/>
          <a:p>
            <a:r>
              <a:rPr lang="en-US" dirty="0"/>
              <a:t>Female Progressives</a:t>
            </a:r>
          </a:p>
        </p:txBody>
      </p:sp>
      <p:sp>
        <p:nvSpPr>
          <p:cNvPr id="3" name="Content Placeholder 2">
            <a:extLst>
              <a:ext uri="{FF2B5EF4-FFF2-40B4-BE49-F238E27FC236}">
                <a16:creationId xmlns:a16="http://schemas.microsoft.com/office/drawing/2014/main" id="{220D5660-2E1F-4D0C-912F-4BEF26941503}"/>
              </a:ext>
            </a:extLst>
          </p:cNvPr>
          <p:cNvSpPr>
            <a:spLocks noGrp="1"/>
          </p:cNvSpPr>
          <p:nvPr>
            <p:ph idx="1"/>
          </p:nvPr>
        </p:nvSpPr>
        <p:spPr/>
        <p:txBody>
          <a:bodyPr>
            <a:normAutofit/>
          </a:bodyPr>
          <a:lstStyle/>
          <a:p>
            <a:r>
              <a:rPr lang="en-US" sz="2000" dirty="0"/>
              <a:t>Justified Progressivism as representing an extension of traditional roles and as such focused on “maternal” issues like child labor, sanitation and disease prevention, temperance, and food safety.</a:t>
            </a:r>
          </a:p>
          <a:p>
            <a:r>
              <a:rPr lang="en-US" sz="2000" i="1" dirty="0"/>
              <a:t>Muller v. Oregon</a:t>
            </a:r>
            <a:r>
              <a:rPr lang="en-US" sz="2000" dirty="0"/>
              <a:t>: Supreme Court ruling that accepted the constitutionality of laws protecting women workers but also “closed” certain jobs to women.</a:t>
            </a:r>
          </a:p>
          <a:p>
            <a:pPr lvl="1"/>
            <a:r>
              <a:rPr lang="en-US" sz="1800" dirty="0"/>
              <a:t>The Triangle Shirtwaist Factory fire led to many laws that regulated hours, conditions, and compensation.</a:t>
            </a:r>
          </a:p>
          <a:p>
            <a:r>
              <a:rPr lang="en-US" sz="2000" dirty="0"/>
              <a:t>WCTU and the temperance fought against the liquor and saloon industries at nearly 1 million strong and leading many individual counties and states to pass “dry” laws.</a:t>
            </a:r>
          </a:p>
          <a:p>
            <a:pPr lvl="1"/>
            <a:r>
              <a:rPr lang="en-US" sz="1800" dirty="0"/>
              <a:t>The 18</a:t>
            </a:r>
            <a:r>
              <a:rPr lang="en-US" sz="1800" baseline="30000" dirty="0"/>
              <a:t>th</a:t>
            </a:r>
            <a:r>
              <a:rPr lang="en-US" sz="1800" dirty="0"/>
              <a:t> Amendment prohibiting the sale, manufacture, and transportation of alcohol was passed in 1919.</a:t>
            </a:r>
          </a:p>
        </p:txBody>
      </p:sp>
    </p:spTree>
    <p:extLst>
      <p:ext uri="{BB962C8B-B14F-4D97-AF65-F5344CB8AC3E}">
        <p14:creationId xmlns:p14="http://schemas.microsoft.com/office/powerpoint/2010/main" val="787221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083AE-3A42-4FB1-B756-0C8766583517}"/>
              </a:ext>
            </a:extLst>
          </p:cNvPr>
          <p:cNvSpPr>
            <a:spLocks noGrp="1"/>
          </p:cNvSpPr>
          <p:nvPr>
            <p:ph type="title"/>
          </p:nvPr>
        </p:nvSpPr>
        <p:spPr/>
        <p:txBody>
          <a:bodyPr/>
          <a:lstStyle/>
          <a:p>
            <a:r>
              <a:rPr lang="en-US" dirty="0"/>
              <a:t>The Square Deal</a:t>
            </a:r>
          </a:p>
        </p:txBody>
      </p:sp>
      <p:sp>
        <p:nvSpPr>
          <p:cNvPr id="3" name="Content Placeholder 2">
            <a:extLst>
              <a:ext uri="{FF2B5EF4-FFF2-40B4-BE49-F238E27FC236}">
                <a16:creationId xmlns:a16="http://schemas.microsoft.com/office/drawing/2014/main" id="{0ED31D6C-06B7-404A-91D1-F40F8E7D4BDD}"/>
              </a:ext>
            </a:extLst>
          </p:cNvPr>
          <p:cNvSpPr>
            <a:spLocks noGrp="1"/>
          </p:cNvSpPr>
          <p:nvPr>
            <p:ph idx="1"/>
          </p:nvPr>
        </p:nvSpPr>
        <p:spPr/>
        <p:txBody>
          <a:bodyPr>
            <a:normAutofit/>
          </a:bodyPr>
          <a:lstStyle/>
          <a:p>
            <a:r>
              <a:rPr lang="en-US" sz="2000" dirty="0"/>
              <a:t>TR’s domestic policies were heavily influenced by Progressivism unlike his imperialist foreign policy.</a:t>
            </a:r>
          </a:p>
          <a:p>
            <a:r>
              <a:rPr lang="en-US" sz="2000" dirty="0"/>
              <a:t>The Square Deal embraced three C’s: control of corporations, consumer protection, and conservation of natural resources. </a:t>
            </a:r>
          </a:p>
          <a:p>
            <a:r>
              <a:rPr lang="en-US" sz="2000" dirty="0"/>
              <a:t>The first test of the Square Deal came in 1902 with a coal miners strike. The workers demanded a pay increase and a reduction of working hours to prevent accidents.</a:t>
            </a:r>
          </a:p>
          <a:p>
            <a:pPr lvl="1"/>
            <a:r>
              <a:rPr lang="en-US" sz="1800" dirty="0"/>
              <a:t>The mine owners refused to negotiate, and many factories, hospitals, and schools were forced to shut down as the nation’s coal supply dwindled. </a:t>
            </a:r>
          </a:p>
          <a:p>
            <a:pPr lvl="1"/>
            <a:r>
              <a:rPr lang="en-US" sz="1800" dirty="0"/>
              <a:t>Roosevelt invited the strikers and mine owners to the White House to settle the matter. He shocked mine owners by threatening to seize the mines and manning them with federal troops.</a:t>
            </a:r>
          </a:p>
          <a:p>
            <a:pPr lvl="1"/>
            <a:r>
              <a:rPr lang="en-US" sz="1800" dirty="0"/>
              <a:t>This was the first time that the gov’t had gone against business owners rather than workers. </a:t>
            </a:r>
          </a:p>
        </p:txBody>
      </p:sp>
    </p:spTree>
    <p:extLst>
      <p:ext uri="{BB962C8B-B14F-4D97-AF65-F5344CB8AC3E}">
        <p14:creationId xmlns:p14="http://schemas.microsoft.com/office/powerpoint/2010/main" val="3390698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CA05C-CD5E-4480-BB98-6129B97F0F49}"/>
              </a:ext>
            </a:extLst>
          </p:cNvPr>
          <p:cNvSpPr>
            <a:spLocks noGrp="1"/>
          </p:cNvSpPr>
          <p:nvPr>
            <p:ph type="title"/>
          </p:nvPr>
        </p:nvSpPr>
        <p:spPr/>
        <p:txBody>
          <a:bodyPr/>
          <a:lstStyle/>
          <a:p>
            <a:r>
              <a:rPr lang="en-US" dirty="0"/>
              <a:t>Other Domestic Policies</a:t>
            </a:r>
          </a:p>
        </p:txBody>
      </p:sp>
      <p:sp>
        <p:nvSpPr>
          <p:cNvPr id="3" name="Content Placeholder 2">
            <a:extLst>
              <a:ext uri="{FF2B5EF4-FFF2-40B4-BE49-F238E27FC236}">
                <a16:creationId xmlns:a16="http://schemas.microsoft.com/office/drawing/2014/main" id="{BB1BA51F-012A-4E46-8295-0382A6585EB5}"/>
              </a:ext>
            </a:extLst>
          </p:cNvPr>
          <p:cNvSpPr>
            <a:spLocks noGrp="1"/>
          </p:cNvSpPr>
          <p:nvPr>
            <p:ph idx="1"/>
          </p:nvPr>
        </p:nvSpPr>
        <p:spPr/>
        <p:txBody>
          <a:bodyPr>
            <a:normAutofit fontScale="92500"/>
          </a:bodyPr>
          <a:lstStyle/>
          <a:p>
            <a:r>
              <a:rPr lang="en-US" sz="2000" dirty="0"/>
              <a:t>Sherman Anti-Trust Act (1890): law which forbade trusts or combinations of businesses</a:t>
            </a:r>
          </a:p>
          <a:p>
            <a:r>
              <a:rPr lang="en-US" sz="2000" dirty="0"/>
              <a:t>Elkins Act (1903): law that imposed penalties on railroads that offered rebates and the customers who accepted them.</a:t>
            </a:r>
          </a:p>
          <a:p>
            <a:r>
              <a:rPr lang="en-US" sz="2000" dirty="0"/>
              <a:t>Hepburn Act (1906): eliminated “free pass” bribes, expanded the Interstate Commerce Commission with the authority to nullify existing rates and stipulate maximum rates.</a:t>
            </a:r>
          </a:p>
          <a:p>
            <a:r>
              <a:rPr lang="en-US" sz="2000" dirty="0"/>
              <a:t>Good trusts vs. Bad trusts: TR chose to go after trusts regulate rather than punish. He took on those that put the public at an extreme disadvantage. His actions were “to prove conclusively that government, not private business, ruled the country.”</a:t>
            </a:r>
          </a:p>
          <a:p>
            <a:r>
              <a:rPr lang="en-US" sz="2000" dirty="0"/>
              <a:t>Meat Inspection Act (1906): meat shipped across state lines would be subject to federal inspection.</a:t>
            </a:r>
          </a:p>
          <a:p>
            <a:r>
              <a:rPr lang="en-US" sz="2000" dirty="0"/>
              <a:t>Pure Food and Drug Act (1906): prevented the adulteration and mislabeling of foods and pharmaceuticals.</a:t>
            </a:r>
          </a:p>
        </p:txBody>
      </p:sp>
    </p:spTree>
    <p:extLst>
      <p:ext uri="{BB962C8B-B14F-4D97-AF65-F5344CB8AC3E}">
        <p14:creationId xmlns:p14="http://schemas.microsoft.com/office/powerpoint/2010/main" val="4215611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02885-B489-4BB0-B1D2-8DF34D47BB5A}"/>
              </a:ext>
            </a:extLst>
          </p:cNvPr>
          <p:cNvSpPr>
            <a:spLocks noGrp="1"/>
          </p:cNvSpPr>
          <p:nvPr>
            <p:ph type="title"/>
          </p:nvPr>
        </p:nvSpPr>
        <p:spPr/>
        <p:txBody>
          <a:bodyPr/>
          <a:lstStyle/>
          <a:p>
            <a:r>
              <a:rPr lang="en-US" dirty="0"/>
              <a:t>Conservation</a:t>
            </a:r>
          </a:p>
        </p:txBody>
      </p:sp>
      <p:sp>
        <p:nvSpPr>
          <p:cNvPr id="3" name="Content Placeholder 2">
            <a:extLst>
              <a:ext uri="{FF2B5EF4-FFF2-40B4-BE49-F238E27FC236}">
                <a16:creationId xmlns:a16="http://schemas.microsoft.com/office/drawing/2014/main" id="{456B5C5B-34DF-4D7E-B520-3291AC820E92}"/>
              </a:ext>
            </a:extLst>
          </p:cNvPr>
          <p:cNvSpPr>
            <a:spLocks noGrp="1"/>
          </p:cNvSpPr>
          <p:nvPr>
            <p:ph idx="1"/>
          </p:nvPr>
        </p:nvSpPr>
        <p:spPr/>
        <p:txBody>
          <a:bodyPr>
            <a:normAutofit/>
          </a:bodyPr>
          <a:lstStyle/>
          <a:p>
            <a:r>
              <a:rPr lang="en-US" sz="2000" dirty="0"/>
              <a:t>TR promoted irrigation projects by both the federal government and individuals through the sale of land. </a:t>
            </a:r>
          </a:p>
          <a:p>
            <a:r>
              <a:rPr lang="en-US" sz="2000" dirty="0"/>
              <a:t>He also started forestry reclamation projects in order to preserve America’s forests. </a:t>
            </a:r>
          </a:p>
          <a:p>
            <a:r>
              <a:rPr lang="en-US" sz="2000" dirty="0"/>
              <a:t>The </a:t>
            </a:r>
            <a:r>
              <a:rPr lang="en-US" sz="2000" dirty="0" err="1"/>
              <a:t>Hetch</a:t>
            </a:r>
            <a:r>
              <a:rPr lang="en-US" sz="2000" dirty="0"/>
              <a:t> Hetchy Valley Dam in Yosemite National Park started a controversy between the conservationists of the US as some believed it was destructive to “civilize nature” and others who felt that nature needed to be utilized intelligently. </a:t>
            </a:r>
          </a:p>
          <a:p>
            <a:pPr lvl="1"/>
            <a:r>
              <a:rPr lang="en-US" sz="1800" dirty="0"/>
              <a:t>TR was in that second group, and the Supreme Court later ruled in favor of the dam which would supply water to the city of San Francisco.</a:t>
            </a:r>
          </a:p>
        </p:txBody>
      </p:sp>
    </p:spTree>
    <p:extLst>
      <p:ext uri="{BB962C8B-B14F-4D97-AF65-F5344CB8AC3E}">
        <p14:creationId xmlns:p14="http://schemas.microsoft.com/office/powerpoint/2010/main" val="166410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0D804-E322-40D7-8AD5-727E94F23921}"/>
              </a:ext>
            </a:extLst>
          </p:cNvPr>
          <p:cNvSpPr>
            <a:spLocks noGrp="1"/>
          </p:cNvSpPr>
          <p:nvPr>
            <p:ph type="title"/>
          </p:nvPr>
        </p:nvSpPr>
        <p:spPr/>
        <p:txBody>
          <a:bodyPr/>
          <a:lstStyle/>
          <a:p>
            <a:r>
              <a:rPr lang="en-US" dirty="0"/>
              <a:t>The Taft Administration</a:t>
            </a:r>
          </a:p>
        </p:txBody>
      </p:sp>
      <p:sp>
        <p:nvSpPr>
          <p:cNvPr id="3" name="Content Placeholder 2">
            <a:extLst>
              <a:ext uri="{FF2B5EF4-FFF2-40B4-BE49-F238E27FC236}">
                <a16:creationId xmlns:a16="http://schemas.microsoft.com/office/drawing/2014/main" id="{ED51A2DB-63D6-460D-8A47-304056A255E3}"/>
              </a:ext>
            </a:extLst>
          </p:cNvPr>
          <p:cNvSpPr>
            <a:spLocks noGrp="1"/>
          </p:cNvSpPr>
          <p:nvPr>
            <p:ph idx="1"/>
          </p:nvPr>
        </p:nvSpPr>
        <p:spPr/>
        <p:txBody>
          <a:bodyPr>
            <a:normAutofit lnSpcReduction="10000"/>
          </a:bodyPr>
          <a:lstStyle/>
          <a:p>
            <a:r>
              <a:rPr lang="en-US" dirty="0"/>
              <a:t>William Howard Taft was elected in 1908 and entered the office of president as Roosevelt’s chosen successor with TR’s policies. </a:t>
            </a:r>
          </a:p>
          <a:p>
            <a:r>
              <a:rPr lang="en-US" dirty="0"/>
              <a:t>“Dollar Diplomacy” replaced the “Big </a:t>
            </a:r>
            <a:r>
              <a:rPr lang="en-US" dirty="0" err="1"/>
              <a:t>Stick”’s</a:t>
            </a:r>
            <a:r>
              <a:rPr lang="en-US" dirty="0"/>
              <a:t> stick with money as a threat and a way to boost American interests abroad. </a:t>
            </a:r>
          </a:p>
          <a:p>
            <a:pPr lvl="1"/>
            <a:r>
              <a:rPr lang="en-US" dirty="0"/>
              <a:t>This wasn’t as successful as many had hoped, as not every country consented to being bought out, and armed intervention was more need in the Caribbean rather than money.</a:t>
            </a:r>
          </a:p>
          <a:p>
            <a:r>
              <a:rPr lang="en-US" dirty="0"/>
              <a:t>Trust-busting with Taft: Brought 90 lawsuits against various trusts and corporations, most of which were successful, including the 1911 decision by the Supreme Court ordering the dissolution of Standard Oil. </a:t>
            </a:r>
          </a:p>
          <a:p>
            <a:pPr lvl="1"/>
            <a:r>
              <a:rPr lang="en-US" dirty="0"/>
              <a:t>This upgraded the Sherman Anti-Trust Act with the Court’s “rule of reason” which stated “that only those combinations that ‘unreasonably’ restrained trade were illegal.”</a:t>
            </a:r>
          </a:p>
          <a:p>
            <a:r>
              <a:rPr lang="en-US" dirty="0"/>
              <a:t>Payne-Aldrich Bill (1909): initially intended to lower tariffs but revised beyond recognition to retain high rates on most imports, angering Progressive Republicans.</a:t>
            </a:r>
          </a:p>
        </p:txBody>
      </p:sp>
    </p:spTree>
    <p:extLst>
      <p:ext uri="{BB962C8B-B14F-4D97-AF65-F5344CB8AC3E}">
        <p14:creationId xmlns:p14="http://schemas.microsoft.com/office/powerpoint/2010/main" val="218122892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TM03457464[[fn=Dividend]]</Template>
  <TotalTime>203</TotalTime>
  <Words>1270</Words>
  <Application>Microsoft Office PowerPoint</Application>
  <PresentationFormat>Widescreen</PresentationFormat>
  <Paragraphs>74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Gill Sans MT</vt:lpstr>
      <vt:lpstr>Wingdings 2</vt:lpstr>
      <vt:lpstr>Dividend</vt:lpstr>
      <vt:lpstr>Chapter 28</vt:lpstr>
      <vt:lpstr>Reform Continues</vt:lpstr>
      <vt:lpstr>Muckrakers</vt:lpstr>
      <vt:lpstr>Political Progressivism</vt:lpstr>
      <vt:lpstr>Female Progressives</vt:lpstr>
      <vt:lpstr>The Square Deal</vt:lpstr>
      <vt:lpstr>Other Domestic Policies</vt:lpstr>
      <vt:lpstr>Conservation</vt:lpstr>
      <vt:lpstr>The Taft Administration</vt:lpstr>
      <vt:lpstr>The Election of 1912</vt:lpstr>
      <vt:lpstr>Roosevelt vs. Wilson</vt:lpstr>
    </vt:vector>
  </TitlesOfParts>
  <Company>GMCS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28</dc:title>
  <dc:creator>Jennifer Crowe</dc:creator>
  <cp:lastModifiedBy>Jennifer Crowe</cp:lastModifiedBy>
  <cp:revision>18</cp:revision>
  <dcterms:created xsi:type="dcterms:W3CDTF">2019-03-28T15:06:46Z</dcterms:created>
  <dcterms:modified xsi:type="dcterms:W3CDTF">2020-02-20T18:54:39Z</dcterms:modified>
</cp:coreProperties>
</file>