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4/9/2019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4/9/2019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EBBCA-23C0-4254-A2DF-61FD88FF076B}"/>
              </a:ext>
            </a:extLst>
          </p:cNvPr>
          <p:cNvSpPr>
            <a:spLocks noGrp="1"/>
          </p:cNvSpPr>
          <p:nvPr>
            <p:ph type="ctrTitle"/>
          </p:nvPr>
        </p:nvSpPr>
        <p:spPr/>
        <p:txBody>
          <a:bodyPr/>
          <a:lstStyle/>
          <a:p>
            <a:r>
              <a:rPr lang="en-US" dirty="0"/>
              <a:t>Chapter 29</a:t>
            </a:r>
          </a:p>
        </p:txBody>
      </p:sp>
      <p:sp>
        <p:nvSpPr>
          <p:cNvPr id="3" name="Subtitle 2">
            <a:extLst>
              <a:ext uri="{FF2B5EF4-FFF2-40B4-BE49-F238E27FC236}">
                <a16:creationId xmlns:a16="http://schemas.microsoft.com/office/drawing/2014/main" id="{09E39D3F-D83E-4D83-8BB7-DEB73B676DFE}"/>
              </a:ext>
            </a:extLst>
          </p:cNvPr>
          <p:cNvSpPr>
            <a:spLocks noGrp="1"/>
          </p:cNvSpPr>
          <p:nvPr>
            <p:ph type="subTitle" idx="1"/>
          </p:nvPr>
        </p:nvSpPr>
        <p:spPr/>
        <p:txBody>
          <a:bodyPr/>
          <a:lstStyle/>
          <a:p>
            <a:r>
              <a:rPr lang="en-US" dirty="0"/>
              <a:t>APUSH | 15 slides</a:t>
            </a:r>
          </a:p>
        </p:txBody>
      </p:sp>
    </p:spTree>
    <p:extLst>
      <p:ext uri="{BB962C8B-B14F-4D97-AF65-F5344CB8AC3E}">
        <p14:creationId xmlns:p14="http://schemas.microsoft.com/office/powerpoint/2010/main" val="3531680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3805-E21D-45D4-B05C-38CD162115A1}"/>
              </a:ext>
            </a:extLst>
          </p:cNvPr>
          <p:cNvSpPr>
            <a:spLocks noGrp="1"/>
          </p:cNvSpPr>
          <p:nvPr>
            <p:ph type="title"/>
          </p:nvPr>
        </p:nvSpPr>
        <p:spPr/>
        <p:txBody>
          <a:bodyPr/>
          <a:lstStyle/>
          <a:p>
            <a:r>
              <a:rPr lang="en-US" dirty="0"/>
              <a:t>Domestic Impact</a:t>
            </a:r>
          </a:p>
        </p:txBody>
      </p:sp>
      <p:sp>
        <p:nvSpPr>
          <p:cNvPr id="3" name="Content Placeholder 2">
            <a:extLst>
              <a:ext uri="{FF2B5EF4-FFF2-40B4-BE49-F238E27FC236}">
                <a16:creationId xmlns:a16="http://schemas.microsoft.com/office/drawing/2014/main" id="{96EAE457-AC35-4432-8AB5-8C19697DE0C0}"/>
              </a:ext>
            </a:extLst>
          </p:cNvPr>
          <p:cNvSpPr>
            <a:spLocks noGrp="1"/>
          </p:cNvSpPr>
          <p:nvPr>
            <p:ph idx="1"/>
          </p:nvPr>
        </p:nvSpPr>
        <p:spPr/>
        <p:txBody>
          <a:bodyPr>
            <a:normAutofit lnSpcReduction="10000"/>
          </a:bodyPr>
          <a:lstStyle/>
          <a:p>
            <a:r>
              <a:rPr lang="en-US" sz="2000" dirty="0"/>
              <a:t>The Espionage and Seditions Acts of 1917 &amp; 1918 targeted those against the war and war effort, resulting in multiple trials against those who spoke out.</a:t>
            </a:r>
          </a:p>
          <a:p>
            <a:pPr lvl="1"/>
            <a:r>
              <a:rPr lang="en-US" sz="1800" i="1" dirty="0"/>
              <a:t>Schenck v. US</a:t>
            </a:r>
            <a:r>
              <a:rPr lang="en-US" sz="1800" dirty="0"/>
              <a:t>: case in which the Supreme Court upheld the constitutionality of the Espionage Act and ruled Schenck’s actions dangerous as the country was at war.</a:t>
            </a:r>
            <a:endParaRPr lang="en-US" sz="1800" i="1" dirty="0"/>
          </a:p>
          <a:p>
            <a:r>
              <a:rPr lang="en-US" sz="2000" dirty="0"/>
              <a:t>Labor unions and wages both grew, as did the overall American labor force.</a:t>
            </a:r>
          </a:p>
          <a:p>
            <a:r>
              <a:rPr lang="en-US" sz="2000" dirty="0"/>
              <a:t>The Great Migration of African-Americans from the South to the North started during the war and would continue through the 1920s, despite leaving race riots in its wake.</a:t>
            </a:r>
          </a:p>
          <a:p>
            <a:r>
              <a:rPr lang="en-US" sz="2000" dirty="0"/>
              <a:t>The role of women in society grew as millions joined the workforce though the women’s movement split over the war.</a:t>
            </a:r>
          </a:p>
          <a:p>
            <a:pPr lvl="1"/>
            <a:r>
              <a:rPr lang="en-US" sz="1800" dirty="0"/>
              <a:t>The 19</a:t>
            </a:r>
            <a:r>
              <a:rPr lang="en-US" sz="1800" baseline="30000" dirty="0"/>
              <a:t>th</a:t>
            </a:r>
            <a:r>
              <a:rPr lang="en-US" sz="1800" dirty="0"/>
              <a:t> Amendment passed in 1920, with the wholehearted support of the President.</a:t>
            </a:r>
          </a:p>
        </p:txBody>
      </p:sp>
    </p:spTree>
    <p:extLst>
      <p:ext uri="{BB962C8B-B14F-4D97-AF65-F5344CB8AC3E}">
        <p14:creationId xmlns:p14="http://schemas.microsoft.com/office/powerpoint/2010/main" val="2096473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CACD4-69A8-4432-A6DE-2F3511E486AE}"/>
              </a:ext>
            </a:extLst>
          </p:cNvPr>
          <p:cNvSpPr>
            <a:spLocks noGrp="1"/>
          </p:cNvSpPr>
          <p:nvPr>
            <p:ph type="title"/>
          </p:nvPr>
        </p:nvSpPr>
        <p:spPr/>
        <p:txBody>
          <a:bodyPr/>
          <a:lstStyle/>
          <a:p>
            <a:r>
              <a:rPr lang="en-US" dirty="0"/>
              <a:t>Fighting the War</a:t>
            </a:r>
          </a:p>
        </p:txBody>
      </p:sp>
      <p:sp>
        <p:nvSpPr>
          <p:cNvPr id="3" name="Content Placeholder 2">
            <a:extLst>
              <a:ext uri="{FF2B5EF4-FFF2-40B4-BE49-F238E27FC236}">
                <a16:creationId xmlns:a16="http://schemas.microsoft.com/office/drawing/2014/main" id="{162EEEDB-9FB9-4BFE-82A4-4EE382A2B262}"/>
              </a:ext>
            </a:extLst>
          </p:cNvPr>
          <p:cNvSpPr>
            <a:spLocks noGrp="1"/>
          </p:cNvSpPr>
          <p:nvPr>
            <p:ph idx="1"/>
          </p:nvPr>
        </p:nvSpPr>
        <p:spPr/>
        <p:txBody>
          <a:bodyPr>
            <a:normAutofit fontScale="92500" lnSpcReduction="10000"/>
          </a:bodyPr>
          <a:lstStyle/>
          <a:p>
            <a:r>
              <a:rPr lang="en-US" sz="2000" dirty="0"/>
              <a:t>A draft was reluctantly passed to supply troops to the American Expeditionary Force (AEF), which was led by General John Pershing. </a:t>
            </a:r>
          </a:p>
          <a:p>
            <a:pPr lvl="1"/>
            <a:r>
              <a:rPr lang="en-US" sz="1800" dirty="0"/>
              <a:t>Women were admitted to the military for the first time, as well as African-Americans who fought in segregated units.</a:t>
            </a:r>
          </a:p>
          <a:p>
            <a:r>
              <a:rPr lang="en-US" sz="2000" dirty="0"/>
              <a:t>Most American troops, known as “doughboys,” were sent to France.</a:t>
            </a:r>
          </a:p>
          <a:p>
            <a:pPr lvl="1"/>
            <a:r>
              <a:rPr lang="en-US" sz="1800" dirty="0"/>
              <a:t>Larger training efforts were put on the back burner as Allied forces needed to be reinforced first. </a:t>
            </a:r>
          </a:p>
          <a:p>
            <a:pPr lvl="1"/>
            <a:r>
              <a:rPr lang="en-US" sz="1800" dirty="0"/>
              <a:t>Battle of Chateau Thierry (Spring 1918): American forces help stop the German advance through France; the first significant engagement of American troops.</a:t>
            </a:r>
          </a:p>
          <a:p>
            <a:pPr lvl="1"/>
            <a:r>
              <a:rPr lang="en-US" sz="1800" dirty="0"/>
              <a:t>Meuse-Argonne Offensive (Fall 1918): one of the last Allied assaults, it involved more than 1.2M American troops.</a:t>
            </a:r>
          </a:p>
          <a:p>
            <a:r>
              <a:rPr lang="en-US" sz="2000" dirty="0"/>
              <a:t>Meanwhile, Germany was feeling the effects of fighting a war (basically) alone, the British blockade on their supplies, and the efforts of Allied propaganda</a:t>
            </a:r>
          </a:p>
        </p:txBody>
      </p:sp>
    </p:spTree>
    <p:extLst>
      <p:ext uri="{BB962C8B-B14F-4D97-AF65-F5344CB8AC3E}">
        <p14:creationId xmlns:p14="http://schemas.microsoft.com/office/powerpoint/2010/main" val="452305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32B76-6F41-41F0-94C4-26E9E609ADE0}"/>
              </a:ext>
            </a:extLst>
          </p:cNvPr>
          <p:cNvSpPr>
            <a:spLocks noGrp="1"/>
          </p:cNvSpPr>
          <p:nvPr>
            <p:ph type="title"/>
          </p:nvPr>
        </p:nvSpPr>
        <p:spPr/>
        <p:txBody>
          <a:bodyPr/>
          <a:lstStyle/>
          <a:p>
            <a:r>
              <a:rPr lang="en-US" dirty="0"/>
              <a:t>US Casualties and Contributions</a:t>
            </a:r>
          </a:p>
        </p:txBody>
      </p:sp>
      <p:sp>
        <p:nvSpPr>
          <p:cNvPr id="4" name="Content Placeholder 3">
            <a:extLst>
              <a:ext uri="{FF2B5EF4-FFF2-40B4-BE49-F238E27FC236}">
                <a16:creationId xmlns:a16="http://schemas.microsoft.com/office/drawing/2014/main" id="{E9CC512B-D53E-4451-9CCD-BFD716C3D09B}"/>
              </a:ext>
            </a:extLst>
          </p:cNvPr>
          <p:cNvSpPr>
            <a:spLocks noGrp="1"/>
          </p:cNvSpPr>
          <p:nvPr>
            <p:ph idx="1"/>
          </p:nvPr>
        </p:nvSpPr>
        <p:spPr/>
        <p:txBody>
          <a:bodyPr>
            <a:normAutofit/>
          </a:bodyPr>
          <a:lstStyle/>
          <a:p>
            <a:r>
              <a:rPr lang="en-US" sz="2000" dirty="0"/>
              <a:t>125,000 killed, 230,000 wounded.</a:t>
            </a:r>
          </a:p>
          <a:p>
            <a:pPr lvl="1"/>
            <a:r>
              <a:rPr lang="en-US" sz="1800" dirty="0"/>
              <a:t>Comparison 1: 550,000 Americans died during the 1918 </a:t>
            </a:r>
            <a:r>
              <a:rPr lang="en-US" sz="1800" dirty="0" smtClean="0"/>
              <a:t>flu </a:t>
            </a:r>
            <a:r>
              <a:rPr lang="en-US" sz="1800" dirty="0"/>
              <a:t>epidemic.</a:t>
            </a:r>
          </a:p>
          <a:p>
            <a:pPr lvl="1"/>
            <a:r>
              <a:rPr lang="en-US" sz="1800" dirty="0"/>
              <a:t>Comparison 2: France—1.4M killed, 4.2M wounded, and 350K civilian deaths, which totaled about 5% of their overall population</a:t>
            </a:r>
          </a:p>
          <a:p>
            <a:r>
              <a:rPr lang="en-US" sz="2000" dirty="0"/>
              <a:t>The US was able to supply the food, arms, oil, and money/credit that really helped win the war.</a:t>
            </a:r>
          </a:p>
          <a:p>
            <a:pPr lvl="1"/>
            <a:r>
              <a:rPr lang="en-US" sz="1800" dirty="0"/>
              <a:t>Manpower should be considered an after-thought. Yes, it was needed, but the US did carry any victories or major battles. </a:t>
            </a:r>
          </a:p>
          <a:p>
            <a:pPr lvl="1"/>
            <a:r>
              <a:rPr lang="en-US" sz="1800" dirty="0"/>
              <a:t>US troops participated in roughly the last three months of the war.</a:t>
            </a:r>
          </a:p>
        </p:txBody>
      </p:sp>
    </p:spTree>
    <p:extLst>
      <p:ext uri="{BB962C8B-B14F-4D97-AF65-F5344CB8AC3E}">
        <p14:creationId xmlns:p14="http://schemas.microsoft.com/office/powerpoint/2010/main" val="28722152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4810-0635-44E9-A24D-35A385EF8844}"/>
              </a:ext>
            </a:extLst>
          </p:cNvPr>
          <p:cNvSpPr>
            <a:spLocks noGrp="1"/>
          </p:cNvSpPr>
          <p:nvPr>
            <p:ph type="title"/>
          </p:nvPr>
        </p:nvSpPr>
        <p:spPr/>
        <p:txBody>
          <a:bodyPr/>
          <a:lstStyle/>
          <a:p>
            <a:r>
              <a:rPr lang="en-US" dirty="0"/>
              <a:t>Playing a Part in Peace</a:t>
            </a:r>
          </a:p>
        </p:txBody>
      </p:sp>
      <p:sp>
        <p:nvSpPr>
          <p:cNvPr id="3" name="Content Placeholder 2">
            <a:extLst>
              <a:ext uri="{FF2B5EF4-FFF2-40B4-BE49-F238E27FC236}">
                <a16:creationId xmlns:a16="http://schemas.microsoft.com/office/drawing/2014/main" id="{0F114A56-D3FF-4579-BE7D-4D10ECB30327}"/>
              </a:ext>
            </a:extLst>
          </p:cNvPr>
          <p:cNvSpPr>
            <a:spLocks noGrp="1"/>
          </p:cNvSpPr>
          <p:nvPr>
            <p:ph idx="1"/>
          </p:nvPr>
        </p:nvSpPr>
        <p:spPr/>
        <p:txBody>
          <a:bodyPr>
            <a:normAutofit/>
          </a:bodyPr>
          <a:lstStyle/>
          <a:p>
            <a:r>
              <a:rPr lang="en-US" sz="2000" dirty="0"/>
              <a:t>In early 1918, Wilson presented what would become known as the Fourteen Points.</a:t>
            </a:r>
          </a:p>
          <a:p>
            <a:pPr lvl="1"/>
            <a:r>
              <a:rPr lang="en-US" sz="1800" dirty="0"/>
              <a:t>Wilson hoped these alluring visions of a post-war peace would lead the official peace negotiations once the war was over. They called for freedom of the seas, free trade, anti-imperialism, and self-determination. The ultimate point was the creation of a “League of Nations” to provide and promote security between nations.</a:t>
            </a:r>
          </a:p>
          <a:p>
            <a:r>
              <a:rPr lang="en-US" sz="2000" dirty="0"/>
              <a:t>Wilson traveled to the official peace conference in Paris; the only leader there without legislative backing at home.</a:t>
            </a:r>
          </a:p>
          <a:p>
            <a:pPr lvl="1"/>
            <a:r>
              <a:rPr lang="en-US" sz="1800" dirty="0"/>
              <a:t>Wilson became part of the Big Four, and made his first task to prevent treaty-based revenge on Germany.</a:t>
            </a:r>
          </a:p>
          <a:p>
            <a:pPr lvl="1"/>
            <a:r>
              <a:rPr lang="en-US" sz="1800" dirty="0"/>
              <a:t>He also proposed the League of Nations, which his Big Four contemporaries supported.</a:t>
            </a:r>
          </a:p>
          <a:p>
            <a:pPr lvl="1"/>
            <a:r>
              <a:rPr lang="en-US" sz="1800" dirty="0"/>
              <a:t>A treaty was passed for Germany to sign in January 1919.</a:t>
            </a:r>
          </a:p>
        </p:txBody>
      </p:sp>
    </p:spTree>
    <p:extLst>
      <p:ext uri="{BB962C8B-B14F-4D97-AF65-F5344CB8AC3E}">
        <p14:creationId xmlns:p14="http://schemas.microsoft.com/office/powerpoint/2010/main" val="2623780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B350-BB23-4806-A1DA-CCB44C36B62F}"/>
              </a:ext>
            </a:extLst>
          </p:cNvPr>
          <p:cNvSpPr>
            <a:spLocks noGrp="1"/>
          </p:cNvSpPr>
          <p:nvPr>
            <p:ph type="title"/>
          </p:nvPr>
        </p:nvSpPr>
        <p:spPr/>
        <p:txBody>
          <a:bodyPr/>
          <a:lstStyle/>
          <a:p>
            <a:r>
              <a:rPr lang="en-US" dirty="0"/>
              <a:t>Treaty of  Versailles </a:t>
            </a:r>
          </a:p>
        </p:txBody>
      </p:sp>
      <p:sp>
        <p:nvSpPr>
          <p:cNvPr id="3" name="Content Placeholder 2">
            <a:extLst>
              <a:ext uri="{FF2B5EF4-FFF2-40B4-BE49-F238E27FC236}">
                <a16:creationId xmlns:a16="http://schemas.microsoft.com/office/drawing/2014/main" id="{C4C5411E-6B61-4B05-83BA-ACA809BE5B45}"/>
              </a:ext>
            </a:extLst>
          </p:cNvPr>
          <p:cNvSpPr>
            <a:spLocks noGrp="1"/>
          </p:cNvSpPr>
          <p:nvPr>
            <p:ph idx="1"/>
          </p:nvPr>
        </p:nvSpPr>
        <p:spPr/>
        <p:txBody>
          <a:bodyPr>
            <a:normAutofit/>
          </a:bodyPr>
          <a:lstStyle/>
          <a:p>
            <a:r>
              <a:rPr lang="en-US" sz="2000" dirty="0"/>
              <a:t>Despite Wilson’s best efforts, revenge dominated the conditions of the treaty. </a:t>
            </a:r>
          </a:p>
          <a:p>
            <a:r>
              <a:rPr lang="en-US" sz="2000" dirty="0"/>
              <a:t>Germany was all but forced to sign the treaty rather than rebut its contents.</a:t>
            </a:r>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p:txBody>
      </p:sp>
      <p:graphicFrame>
        <p:nvGraphicFramePr>
          <p:cNvPr id="4" name="Table 3">
            <a:extLst>
              <a:ext uri="{FF2B5EF4-FFF2-40B4-BE49-F238E27FC236}">
                <a16:creationId xmlns:a16="http://schemas.microsoft.com/office/drawing/2014/main" id="{DB45DCAB-1FCE-4536-9091-18D1CC8F81BF}"/>
              </a:ext>
            </a:extLst>
          </p:cNvPr>
          <p:cNvGraphicFramePr>
            <a:graphicFrameLocks noGrp="1"/>
          </p:cNvGraphicFramePr>
          <p:nvPr>
            <p:extLst>
              <p:ext uri="{D42A27DB-BD31-4B8C-83A1-F6EECF244321}">
                <p14:modId xmlns:p14="http://schemas.microsoft.com/office/powerpoint/2010/main" val="4199080088"/>
              </p:ext>
            </p:extLst>
          </p:nvPr>
        </p:nvGraphicFramePr>
        <p:xfrm>
          <a:off x="2144948" y="3361427"/>
          <a:ext cx="8128000" cy="2560320"/>
        </p:xfrm>
        <a:graphic>
          <a:graphicData uri="http://schemas.openxmlformats.org/drawingml/2006/table">
            <a:tbl>
              <a:tblPr firstRow="1" bandRow="1">
                <a:tableStyleId>{C083E6E3-FA7D-4D7B-A595-EF9225AFEA82}</a:tableStyleId>
              </a:tblPr>
              <a:tblGrid>
                <a:gridCol w="359712">
                  <a:extLst>
                    <a:ext uri="{9D8B030D-6E8A-4147-A177-3AD203B41FA5}">
                      <a16:colId xmlns:a16="http://schemas.microsoft.com/office/drawing/2014/main" val="2848346488"/>
                    </a:ext>
                  </a:extLst>
                </a:gridCol>
                <a:gridCol w="7768288">
                  <a:extLst>
                    <a:ext uri="{9D8B030D-6E8A-4147-A177-3AD203B41FA5}">
                      <a16:colId xmlns:a16="http://schemas.microsoft.com/office/drawing/2014/main" val="2086384226"/>
                    </a:ext>
                  </a:extLst>
                </a:gridCol>
              </a:tblGrid>
              <a:tr h="370840">
                <a:tc>
                  <a:txBody>
                    <a:bodyPr/>
                    <a:lstStyle/>
                    <a:p>
                      <a:r>
                        <a:rPr lang="en-US" sz="2400" b="1" dirty="0"/>
                        <a:t>B</a:t>
                      </a:r>
                    </a:p>
                  </a:txBody>
                  <a:tcPr/>
                </a:tc>
                <a:tc>
                  <a:txBody>
                    <a:bodyPr/>
                    <a:lstStyle/>
                    <a:p>
                      <a:r>
                        <a:rPr lang="en-US" sz="2400" b="0" dirty="0"/>
                        <a:t>Blame for the war would go to Germany</a:t>
                      </a:r>
                    </a:p>
                  </a:txBody>
                  <a:tcPr/>
                </a:tc>
                <a:extLst>
                  <a:ext uri="{0D108BD9-81ED-4DB2-BD59-A6C34878D82A}">
                    <a16:rowId xmlns:a16="http://schemas.microsoft.com/office/drawing/2014/main" val="4050799827"/>
                  </a:ext>
                </a:extLst>
              </a:tr>
              <a:tr h="370840">
                <a:tc>
                  <a:txBody>
                    <a:bodyPr/>
                    <a:lstStyle/>
                    <a:p>
                      <a:r>
                        <a:rPr lang="en-US" sz="2400" b="1" dirty="0"/>
                        <a:t>R</a:t>
                      </a:r>
                    </a:p>
                  </a:txBody>
                  <a:tcPr/>
                </a:tc>
                <a:tc>
                  <a:txBody>
                    <a:bodyPr/>
                    <a:lstStyle/>
                    <a:p>
                      <a:r>
                        <a:rPr lang="en-US" sz="2400" dirty="0"/>
                        <a:t>Reparations for war damages would be placed on Germany</a:t>
                      </a:r>
                    </a:p>
                  </a:txBody>
                  <a:tcPr/>
                </a:tc>
                <a:extLst>
                  <a:ext uri="{0D108BD9-81ED-4DB2-BD59-A6C34878D82A}">
                    <a16:rowId xmlns:a16="http://schemas.microsoft.com/office/drawing/2014/main" val="4212584425"/>
                  </a:ext>
                </a:extLst>
              </a:tr>
              <a:tr h="370840">
                <a:tc>
                  <a:txBody>
                    <a:bodyPr/>
                    <a:lstStyle/>
                    <a:p>
                      <a:r>
                        <a:rPr lang="en-US" sz="2400" b="1" dirty="0"/>
                        <a:t>A</a:t>
                      </a:r>
                    </a:p>
                  </a:txBody>
                  <a:tcPr/>
                </a:tc>
                <a:tc>
                  <a:txBody>
                    <a:bodyPr/>
                    <a:lstStyle/>
                    <a:p>
                      <a:r>
                        <a:rPr lang="en-US" sz="2400" dirty="0"/>
                        <a:t>Arms and munition stores would be greatly reduced in Germany</a:t>
                      </a:r>
                    </a:p>
                  </a:txBody>
                  <a:tcPr/>
                </a:tc>
                <a:extLst>
                  <a:ext uri="{0D108BD9-81ED-4DB2-BD59-A6C34878D82A}">
                    <a16:rowId xmlns:a16="http://schemas.microsoft.com/office/drawing/2014/main" val="1107840146"/>
                  </a:ext>
                </a:extLst>
              </a:tr>
              <a:tr h="370840">
                <a:tc>
                  <a:txBody>
                    <a:bodyPr/>
                    <a:lstStyle/>
                    <a:p>
                      <a:r>
                        <a:rPr lang="en-US" sz="2400" b="1" dirty="0"/>
                        <a:t>T</a:t>
                      </a:r>
                    </a:p>
                  </a:txBody>
                  <a:tcPr/>
                </a:tc>
                <a:tc>
                  <a:txBody>
                    <a:bodyPr/>
                    <a:lstStyle/>
                    <a:p>
                      <a:r>
                        <a:rPr lang="en-US" sz="2400" dirty="0"/>
                        <a:t>Territories and colonies of Germany would be given to Britain and France</a:t>
                      </a:r>
                    </a:p>
                  </a:txBody>
                  <a:tcPr/>
                </a:tc>
                <a:extLst>
                  <a:ext uri="{0D108BD9-81ED-4DB2-BD59-A6C34878D82A}">
                    <a16:rowId xmlns:a16="http://schemas.microsoft.com/office/drawing/2014/main" val="2093222448"/>
                  </a:ext>
                </a:extLst>
              </a:tr>
            </a:tbl>
          </a:graphicData>
        </a:graphic>
      </p:graphicFrame>
    </p:spTree>
    <p:extLst>
      <p:ext uri="{BB962C8B-B14F-4D97-AF65-F5344CB8AC3E}">
        <p14:creationId xmlns:p14="http://schemas.microsoft.com/office/powerpoint/2010/main" val="2666298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3CDA9-484C-403D-82B0-17A9C0B62667}"/>
              </a:ext>
            </a:extLst>
          </p:cNvPr>
          <p:cNvSpPr>
            <a:spLocks noGrp="1"/>
          </p:cNvSpPr>
          <p:nvPr>
            <p:ph type="title"/>
          </p:nvPr>
        </p:nvSpPr>
        <p:spPr/>
        <p:txBody>
          <a:bodyPr/>
          <a:lstStyle/>
          <a:p>
            <a:r>
              <a:rPr lang="en-US" dirty="0"/>
              <a:t>Treaty of Versailles</a:t>
            </a:r>
          </a:p>
        </p:txBody>
      </p:sp>
      <p:sp>
        <p:nvSpPr>
          <p:cNvPr id="3" name="Content Placeholder 2">
            <a:extLst>
              <a:ext uri="{FF2B5EF4-FFF2-40B4-BE49-F238E27FC236}">
                <a16:creationId xmlns:a16="http://schemas.microsoft.com/office/drawing/2014/main" id="{814DB680-FA3A-4510-8F4A-DCA2B96BFCCB}"/>
              </a:ext>
            </a:extLst>
          </p:cNvPr>
          <p:cNvSpPr>
            <a:spLocks noGrp="1"/>
          </p:cNvSpPr>
          <p:nvPr>
            <p:ph idx="1"/>
          </p:nvPr>
        </p:nvSpPr>
        <p:spPr/>
        <p:txBody>
          <a:bodyPr>
            <a:normAutofit/>
          </a:bodyPr>
          <a:lstStyle/>
          <a:p>
            <a:r>
              <a:rPr lang="en-US" sz="2000" dirty="0"/>
              <a:t>Upon his return, Wilson found the US still clinging to isolationism and critical of the Treaty of Versailles.</a:t>
            </a:r>
          </a:p>
          <a:p>
            <a:pPr lvl="1"/>
            <a:r>
              <a:rPr lang="en-US" sz="1800" dirty="0"/>
              <a:t>They saw the League of Nations as a permanent place for the US in foreign wars.</a:t>
            </a:r>
          </a:p>
          <a:p>
            <a:pPr lvl="1"/>
            <a:r>
              <a:rPr lang="en-US" sz="1800" dirty="0"/>
              <a:t>Some thought it was too harsh on Germany, while others felt it did too little.</a:t>
            </a:r>
          </a:p>
          <a:p>
            <a:pPr lvl="1"/>
            <a:r>
              <a:rPr lang="en-US" sz="1800" dirty="0"/>
              <a:t>Wilson went on tour with the treaty as it was debated in the Senate.</a:t>
            </a:r>
          </a:p>
          <a:p>
            <a:pPr lvl="1"/>
            <a:r>
              <a:rPr lang="en-US" sz="1800" dirty="0"/>
              <a:t>Senator Henry Cabot Lodge offered pro-American revisions to the treaty, but with Wilson’s urging against these revisions, it was voted down twice.</a:t>
            </a:r>
          </a:p>
          <a:p>
            <a:pPr lvl="1"/>
            <a:r>
              <a:rPr lang="en-US" sz="1800" dirty="0"/>
              <a:t>The US settled separately with the other powers involved in the war.</a:t>
            </a:r>
          </a:p>
        </p:txBody>
      </p:sp>
      <p:pic>
        <p:nvPicPr>
          <p:cNvPr id="4098" name="Picture 2" descr="Image result for woodrow wilson tour">
            <a:extLst>
              <a:ext uri="{FF2B5EF4-FFF2-40B4-BE49-F238E27FC236}">
                <a16:creationId xmlns:a16="http://schemas.microsoft.com/office/drawing/2014/main" id="{630C0B8D-3601-40AE-BE6C-32EA700E5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99374" y="702156"/>
            <a:ext cx="1519941" cy="1877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4135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920C1-9329-474C-89E6-46A42037B787}"/>
              </a:ext>
            </a:extLst>
          </p:cNvPr>
          <p:cNvSpPr>
            <a:spLocks noGrp="1"/>
          </p:cNvSpPr>
          <p:nvPr>
            <p:ph type="title"/>
          </p:nvPr>
        </p:nvSpPr>
        <p:spPr/>
        <p:txBody>
          <a:bodyPr/>
          <a:lstStyle/>
          <a:p>
            <a:r>
              <a:rPr lang="en-US" dirty="0"/>
              <a:t>Wilson and the “Triple Wall of Privilege”</a:t>
            </a:r>
          </a:p>
        </p:txBody>
      </p:sp>
      <p:sp>
        <p:nvSpPr>
          <p:cNvPr id="3" name="Content Placeholder 2">
            <a:extLst>
              <a:ext uri="{FF2B5EF4-FFF2-40B4-BE49-F238E27FC236}">
                <a16:creationId xmlns:a16="http://schemas.microsoft.com/office/drawing/2014/main" id="{030AD11D-25EC-4FB4-AAD3-83EE0A7EED8F}"/>
              </a:ext>
            </a:extLst>
          </p:cNvPr>
          <p:cNvSpPr>
            <a:spLocks noGrp="1"/>
          </p:cNvSpPr>
          <p:nvPr>
            <p:ph idx="1"/>
          </p:nvPr>
        </p:nvSpPr>
        <p:spPr>
          <a:xfrm>
            <a:off x="581192" y="1961322"/>
            <a:ext cx="11029615" cy="4194522"/>
          </a:xfrm>
        </p:spPr>
        <p:txBody>
          <a:bodyPr>
            <a:normAutofit/>
          </a:bodyPr>
          <a:lstStyle/>
          <a:p>
            <a:r>
              <a:rPr lang="en-US" dirty="0"/>
              <a:t>The new President and his New Freedom plan called for an assault on the “triple wall of privilege”: tariffs, banks, and trusts.</a:t>
            </a:r>
          </a:p>
          <a:p>
            <a:r>
              <a:rPr lang="en-US" dirty="0"/>
              <a:t>Called for and appeared before a Special Session of Congress to begin work on lowering tariffs, resulting in the Underwood Tariff</a:t>
            </a:r>
          </a:p>
          <a:p>
            <a:pPr lvl="1"/>
            <a:r>
              <a:rPr lang="en-US" dirty="0"/>
              <a:t>This tariff substantially lowered import fees, and stipulated a graduated income tax to supplement the 16</a:t>
            </a:r>
            <a:r>
              <a:rPr lang="en-US" baseline="30000" dirty="0"/>
              <a:t>th</a:t>
            </a:r>
            <a:r>
              <a:rPr lang="en-US" dirty="0"/>
              <a:t> Amendment.</a:t>
            </a:r>
          </a:p>
          <a:p>
            <a:r>
              <a:rPr lang="en-US" dirty="0"/>
              <a:t>He also </a:t>
            </a:r>
            <a:r>
              <a:rPr lang="en-US" dirty="0" smtClean="0"/>
              <a:t>signed </a:t>
            </a:r>
            <a:r>
              <a:rPr lang="en-US" dirty="0"/>
              <a:t>the Federal Reserve Act in 1913, “the most important piece of legislation between the Civil War and the New Deal.”</a:t>
            </a:r>
          </a:p>
          <a:p>
            <a:pPr lvl="1"/>
            <a:r>
              <a:rPr lang="en-US" dirty="0"/>
              <a:t>It created a system of 12 reserve districts placed under the authority of the Federal Reserve Board who demonstrated a measure of public control</a:t>
            </a:r>
          </a:p>
          <a:p>
            <a:r>
              <a:rPr lang="en-US" dirty="0"/>
              <a:t>Wilson’s attack on trusts came in the form of the Federal Trade Commission Act of 1914. </a:t>
            </a:r>
          </a:p>
          <a:p>
            <a:pPr lvl="1"/>
            <a:r>
              <a:rPr lang="en-US" dirty="0"/>
              <a:t>“The new law empowered a presidentially appointed commission to turn a searchlight on industries engaged in interstate commerce.”</a:t>
            </a:r>
          </a:p>
        </p:txBody>
      </p:sp>
      <p:pic>
        <p:nvPicPr>
          <p:cNvPr id="1026" name="Picture 2" descr="Image result for woodrow wilson">
            <a:extLst>
              <a:ext uri="{FF2B5EF4-FFF2-40B4-BE49-F238E27FC236}">
                <a16:creationId xmlns:a16="http://schemas.microsoft.com/office/drawing/2014/main" id="{1C995BC3-3246-4477-828D-ED0C58372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58450" y="702156"/>
            <a:ext cx="1031185" cy="1031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095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88A25-6905-44FD-8B0A-06A6DE0CD867}"/>
              </a:ext>
            </a:extLst>
          </p:cNvPr>
          <p:cNvSpPr>
            <a:spLocks noGrp="1"/>
          </p:cNvSpPr>
          <p:nvPr>
            <p:ph type="title"/>
          </p:nvPr>
        </p:nvSpPr>
        <p:spPr/>
        <p:txBody>
          <a:bodyPr/>
          <a:lstStyle/>
          <a:p>
            <a:r>
              <a:rPr lang="en-US" dirty="0"/>
              <a:t>Other Legislation </a:t>
            </a:r>
          </a:p>
        </p:txBody>
      </p:sp>
      <p:sp>
        <p:nvSpPr>
          <p:cNvPr id="3" name="Content Placeholder 2">
            <a:extLst>
              <a:ext uri="{FF2B5EF4-FFF2-40B4-BE49-F238E27FC236}">
                <a16:creationId xmlns:a16="http://schemas.microsoft.com/office/drawing/2014/main" id="{D6519234-7D95-408A-ACBF-37E592DB6D01}"/>
              </a:ext>
            </a:extLst>
          </p:cNvPr>
          <p:cNvSpPr>
            <a:spLocks noGrp="1"/>
          </p:cNvSpPr>
          <p:nvPr>
            <p:ph idx="1"/>
          </p:nvPr>
        </p:nvSpPr>
        <p:spPr/>
        <p:txBody>
          <a:bodyPr>
            <a:normAutofit/>
          </a:bodyPr>
          <a:lstStyle/>
          <a:p>
            <a:r>
              <a:rPr lang="en-US" sz="2000" dirty="0"/>
              <a:t>Clayton Anti-Trust Act (1914): an update of the Sherman Anti-Trust Act which increased the number of objectionable business practices to include price discrimination and holding companies.</a:t>
            </a:r>
          </a:p>
          <a:p>
            <a:pPr lvl="1"/>
            <a:r>
              <a:rPr lang="en-US" sz="1800" dirty="0"/>
              <a:t>It further said that labor unions were exempt from anti-trust prosecution as they were not directly an “article of commerce.”</a:t>
            </a:r>
          </a:p>
          <a:p>
            <a:r>
              <a:rPr lang="en-US" sz="2000" dirty="0"/>
              <a:t>Workingman’s Compensation Act (1916): granted federal assistance to federal employees during periods of disability. </a:t>
            </a:r>
          </a:p>
          <a:p>
            <a:r>
              <a:rPr lang="en-US" sz="2000" dirty="0"/>
              <a:t>Adamson Act (1916): established an 8-hour workday with extra pay as a condition of overtime. </a:t>
            </a:r>
          </a:p>
          <a:p>
            <a:r>
              <a:rPr lang="en-US" sz="2000" dirty="0"/>
              <a:t>Jones Act (1916): granted territorial </a:t>
            </a:r>
            <a:r>
              <a:rPr lang="en-US" sz="2000" dirty="0" smtClean="0"/>
              <a:t>status </a:t>
            </a:r>
            <a:r>
              <a:rPr lang="en-US" sz="2000" dirty="0"/>
              <a:t>to the Philippines with the promise of independence upon the establishment of a “stable government”.</a:t>
            </a:r>
          </a:p>
        </p:txBody>
      </p:sp>
    </p:spTree>
    <p:extLst>
      <p:ext uri="{BB962C8B-B14F-4D97-AF65-F5344CB8AC3E}">
        <p14:creationId xmlns:p14="http://schemas.microsoft.com/office/powerpoint/2010/main" val="2037438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C9780-3AA5-4F25-B1FF-9CA314EFDFDE}"/>
              </a:ext>
            </a:extLst>
          </p:cNvPr>
          <p:cNvSpPr>
            <a:spLocks noGrp="1"/>
          </p:cNvSpPr>
          <p:nvPr>
            <p:ph type="title"/>
          </p:nvPr>
        </p:nvSpPr>
        <p:spPr/>
        <p:txBody>
          <a:bodyPr/>
          <a:lstStyle/>
          <a:p>
            <a:r>
              <a:rPr lang="en-US" dirty="0"/>
              <a:t>Diplomacy in Mexico</a:t>
            </a:r>
          </a:p>
        </p:txBody>
      </p:sp>
      <p:sp>
        <p:nvSpPr>
          <p:cNvPr id="3" name="Content Placeholder 2">
            <a:extLst>
              <a:ext uri="{FF2B5EF4-FFF2-40B4-BE49-F238E27FC236}">
                <a16:creationId xmlns:a16="http://schemas.microsoft.com/office/drawing/2014/main" id="{E597CA35-7647-47E6-A803-B193721E5EAB}"/>
              </a:ext>
            </a:extLst>
          </p:cNvPr>
          <p:cNvSpPr>
            <a:spLocks noGrp="1"/>
          </p:cNvSpPr>
          <p:nvPr>
            <p:ph idx="1"/>
          </p:nvPr>
        </p:nvSpPr>
        <p:spPr/>
        <p:txBody>
          <a:bodyPr>
            <a:normAutofit/>
          </a:bodyPr>
          <a:lstStyle/>
          <a:p>
            <a:r>
              <a:rPr lang="en-US" sz="2000" dirty="0"/>
              <a:t>As a revolution began building in Mexico,  Americans called for interference as American lives, property, and investments were threatened. </a:t>
            </a:r>
          </a:p>
          <a:p>
            <a:r>
              <a:rPr lang="en-US" sz="2000" dirty="0"/>
              <a:t>Wilson indirectly intervened by sending an aggressive ambassador to represent the US in Mexico, imposed an arms embargo, and refused to recognize the new government.</a:t>
            </a:r>
          </a:p>
          <a:p>
            <a:pPr lvl="1"/>
            <a:r>
              <a:rPr lang="en-US" sz="1800" dirty="0"/>
              <a:t>Arms were allowed across the border to rivals of that government, </a:t>
            </a:r>
            <a:r>
              <a:rPr lang="en-US" sz="1800" dirty="0" err="1"/>
              <a:t>Venustiano</a:t>
            </a:r>
            <a:r>
              <a:rPr lang="en-US" sz="1800" dirty="0"/>
              <a:t> Carranza and Pancho Villa.</a:t>
            </a:r>
          </a:p>
          <a:p>
            <a:r>
              <a:rPr lang="en-US" sz="2000" dirty="0"/>
              <a:t>The Tampico Incident prompted Wilson to send the US Navy to seize the port of Veracruz, but a full-scale battle was intercepted by the ABC powers, and Carranza was put in charge of the new government.</a:t>
            </a:r>
          </a:p>
          <a:p>
            <a:pPr lvl="1"/>
            <a:r>
              <a:rPr lang="en-US" sz="1800" dirty="0"/>
              <a:t>The new government was reluctantly supported by the US, while Pancho Villa crossed the border to provoke war between Mexico and the US. </a:t>
            </a:r>
          </a:p>
        </p:txBody>
      </p:sp>
      <p:pic>
        <p:nvPicPr>
          <p:cNvPr id="2050" name="Picture 2" descr="Image result for pancho villa">
            <a:extLst>
              <a:ext uri="{FF2B5EF4-FFF2-40B4-BE49-F238E27FC236}">
                <a16:creationId xmlns:a16="http://schemas.microsoft.com/office/drawing/2014/main" id="{26C2D8C6-A1C0-4BDC-8E63-352BEC2A11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18690" y="702156"/>
            <a:ext cx="1013800" cy="101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24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F37E6-1277-40D5-BB69-D10E9789F250}"/>
              </a:ext>
            </a:extLst>
          </p:cNvPr>
          <p:cNvSpPr>
            <a:spLocks noGrp="1"/>
          </p:cNvSpPr>
          <p:nvPr>
            <p:ph type="title"/>
          </p:nvPr>
        </p:nvSpPr>
        <p:spPr/>
        <p:txBody>
          <a:bodyPr/>
          <a:lstStyle/>
          <a:p>
            <a:r>
              <a:rPr lang="en-US" dirty="0"/>
              <a:t>War in Europe</a:t>
            </a:r>
          </a:p>
        </p:txBody>
      </p:sp>
      <p:sp>
        <p:nvSpPr>
          <p:cNvPr id="4" name="Text Placeholder 3">
            <a:extLst>
              <a:ext uri="{FF2B5EF4-FFF2-40B4-BE49-F238E27FC236}">
                <a16:creationId xmlns:a16="http://schemas.microsoft.com/office/drawing/2014/main" id="{BC567F08-EEE5-4C2D-84E5-E3FCD76AFC76}"/>
              </a:ext>
            </a:extLst>
          </p:cNvPr>
          <p:cNvSpPr>
            <a:spLocks noGrp="1"/>
          </p:cNvSpPr>
          <p:nvPr>
            <p:ph type="body" idx="1"/>
          </p:nvPr>
        </p:nvSpPr>
        <p:spPr/>
        <p:txBody>
          <a:bodyPr/>
          <a:lstStyle/>
          <a:p>
            <a:r>
              <a:rPr lang="en-US" dirty="0"/>
              <a:t>CAUSES</a:t>
            </a:r>
          </a:p>
        </p:txBody>
      </p:sp>
      <p:sp>
        <p:nvSpPr>
          <p:cNvPr id="5" name="Content Placeholder 4">
            <a:extLst>
              <a:ext uri="{FF2B5EF4-FFF2-40B4-BE49-F238E27FC236}">
                <a16:creationId xmlns:a16="http://schemas.microsoft.com/office/drawing/2014/main" id="{AC3BF876-9870-431A-B247-A8152CB9D37C}"/>
              </a:ext>
            </a:extLst>
          </p:cNvPr>
          <p:cNvSpPr>
            <a:spLocks noGrp="1"/>
          </p:cNvSpPr>
          <p:nvPr>
            <p:ph sz="half" idx="2"/>
          </p:nvPr>
        </p:nvSpPr>
        <p:spPr/>
        <p:txBody>
          <a:bodyPr>
            <a:normAutofit/>
          </a:bodyPr>
          <a:lstStyle/>
          <a:p>
            <a:r>
              <a:rPr lang="en-US" sz="2000" dirty="0"/>
              <a:t>Militarism</a:t>
            </a:r>
          </a:p>
          <a:p>
            <a:r>
              <a:rPr lang="en-US" sz="2000" dirty="0"/>
              <a:t>Alliances</a:t>
            </a:r>
          </a:p>
          <a:p>
            <a:r>
              <a:rPr lang="en-US" sz="2000" dirty="0"/>
              <a:t>Imperialism</a:t>
            </a:r>
          </a:p>
          <a:p>
            <a:r>
              <a:rPr lang="en-US" sz="2000" dirty="0"/>
              <a:t>Nationalism</a:t>
            </a:r>
          </a:p>
        </p:txBody>
      </p:sp>
      <p:sp>
        <p:nvSpPr>
          <p:cNvPr id="6" name="Text Placeholder 5">
            <a:extLst>
              <a:ext uri="{FF2B5EF4-FFF2-40B4-BE49-F238E27FC236}">
                <a16:creationId xmlns:a16="http://schemas.microsoft.com/office/drawing/2014/main" id="{23564F9B-02A0-41EA-85B1-505D7EA20EC6}"/>
              </a:ext>
            </a:extLst>
          </p:cNvPr>
          <p:cNvSpPr>
            <a:spLocks noGrp="1"/>
          </p:cNvSpPr>
          <p:nvPr>
            <p:ph type="body" sz="quarter" idx="3"/>
          </p:nvPr>
        </p:nvSpPr>
        <p:spPr/>
        <p:txBody>
          <a:bodyPr/>
          <a:lstStyle/>
          <a:p>
            <a:r>
              <a:rPr lang="en-US" dirty="0"/>
              <a:t>CATALYSTS</a:t>
            </a:r>
          </a:p>
        </p:txBody>
      </p:sp>
      <p:sp>
        <p:nvSpPr>
          <p:cNvPr id="7" name="Content Placeholder 6">
            <a:extLst>
              <a:ext uri="{FF2B5EF4-FFF2-40B4-BE49-F238E27FC236}">
                <a16:creationId xmlns:a16="http://schemas.microsoft.com/office/drawing/2014/main" id="{CAF7666A-F40E-423E-A431-21B664275B86}"/>
              </a:ext>
            </a:extLst>
          </p:cNvPr>
          <p:cNvSpPr>
            <a:spLocks noGrp="1"/>
          </p:cNvSpPr>
          <p:nvPr>
            <p:ph sz="quarter" idx="4"/>
          </p:nvPr>
        </p:nvSpPr>
        <p:spPr/>
        <p:txBody>
          <a:bodyPr>
            <a:normAutofit lnSpcReduction="10000"/>
          </a:bodyPr>
          <a:lstStyle/>
          <a:p>
            <a:r>
              <a:rPr lang="en-US" dirty="0"/>
              <a:t>The assassination of Franz Ferdinand, heir to the Austrian throne.</a:t>
            </a:r>
          </a:p>
          <a:p>
            <a:r>
              <a:rPr lang="en-US" dirty="0"/>
              <a:t>German march through Belgium.</a:t>
            </a:r>
          </a:p>
          <a:p>
            <a:endParaRPr lang="en-US" dirty="0"/>
          </a:p>
          <a:p>
            <a:r>
              <a:rPr lang="en-US" dirty="0"/>
              <a:t>Sinking of the </a:t>
            </a:r>
            <a:r>
              <a:rPr lang="en-US" i="1" dirty="0"/>
              <a:t>Lusitania</a:t>
            </a:r>
            <a:r>
              <a:rPr lang="en-US" dirty="0"/>
              <a:t>.</a:t>
            </a:r>
          </a:p>
          <a:p>
            <a:r>
              <a:rPr lang="en-US" dirty="0"/>
              <a:t>The Zimmerman note.</a:t>
            </a:r>
          </a:p>
          <a:p>
            <a:r>
              <a:rPr lang="en-US" dirty="0"/>
              <a:t>Unrestricted submarine warfare.</a:t>
            </a:r>
          </a:p>
          <a:p>
            <a:r>
              <a:rPr lang="en-US" dirty="0"/>
              <a:t>Russian Revolution.</a:t>
            </a:r>
          </a:p>
        </p:txBody>
      </p:sp>
      <p:cxnSp>
        <p:nvCxnSpPr>
          <p:cNvPr id="9" name="Straight Connector 8">
            <a:extLst>
              <a:ext uri="{FF2B5EF4-FFF2-40B4-BE49-F238E27FC236}">
                <a16:creationId xmlns:a16="http://schemas.microsoft.com/office/drawing/2014/main" id="{B3CE0425-159B-4452-AAF8-C17E34CFD669}"/>
              </a:ext>
            </a:extLst>
          </p:cNvPr>
          <p:cNvCxnSpPr/>
          <p:nvPr/>
        </p:nvCxnSpPr>
        <p:spPr>
          <a:xfrm>
            <a:off x="6096000" y="4108174"/>
            <a:ext cx="5314122" cy="0"/>
          </a:xfrm>
          <a:prstGeom prst="line">
            <a:avLst/>
          </a:prstGeom>
        </p:spPr>
        <p:style>
          <a:lnRef idx="1">
            <a:schemeClr val="accent1"/>
          </a:lnRef>
          <a:fillRef idx="0">
            <a:schemeClr val="accent1"/>
          </a:fillRef>
          <a:effectRef idx="0">
            <a:schemeClr val="accent1"/>
          </a:effectRef>
          <a:fontRef idx="minor">
            <a:schemeClr val="tx1"/>
          </a:fontRef>
        </p:style>
      </p:cxnSp>
      <p:pic>
        <p:nvPicPr>
          <p:cNvPr id="3074" name="Picture 2" descr="Image result for lusitania">
            <a:extLst>
              <a:ext uri="{FF2B5EF4-FFF2-40B4-BE49-F238E27FC236}">
                <a16:creationId xmlns:a16="http://schemas.microsoft.com/office/drawing/2014/main" id="{79FEB0D4-3AE6-42EE-B8F1-38E88B7087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2" y="1984394"/>
            <a:ext cx="2857500" cy="18573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uboat">
            <a:extLst>
              <a:ext uri="{FF2B5EF4-FFF2-40B4-BE49-F238E27FC236}">
                <a16:creationId xmlns:a16="http://schemas.microsoft.com/office/drawing/2014/main" id="{4176963B-C7E3-4E20-98B8-33C0E0AC09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0" y="4420506"/>
            <a:ext cx="2857500"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38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anim calcmode="lin" valueType="num">
                                      <p:cBhvr additive="base">
                                        <p:cTn id="11"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 calcmode="lin" valueType="num">
                                      <p:cBhvr additive="base">
                                        <p:cTn id="15"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anim calcmode="lin" valueType="num">
                                      <p:cBhvr additive="base">
                                        <p:cTn id="19"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3076"/>
                                        </p:tgtEl>
                                        <p:attrNameLst>
                                          <p:attrName>style.visibility</p:attrName>
                                        </p:attrNameLst>
                                      </p:cBhvr>
                                      <p:to>
                                        <p:strVal val="visible"/>
                                      </p:to>
                                    </p:set>
                                    <p:animEffect transition="in" filter="fade">
                                      <p:cBhvr>
                                        <p:cTn id="24" dur="500"/>
                                        <p:tgtEl>
                                          <p:spTgt spid="3076"/>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3074"/>
                                        </p:tgtEl>
                                        <p:attrNameLst>
                                          <p:attrName>style.visibility</p:attrName>
                                        </p:attrNameLst>
                                      </p:cBhvr>
                                      <p:to>
                                        <p:strVal val="visible"/>
                                      </p:to>
                                    </p:set>
                                    <p:animEffect transition="in" filter="fade">
                                      <p:cBhvr>
                                        <p:cTn id="28"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DC319-B29B-4D71-B29F-4B0CD42470C4}"/>
              </a:ext>
            </a:extLst>
          </p:cNvPr>
          <p:cNvSpPr>
            <a:spLocks noGrp="1"/>
          </p:cNvSpPr>
          <p:nvPr>
            <p:ph type="title"/>
          </p:nvPr>
        </p:nvSpPr>
        <p:spPr/>
        <p:txBody>
          <a:bodyPr/>
          <a:lstStyle/>
          <a:p>
            <a:r>
              <a:rPr lang="en-US" dirty="0"/>
              <a:t>War in Europe</a:t>
            </a:r>
          </a:p>
        </p:txBody>
      </p:sp>
      <p:sp>
        <p:nvSpPr>
          <p:cNvPr id="3" name="Content Placeholder 2">
            <a:extLst>
              <a:ext uri="{FF2B5EF4-FFF2-40B4-BE49-F238E27FC236}">
                <a16:creationId xmlns:a16="http://schemas.microsoft.com/office/drawing/2014/main" id="{E3EDDEC3-1E3B-470C-A0CE-B1A3137EF39C}"/>
              </a:ext>
            </a:extLst>
          </p:cNvPr>
          <p:cNvSpPr>
            <a:spLocks noGrp="1"/>
          </p:cNvSpPr>
          <p:nvPr>
            <p:ph idx="1"/>
          </p:nvPr>
        </p:nvSpPr>
        <p:spPr/>
        <p:txBody>
          <a:bodyPr>
            <a:normAutofit lnSpcReduction="10000"/>
          </a:bodyPr>
          <a:lstStyle/>
          <a:p>
            <a:r>
              <a:rPr lang="en-US" sz="2000" dirty="0"/>
              <a:t>Central Powers: Germany, Austria-Hungary</a:t>
            </a:r>
          </a:p>
          <a:p>
            <a:r>
              <a:rPr lang="en-US" sz="2000" dirty="0"/>
              <a:t>Allied Powers: Britain, France, Russia</a:t>
            </a:r>
          </a:p>
          <a:p>
            <a:r>
              <a:rPr lang="en-US" sz="2000" dirty="0"/>
              <a:t>Wilson issues a neutrality proclamation to keep the far-removed US uninvolved, despite interference from both sides in Europe.</a:t>
            </a:r>
          </a:p>
          <a:p>
            <a:r>
              <a:rPr lang="en-US" sz="2000" dirty="0"/>
              <a:t>Wilson advocated that Americans be neutral in thought and action, which was relatively achieved; most Americans would say they were anti-German, though many more were just glad the conflict was over there.</a:t>
            </a:r>
          </a:p>
          <a:p>
            <a:pPr lvl="1"/>
            <a:r>
              <a:rPr lang="en-US" sz="1800" dirty="0"/>
              <a:t>This was not true of American businesses, which began filling orders for war supplies from France, Britain, and Germany. </a:t>
            </a:r>
          </a:p>
          <a:p>
            <a:pPr lvl="1"/>
            <a:r>
              <a:rPr lang="en-US" sz="1800" dirty="0"/>
              <a:t>American ships headed to Germany were soon harassed by British ships, virtually ending US trade with Germany.</a:t>
            </a:r>
          </a:p>
        </p:txBody>
      </p:sp>
    </p:spTree>
    <p:extLst>
      <p:ext uri="{BB962C8B-B14F-4D97-AF65-F5344CB8AC3E}">
        <p14:creationId xmlns:p14="http://schemas.microsoft.com/office/powerpoint/2010/main" val="359527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3CDA9-E918-4D63-A7F4-60F9824ED11E}"/>
              </a:ext>
            </a:extLst>
          </p:cNvPr>
          <p:cNvSpPr>
            <a:spLocks noGrp="1"/>
          </p:cNvSpPr>
          <p:nvPr>
            <p:ph type="title"/>
          </p:nvPr>
        </p:nvSpPr>
        <p:spPr/>
        <p:txBody>
          <a:bodyPr/>
          <a:lstStyle/>
          <a:p>
            <a:r>
              <a:rPr lang="en-US" dirty="0"/>
              <a:t>War in Europe</a:t>
            </a:r>
          </a:p>
        </p:txBody>
      </p:sp>
      <p:sp>
        <p:nvSpPr>
          <p:cNvPr id="3" name="Content Placeholder 2">
            <a:extLst>
              <a:ext uri="{FF2B5EF4-FFF2-40B4-BE49-F238E27FC236}">
                <a16:creationId xmlns:a16="http://schemas.microsoft.com/office/drawing/2014/main" id="{D7494FC0-1AAC-40FD-8127-EE73D2448C03}"/>
              </a:ext>
            </a:extLst>
          </p:cNvPr>
          <p:cNvSpPr>
            <a:spLocks noGrp="1"/>
          </p:cNvSpPr>
          <p:nvPr>
            <p:ph idx="1"/>
          </p:nvPr>
        </p:nvSpPr>
        <p:spPr/>
        <p:txBody>
          <a:bodyPr>
            <a:normAutofit/>
          </a:bodyPr>
          <a:lstStyle/>
          <a:p>
            <a:r>
              <a:rPr lang="en-US" sz="2000" dirty="0"/>
              <a:t>As the British blockaded German ports, Germany announced the use of submarine warfare.</a:t>
            </a:r>
          </a:p>
          <a:p>
            <a:pPr lvl="1"/>
            <a:r>
              <a:rPr lang="en-US" sz="1800" dirty="0"/>
              <a:t>It was a German U-boat that fired on the British passenger ship </a:t>
            </a:r>
            <a:r>
              <a:rPr lang="en-US" sz="1800" i="1" dirty="0"/>
              <a:t>Lusitania</a:t>
            </a:r>
            <a:r>
              <a:rPr lang="en-US" sz="1800" dirty="0"/>
              <a:t>, sinking it, resulting in the deaths of nearly 1200 people (128 Americans) just 15 miles from the coast of Ireland.</a:t>
            </a:r>
          </a:p>
          <a:p>
            <a:pPr lvl="1"/>
            <a:r>
              <a:rPr lang="en-US" sz="1800" dirty="0"/>
              <a:t>Wilson chose a diplomatic route instead of declaring war, and Germany agreed “not to sink unarmed and unresisting passenger ships without warning.”</a:t>
            </a:r>
          </a:p>
          <a:p>
            <a:pPr lvl="1"/>
            <a:r>
              <a:rPr lang="en-US" sz="1800" dirty="0"/>
              <a:t>After Wilson’s re-election in 1916, and confirmation on American neutrality in early 1917, Germany announced their intended use of unrestricted submarine warfare—which called for the sinking of all ships they came across in a war zone, passenger, merchant, American, or otherwise.</a:t>
            </a:r>
          </a:p>
        </p:txBody>
      </p:sp>
    </p:spTree>
    <p:extLst>
      <p:ext uri="{BB962C8B-B14F-4D97-AF65-F5344CB8AC3E}">
        <p14:creationId xmlns:p14="http://schemas.microsoft.com/office/powerpoint/2010/main" val="2066445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7EED6-59AD-4BC6-998A-3991AB5A19B5}"/>
              </a:ext>
            </a:extLst>
          </p:cNvPr>
          <p:cNvSpPr>
            <a:spLocks noGrp="1"/>
          </p:cNvSpPr>
          <p:nvPr>
            <p:ph type="title"/>
          </p:nvPr>
        </p:nvSpPr>
        <p:spPr/>
        <p:txBody>
          <a:bodyPr/>
          <a:lstStyle/>
          <a:p>
            <a:r>
              <a:rPr lang="en-US" dirty="0"/>
              <a:t>War in Europe</a:t>
            </a:r>
          </a:p>
        </p:txBody>
      </p:sp>
      <p:sp>
        <p:nvSpPr>
          <p:cNvPr id="3" name="Content Placeholder 2">
            <a:extLst>
              <a:ext uri="{FF2B5EF4-FFF2-40B4-BE49-F238E27FC236}">
                <a16:creationId xmlns:a16="http://schemas.microsoft.com/office/drawing/2014/main" id="{9F112CEB-EB3E-490E-A600-F9919BE23904}"/>
              </a:ext>
            </a:extLst>
          </p:cNvPr>
          <p:cNvSpPr>
            <a:spLocks noGrp="1"/>
          </p:cNvSpPr>
          <p:nvPr>
            <p:ph idx="1"/>
          </p:nvPr>
        </p:nvSpPr>
        <p:spPr/>
        <p:txBody>
          <a:bodyPr>
            <a:normAutofit/>
          </a:bodyPr>
          <a:lstStyle/>
          <a:p>
            <a:r>
              <a:rPr lang="en-US" sz="2000" dirty="0"/>
              <a:t>The Russian Revolution came to a boiling point in 1917 with the execution of the Tsar, and forced the country to back out of the war effort. </a:t>
            </a:r>
          </a:p>
          <a:p>
            <a:r>
              <a:rPr lang="en-US" sz="2000" dirty="0"/>
              <a:t>Controlling the majority of the cables from Europe to the US gave Britain the upper hand in what news was delivered to the US about the war. </a:t>
            </a:r>
          </a:p>
          <a:p>
            <a:pPr lvl="1"/>
            <a:r>
              <a:rPr lang="en-US" sz="1800" dirty="0"/>
              <a:t>This often meant that the Allied powers were made to look brave while Central forces were beasts. </a:t>
            </a:r>
          </a:p>
          <a:p>
            <a:pPr lvl="1"/>
            <a:r>
              <a:rPr lang="en-US" sz="1800" dirty="0"/>
              <a:t>This also allowed the British to intercept a message from Germany to Mexico and deliver it to the US.</a:t>
            </a:r>
          </a:p>
          <a:p>
            <a:pPr lvl="1"/>
            <a:r>
              <a:rPr lang="en-US" sz="1800" dirty="0"/>
              <a:t>The Zimmerman Telegram sent by Germany was to encourage Mexico to join the Central Powers with the promise of restoring former-Mexican, now-US territory to Mexico, including Texas, Arizona, and New Mexico. </a:t>
            </a:r>
          </a:p>
        </p:txBody>
      </p:sp>
    </p:spTree>
    <p:extLst>
      <p:ext uri="{BB962C8B-B14F-4D97-AF65-F5344CB8AC3E}">
        <p14:creationId xmlns:p14="http://schemas.microsoft.com/office/powerpoint/2010/main" val="1158626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771CE-0F6B-4D63-9545-56A06D2F5F96}"/>
              </a:ext>
            </a:extLst>
          </p:cNvPr>
          <p:cNvSpPr>
            <a:spLocks noGrp="1"/>
          </p:cNvSpPr>
          <p:nvPr>
            <p:ph type="title"/>
          </p:nvPr>
        </p:nvSpPr>
        <p:spPr/>
        <p:txBody>
          <a:bodyPr/>
          <a:lstStyle/>
          <a:p>
            <a:r>
              <a:rPr lang="en-US" dirty="0"/>
              <a:t>The US joins the War</a:t>
            </a:r>
          </a:p>
        </p:txBody>
      </p:sp>
      <p:sp>
        <p:nvSpPr>
          <p:cNvPr id="3" name="Content Placeholder 2">
            <a:extLst>
              <a:ext uri="{FF2B5EF4-FFF2-40B4-BE49-F238E27FC236}">
                <a16:creationId xmlns:a16="http://schemas.microsoft.com/office/drawing/2014/main" id="{613735CC-3773-4AD0-B9DD-5D9FB847B257}"/>
              </a:ext>
            </a:extLst>
          </p:cNvPr>
          <p:cNvSpPr>
            <a:spLocks noGrp="1"/>
          </p:cNvSpPr>
          <p:nvPr>
            <p:ph idx="1"/>
          </p:nvPr>
        </p:nvSpPr>
        <p:spPr/>
        <p:txBody>
          <a:bodyPr>
            <a:normAutofit fontScale="92500"/>
          </a:bodyPr>
          <a:lstStyle/>
          <a:p>
            <a:r>
              <a:rPr lang="en-US" sz="2000" dirty="0"/>
              <a:t>Wilson asked Congress to declare war in April, 1917, but was quick to contrast American war aims with those of the others involved. </a:t>
            </a:r>
          </a:p>
          <a:p>
            <a:pPr lvl="1"/>
            <a:r>
              <a:rPr lang="en-US" sz="1800" dirty="0"/>
              <a:t>While others were fighting wars of conquest, the US was fighting to ensure democracy and peace.</a:t>
            </a:r>
          </a:p>
          <a:p>
            <a:r>
              <a:rPr lang="en-US" sz="2000" dirty="0"/>
              <a:t>Mobilizing the country for war would not have been possible without the help of the Committee on Public Information, who helped quiet dissent. </a:t>
            </a:r>
          </a:p>
          <a:p>
            <a:pPr lvl="1"/>
            <a:r>
              <a:rPr lang="en-US" sz="1800" dirty="0"/>
              <a:t>The Committee posted propaganda around the country to stir up support for the war and/or hatred of the enemy.</a:t>
            </a:r>
          </a:p>
          <a:p>
            <a:pPr lvl="1"/>
            <a:r>
              <a:rPr lang="en-US" sz="1800" dirty="0"/>
              <a:t>They depended on and created an aroused public passion and voluntary compliance, which would served as an example for later mobilization efforts.</a:t>
            </a:r>
          </a:p>
          <a:p>
            <a:r>
              <a:rPr lang="en-US" sz="2000" dirty="0"/>
              <a:t>The War Industries Board saw the government take a large role in economic planning, and got the public to join in voluntarily, while also issuing production quotas and allocating raw materials on their own.</a:t>
            </a:r>
          </a:p>
        </p:txBody>
      </p:sp>
    </p:spTree>
    <p:extLst>
      <p:ext uri="{BB962C8B-B14F-4D97-AF65-F5344CB8AC3E}">
        <p14:creationId xmlns:p14="http://schemas.microsoft.com/office/powerpoint/2010/main" val="3094304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Dividend</Template>
  <TotalTime>984</TotalTime>
  <Words>1724</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Gill Sans MT</vt:lpstr>
      <vt:lpstr>Wingdings 2</vt:lpstr>
      <vt:lpstr>Dividend</vt:lpstr>
      <vt:lpstr>Chapter 29</vt:lpstr>
      <vt:lpstr>Wilson and the “Triple Wall of Privilege”</vt:lpstr>
      <vt:lpstr>Other Legislation </vt:lpstr>
      <vt:lpstr>Diplomacy in Mexico</vt:lpstr>
      <vt:lpstr>War in Europe</vt:lpstr>
      <vt:lpstr>War in Europe</vt:lpstr>
      <vt:lpstr>War in Europe</vt:lpstr>
      <vt:lpstr>War in Europe</vt:lpstr>
      <vt:lpstr>The US joins the War</vt:lpstr>
      <vt:lpstr>Domestic Impact</vt:lpstr>
      <vt:lpstr>Fighting the War</vt:lpstr>
      <vt:lpstr>US Casualties and Contributions</vt:lpstr>
      <vt:lpstr>Playing a Part in Peace</vt:lpstr>
      <vt:lpstr>Treaty of  Versailles </vt:lpstr>
      <vt:lpstr>Treaty of Versailles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29</dc:title>
  <dc:creator>Jennifer</dc:creator>
  <cp:lastModifiedBy>Jennifer Crowe</cp:lastModifiedBy>
  <cp:revision>20</cp:revision>
  <dcterms:created xsi:type="dcterms:W3CDTF">2019-04-07T22:27:20Z</dcterms:created>
  <dcterms:modified xsi:type="dcterms:W3CDTF">2019-04-09T21:56:16Z</dcterms:modified>
</cp:coreProperties>
</file>