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1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9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0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0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0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07BF-0334-4349-ABAA-AF363F1C9DB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0EB4-3720-46D5-A737-3757164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2: Civil Rights and Liberties</a:t>
            </a:r>
          </a:p>
          <a:p>
            <a:r>
              <a:rPr lang="en-US" dirty="0" smtClean="0"/>
              <a:t>Chapter 5 </a:t>
            </a:r>
            <a:r>
              <a:rPr lang="en-US" smtClean="0"/>
              <a:t>| 10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2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Using pages 161-195 (I know, right?), answer the following questions to include in your notes for this chapter. It will be helpful to copy down the questions.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and explain each of the following laws/policies, including when it was made, what it does, and the civil rights movement to which it most applies.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Equal </a:t>
            </a:r>
            <a:r>
              <a:rPr lang="en-US" dirty="0" smtClean="0"/>
              <a:t>Pay </a:t>
            </a:r>
            <a:r>
              <a:rPr lang="en-US" dirty="0" smtClean="0"/>
              <a:t>Act of 1963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Civil Rights Act of 1964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Affirmative Action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The Voting Rights Act of 1965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Age Discrimination in Employment Act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Civil Rights Act of 1968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Bilingual Education Act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Equal Rights Amendment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Americans with Disabilities Act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Title IX Amendment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Defense Appropriations Act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Matthew Shepard Act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Ledbetter Fair Pay Act</a:t>
            </a:r>
          </a:p>
          <a:p>
            <a:pPr marL="1371600" lvl="2" indent="-4572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2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Equality is at the heart of this concept.</a:t>
            </a:r>
          </a:p>
          <a:p>
            <a:r>
              <a:rPr lang="en-US" dirty="0" smtClean="0"/>
              <a:t>Civil Rights: refers to the rights of all Americans to equal treatment under the law. </a:t>
            </a:r>
          </a:p>
          <a:p>
            <a:r>
              <a:rPr lang="en-US" dirty="0" smtClean="0"/>
              <a:t>Different from civil liberties.</a:t>
            </a:r>
          </a:p>
          <a:p>
            <a:pPr lvl="1"/>
            <a:r>
              <a:rPr lang="en-US" dirty="0" smtClean="0"/>
              <a:t>Civil liberties work to limit the government, specifying what it </a:t>
            </a:r>
            <a:r>
              <a:rPr lang="en-US" i="1" dirty="0" smtClean="0"/>
              <a:t>cannot</a:t>
            </a:r>
            <a:r>
              <a:rPr lang="en-US" dirty="0" smtClean="0"/>
              <a:t> do; civil rights denote what the government </a:t>
            </a:r>
            <a:r>
              <a:rPr lang="en-US" i="1" dirty="0" smtClean="0"/>
              <a:t>must</a:t>
            </a:r>
            <a:r>
              <a:rPr lang="en-US" dirty="0" smtClean="0"/>
              <a:t> do to ensure equal protection of all citizens from discrimination and ensure their liberty.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9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discrimination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America has always held someone back:</a:t>
            </a:r>
          </a:p>
          <a:p>
            <a:pPr lvl="1"/>
            <a:r>
              <a:rPr lang="en-US" dirty="0" smtClean="0"/>
              <a:t>Many of the initial requirements for political participation revolved around status and wealth.</a:t>
            </a:r>
          </a:p>
          <a:p>
            <a:pPr lvl="1"/>
            <a:r>
              <a:rPr lang="en-US" dirty="0" smtClean="0"/>
              <a:t>Slavery as an institution and therefore discrimination against African-Americans was protected until the end of the US Civil War. Discrimination continued despite the passage of various civil rights laws.</a:t>
            </a:r>
          </a:p>
          <a:p>
            <a:pPr lvl="1"/>
            <a:r>
              <a:rPr lang="en-US" dirty="0" smtClean="0"/>
              <a:t>Native Americans were not granted citizenship and the accompanying rights by the US government unti</a:t>
            </a:r>
            <a:r>
              <a:rPr lang="en-US" dirty="0"/>
              <a:t>l</a:t>
            </a:r>
            <a:r>
              <a:rPr lang="en-US" dirty="0" smtClean="0"/>
              <a:t>1924. </a:t>
            </a:r>
          </a:p>
          <a:p>
            <a:pPr lvl="1"/>
            <a:r>
              <a:rPr lang="en-US" dirty="0" smtClean="0"/>
              <a:t>Women were also regarded as second-class citizens until the passage of the 19</a:t>
            </a:r>
            <a:r>
              <a:rPr lang="en-US" baseline="30000" dirty="0" smtClean="0"/>
              <a:t>th</a:t>
            </a:r>
            <a:r>
              <a:rPr lang="en-US" dirty="0" smtClean="0"/>
              <a:t> Amendment in 1920.</a:t>
            </a:r>
          </a:p>
          <a:p>
            <a:pPr lvl="2"/>
            <a:r>
              <a:rPr lang="en-US" dirty="0" smtClean="0"/>
              <a:t>Second-class citizen: A person whose status as a legal citizen or resident is beyond question, but who is also systematically discriminated against.</a:t>
            </a:r>
          </a:p>
          <a:p>
            <a:r>
              <a:rPr lang="en-US" dirty="0" smtClean="0"/>
              <a:t>But honestly, your guess is as good as mine.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Civil Rights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can pass their own laws that do not undermine but still work to reduce enforcement.</a:t>
            </a:r>
          </a:p>
          <a:p>
            <a:pPr lvl="1"/>
            <a:r>
              <a:rPr lang="en-US" dirty="0" smtClean="0"/>
              <a:t>Prime examples: Black Codes and Jim Crow laws.</a:t>
            </a:r>
          </a:p>
          <a:p>
            <a:pPr lvl="1"/>
            <a:r>
              <a:rPr lang="en-US" dirty="0" smtClean="0"/>
              <a:t>In 1883, the Supreme Court “removed the federal government as a forceful advocate for advancing civil rights” because it felt they were overstepping by trying to regulate “aspects of daily human interaction.”</a:t>
            </a:r>
          </a:p>
          <a:p>
            <a:pPr lvl="1"/>
            <a:r>
              <a:rPr lang="en-US" i="1" dirty="0" smtClean="0"/>
              <a:t>Plessy v. Ferguson</a:t>
            </a:r>
            <a:r>
              <a:rPr lang="en-US" dirty="0" smtClean="0"/>
              <a:t> (1896) established legal segregation with its “separate but equal” doctrine. </a:t>
            </a:r>
          </a:p>
          <a:p>
            <a:pPr lvl="1"/>
            <a:r>
              <a:rPr lang="en-US" dirty="0" smtClean="0"/>
              <a:t>States could also establish their own voter requirements, leading to the use of literacy tests, poll taxes, the grandfather clause, and the “white primary.”</a:t>
            </a:r>
          </a:p>
          <a:p>
            <a:pPr lvl="1"/>
            <a:r>
              <a:rPr lang="en-US" dirty="0" smtClean="0"/>
              <a:t>Extralegal measures often included lynching, vigilantism, and race riots.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1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“Separate but Equal”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Stated that as long as things were equal, they could be separate, therefore instituting legal segregation.</a:t>
            </a:r>
          </a:p>
          <a:p>
            <a:pPr lvl="1"/>
            <a:r>
              <a:rPr lang="en-US" dirty="0" smtClean="0"/>
              <a:t>Lawsuits against the </a:t>
            </a:r>
            <a:r>
              <a:rPr lang="en-US" i="1" dirty="0" smtClean="0"/>
              <a:t>Plessy</a:t>
            </a:r>
            <a:r>
              <a:rPr lang="en-US" dirty="0" smtClean="0"/>
              <a:t> decision began as early as the 1930s, when the NAACP challenged college admission procedures rather than requests states establish segregated universities. </a:t>
            </a:r>
          </a:p>
          <a:p>
            <a:pPr lvl="2"/>
            <a:r>
              <a:rPr lang="en-US" dirty="0" smtClean="0"/>
              <a:t>The Supreme Court would agree on this, and that once admitted, these students could not be sequestered to separate classes, libraries, or cafeterias. </a:t>
            </a:r>
          </a:p>
          <a:p>
            <a:pPr lvl="1"/>
            <a:r>
              <a:rPr lang="en-US" i="1" dirty="0" smtClean="0"/>
              <a:t>Brown v. Board </a:t>
            </a:r>
            <a:r>
              <a:rPr lang="en-US" dirty="0" smtClean="0"/>
              <a:t>(1954): overturned the </a:t>
            </a:r>
            <a:r>
              <a:rPr lang="en-US" i="1" dirty="0" smtClean="0"/>
              <a:t>Plessy</a:t>
            </a:r>
            <a:r>
              <a:rPr lang="en-US" dirty="0" smtClean="0"/>
              <a:t> decision unanimously, declaring that the use of segregated schools (not to mention other institutions) was harmful to American society as a whole, and that separate was “inherently unequal.”</a:t>
            </a:r>
          </a:p>
          <a:p>
            <a:pPr lvl="2"/>
            <a:r>
              <a:rPr lang="en-US" dirty="0" smtClean="0"/>
              <a:t>The integration efforts brought on by this decision would include more than just schools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5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 facto</a:t>
            </a:r>
            <a:r>
              <a:rPr lang="en-US" dirty="0" smtClean="0"/>
              <a:t> segregation: segregation that occurs because of past social and economic conditions, and residential patterns.</a:t>
            </a:r>
          </a:p>
          <a:p>
            <a:pPr lvl="1"/>
            <a:r>
              <a:rPr lang="en-US" dirty="0" smtClean="0"/>
              <a:t>Not necessarily intended. </a:t>
            </a:r>
          </a:p>
          <a:p>
            <a:pPr lvl="1"/>
            <a:r>
              <a:rPr lang="en-US" dirty="0" smtClean="0"/>
              <a:t>Ex: Many schools in the South are still technically segregated because of population demographics rather than policy.</a:t>
            </a:r>
          </a:p>
          <a:p>
            <a:r>
              <a:rPr lang="en-US" i="1" dirty="0" smtClean="0"/>
              <a:t>De jure</a:t>
            </a:r>
            <a:r>
              <a:rPr lang="en-US" dirty="0" smtClean="0"/>
              <a:t> segregation: Segregation that occurs because of laws or administrative decisions.</a:t>
            </a:r>
          </a:p>
          <a:p>
            <a:pPr lvl="1"/>
            <a:r>
              <a:rPr lang="en-US" dirty="0" smtClean="0"/>
              <a:t>More or less intentional. </a:t>
            </a:r>
          </a:p>
          <a:p>
            <a:pPr lvl="1"/>
            <a:r>
              <a:rPr lang="en-US" dirty="0" smtClean="0"/>
              <a:t>Ex: Drawing school district lines around certain neighborhoods.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9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Rights Movements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17900"/>
          </a:xfrm>
        </p:spPr>
        <p:txBody>
          <a:bodyPr/>
          <a:lstStyle/>
          <a:p>
            <a:r>
              <a:rPr lang="en-US" dirty="0" smtClean="0"/>
              <a:t>African American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299063"/>
            <a:ext cx="5157787" cy="38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Civil disobedience: nonviolent, public refusal to obey laws.</a:t>
            </a:r>
          </a:p>
          <a:p>
            <a:pPr lvl="1"/>
            <a:r>
              <a:rPr lang="en-US" dirty="0" smtClean="0"/>
              <a:t>SNCC, NAACP</a:t>
            </a:r>
          </a:p>
          <a:p>
            <a:pPr lvl="1"/>
            <a:r>
              <a:rPr lang="en-US" dirty="0" smtClean="0"/>
              <a:t>March on Washington</a:t>
            </a:r>
          </a:p>
          <a:p>
            <a:pPr lvl="1"/>
            <a:r>
              <a:rPr lang="en-US" dirty="0" smtClean="0"/>
              <a:t>Birmingham protest</a:t>
            </a:r>
          </a:p>
          <a:p>
            <a:r>
              <a:rPr lang="en-US" dirty="0" smtClean="0"/>
              <a:t>Black Power: separatist, militant view that argued desegregation should not result in cultural assimilation.</a:t>
            </a:r>
          </a:p>
          <a:p>
            <a:pPr lvl="1"/>
            <a:r>
              <a:rPr lang="en-US" dirty="0" smtClean="0"/>
              <a:t>“Any means necessary”</a:t>
            </a:r>
          </a:p>
          <a:p>
            <a:pPr lvl="1"/>
            <a:r>
              <a:rPr lang="en-US" dirty="0" smtClean="0"/>
              <a:t>Malcolm X, Black Panthers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17900"/>
          </a:xfrm>
        </p:spPr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299063"/>
            <a:ext cx="5183188" cy="38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Centered around personal autonomy. </a:t>
            </a:r>
          </a:p>
          <a:p>
            <a:r>
              <a:rPr lang="en-US" dirty="0" smtClean="0"/>
              <a:t>Anti-slavery campaigns that turned into women’s rights campaigns.</a:t>
            </a:r>
          </a:p>
          <a:p>
            <a:pPr lvl="1"/>
            <a:r>
              <a:rPr lang="en-US" dirty="0" smtClean="0"/>
              <a:t>Seneca Falls Convention (1848)</a:t>
            </a:r>
          </a:p>
          <a:p>
            <a:pPr lvl="1"/>
            <a:r>
              <a:rPr lang="en-US" dirty="0" smtClean="0"/>
              <a:t>Suffrage (1920)</a:t>
            </a:r>
          </a:p>
          <a:p>
            <a:r>
              <a:rPr lang="en-US" dirty="0" smtClean="0"/>
              <a:t>Employment and gender equality.</a:t>
            </a:r>
          </a:p>
          <a:p>
            <a:pPr lvl="1"/>
            <a:r>
              <a:rPr lang="en-US" dirty="0" smtClean="0"/>
              <a:t>Feminism: the philosophy of political, economic, and social equality for women and the gender consciousness to mobilize women for change.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7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Rights Movements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Chicano/</a:t>
            </a:r>
            <a:r>
              <a:rPr lang="en-US" dirty="0" err="1" smtClean="0"/>
              <a:t>Latinx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parallels </a:t>
            </a:r>
            <a:r>
              <a:rPr lang="en-US" dirty="0" err="1" smtClean="0"/>
              <a:t>Af</a:t>
            </a:r>
            <a:r>
              <a:rPr lang="en-US" dirty="0" smtClean="0"/>
              <a:t>-Am and Women’s movements.</a:t>
            </a:r>
          </a:p>
          <a:p>
            <a:pPr lvl="1"/>
            <a:r>
              <a:rPr lang="en-US" dirty="0" smtClean="0"/>
              <a:t>With additional focus on land rights, workers’ rights, education, and positive unity. </a:t>
            </a:r>
          </a:p>
          <a:p>
            <a:r>
              <a:rPr lang="en-US" dirty="0" smtClean="0"/>
              <a:t>Voting rights fully awarded by 1965. </a:t>
            </a:r>
          </a:p>
          <a:p>
            <a:r>
              <a:rPr lang="en-US" dirty="0" smtClean="0"/>
              <a:t>Modern concerns: immigration and citizenship, education.</a:t>
            </a:r>
          </a:p>
          <a:p>
            <a:pPr lvl="1"/>
            <a:r>
              <a:rPr lang="en-US" dirty="0" smtClean="0"/>
              <a:t>This includes residency status and bilingual education.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goals: civil rights, sovereignty of nations.</a:t>
            </a:r>
          </a:p>
          <a:p>
            <a:r>
              <a:rPr lang="en-US" dirty="0" smtClean="0"/>
              <a:t>Took-off post-WWII.</a:t>
            </a:r>
          </a:p>
          <a:p>
            <a:pPr lvl="1"/>
            <a:r>
              <a:rPr lang="en-US" dirty="0" smtClean="0"/>
              <a:t>National Council of American Indians represented interests to Congress.</a:t>
            </a:r>
          </a:p>
          <a:p>
            <a:r>
              <a:rPr lang="en-US" dirty="0" smtClean="0"/>
              <a:t>Successful, but still tense.</a:t>
            </a:r>
          </a:p>
          <a:p>
            <a:pPr lvl="1"/>
            <a:r>
              <a:rPr lang="en-US" dirty="0" smtClean="0"/>
              <a:t>Indian Civil Rights Act (1968)</a:t>
            </a:r>
          </a:p>
          <a:p>
            <a:pPr lvl="1"/>
            <a:r>
              <a:rPr lang="en-US" dirty="0" smtClean="0"/>
              <a:t>“Domestic Dependent Nations”</a:t>
            </a:r>
          </a:p>
          <a:p>
            <a:pPr lvl="1"/>
            <a:r>
              <a:rPr lang="en-US" dirty="0" smtClean="0"/>
              <a:t>Modern concerns: sovereignty, land rights, stereotyping.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6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Rights Movements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Persons with Disabilities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 included in Civil Rights Act of 1964. </a:t>
            </a:r>
          </a:p>
          <a:p>
            <a:pPr lvl="1"/>
            <a:r>
              <a:rPr lang="en-US" dirty="0" smtClean="0"/>
              <a:t>Relatively new, starting in the late 1960s, early 1970s. </a:t>
            </a:r>
          </a:p>
          <a:p>
            <a:r>
              <a:rPr lang="en-US" dirty="0" smtClean="0"/>
              <a:t>Focus on accessibility and opportunity.</a:t>
            </a:r>
          </a:p>
          <a:p>
            <a:pPr lvl="1"/>
            <a:r>
              <a:rPr lang="en-US" dirty="0" smtClean="0"/>
              <a:t>Required accommodations from employers, schools, and more.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LGBT+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relatively new.</a:t>
            </a:r>
          </a:p>
          <a:p>
            <a:pPr lvl="1"/>
            <a:r>
              <a:rPr lang="en-US" dirty="0" smtClean="0"/>
              <a:t>Stonewall Riots (1969): two-day stand-off between police and club-goers</a:t>
            </a:r>
          </a:p>
          <a:p>
            <a:r>
              <a:rPr lang="en-US" dirty="0" smtClean="0"/>
              <a:t>Largely successful in changing opinions and laws.</a:t>
            </a:r>
          </a:p>
          <a:p>
            <a:pPr lvl="1"/>
            <a:r>
              <a:rPr lang="en-US" dirty="0" smtClean="0"/>
              <a:t>Hate crimes &amp; the Matthew Shepard Act (2009)</a:t>
            </a:r>
          </a:p>
          <a:p>
            <a:pPr lvl="1"/>
            <a:r>
              <a:rPr lang="en-US" dirty="0" smtClean="0"/>
              <a:t>Military service</a:t>
            </a:r>
          </a:p>
          <a:p>
            <a:pPr lvl="1"/>
            <a:r>
              <a:rPr lang="en-US" i="1" dirty="0" smtClean="0"/>
              <a:t>Obergefell v. Hodges </a:t>
            </a:r>
            <a:r>
              <a:rPr lang="en-US" dirty="0" smtClean="0"/>
              <a:t>(2015)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862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968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AP Government</vt:lpstr>
      <vt:lpstr>Civil Rights</vt:lpstr>
      <vt:lpstr>Why does discrimination exist?</vt:lpstr>
      <vt:lpstr>Limitations of Civil Rights Laws</vt:lpstr>
      <vt:lpstr>“Separate but Equal”</vt:lpstr>
      <vt:lpstr>Segregation</vt:lpstr>
      <vt:lpstr>The Civil Rights Movements</vt:lpstr>
      <vt:lpstr>The Civil Rights Movements</vt:lpstr>
      <vt:lpstr>The Civil Rights Movements</vt:lpstr>
      <vt:lpstr>Notes on Your Own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Government</dc:title>
  <dc:creator>Jennifer Crowe</dc:creator>
  <cp:lastModifiedBy>Jennifer Crowe</cp:lastModifiedBy>
  <cp:revision>11</cp:revision>
  <dcterms:created xsi:type="dcterms:W3CDTF">2019-06-05T16:04:02Z</dcterms:created>
  <dcterms:modified xsi:type="dcterms:W3CDTF">2019-06-10T15:16:30Z</dcterms:modified>
</cp:coreProperties>
</file>