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1" r:id="rId16"/>
    <p:sldId id="270" r:id="rId17"/>
    <p:sldId id="272" r:id="rId18"/>
    <p:sldId id="274" r:id="rId19"/>
    <p:sldId id="273"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1/22/2019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98E97-6A2A-43B4-BFF5-BC8EAEB7760A}"/>
              </a:ext>
            </a:extLst>
          </p:cNvPr>
          <p:cNvSpPr>
            <a:spLocks noGrp="1"/>
          </p:cNvSpPr>
          <p:nvPr>
            <p:ph type="ctrTitle"/>
          </p:nvPr>
        </p:nvSpPr>
        <p:spPr/>
        <p:txBody>
          <a:bodyPr/>
          <a:lstStyle/>
          <a:p>
            <a:r>
              <a:rPr lang="en-US" dirty="0"/>
              <a:t>Chapters 17-18</a:t>
            </a:r>
          </a:p>
        </p:txBody>
      </p:sp>
      <p:sp>
        <p:nvSpPr>
          <p:cNvPr id="3" name="Subtitle 2">
            <a:extLst>
              <a:ext uri="{FF2B5EF4-FFF2-40B4-BE49-F238E27FC236}">
                <a16:creationId xmlns:a16="http://schemas.microsoft.com/office/drawing/2014/main" id="{BCB0E52D-2CB8-41C6-8C93-C6D2C031BA19}"/>
              </a:ext>
            </a:extLst>
          </p:cNvPr>
          <p:cNvSpPr>
            <a:spLocks noGrp="1"/>
          </p:cNvSpPr>
          <p:nvPr>
            <p:ph type="subTitle" idx="1"/>
          </p:nvPr>
        </p:nvSpPr>
        <p:spPr/>
        <p:txBody>
          <a:bodyPr/>
          <a:lstStyle/>
          <a:p>
            <a:r>
              <a:rPr lang="en-US" dirty="0"/>
              <a:t>APUSH</a:t>
            </a:r>
          </a:p>
        </p:txBody>
      </p:sp>
    </p:spTree>
    <p:extLst>
      <p:ext uri="{BB962C8B-B14F-4D97-AF65-F5344CB8AC3E}">
        <p14:creationId xmlns:p14="http://schemas.microsoft.com/office/powerpoint/2010/main" val="736718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regon boundary dispute">
            <a:extLst>
              <a:ext uri="{FF2B5EF4-FFF2-40B4-BE49-F238E27FC236}">
                <a16:creationId xmlns:a16="http://schemas.microsoft.com/office/drawing/2014/main" id="{1A52AB74-3A47-40C2-B48C-3BADBF7ACB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9925" y="576263"/>
            <a:ext cx="5772150" cy="570547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235ACA87-0E6A-45D9-8ED8-DC1B49A8331F}"/>
              </a:ext>
            </a:extLst>
          </p:cNvPr>
          <p:cNvCxnSpPr>
            <a:cxnSpLocks/>
          </p:cNvCxnSpPr>
          <p:nvPr/>
        </p:nvCxnSpPr>
        <p:spPr>
          <a:xfrm flipH="1" flipV="1">
            <a:off x="8680174" y="3154017"/>
            <a:ext cx="1855305" cy="2617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D7B83AF-83BC-48E8-AD86-D195857937B3}"/>
              </a:ext>
            </a:extLst>
          </p:cNvPr>
          <p:cNvCxnSpPr>
            <a:cxnSpLocks/>
          </p:cNvCxnSpPr>
          <p:nvPr/>
        </p:nvCxnSpPr>
        <p:spPr>
          <a:xfrm flipV="1">
            <a:off x="2093843" y="954157"/>
            <a:ext cx="1908314" cy="8083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446D1F2-DBD8-4B30-A9B0-3AA44B10F20E}"/>
              </a:ext>
            </a:extLst>
          </p:cNvPr>
          <p:cNvSpPr txBox="1"/>
          <p:nvPr/>
        </p:nvSpPr>
        <p:spPr>
          <a:xfrm>
            <a:off x="768626" y="1510748"/>
            <a:ext cx="1908314" cy="1200329"/>
          </a:xfrm>
          <a:prstGeom prst="rect">
            <a:avLst/>
          </a:prstGeom>
          <a:noFill/>
        </p:spPr>
        <p:txBody>
          <a:bodyPr wrap="square" rtlCol="0">
            <a:spAutoFit/>
          </a:bodyPr>
          <a:lstStyle/>
          <a:p>
            <a:r>
              <a:rPr lang="en-US" dirty="0"/>
              <a:t>Where most Americans wanted the boundary to be…</a:t>
            </a:r>
          </a:p>
        </p:txBody>
      </p:sp>
      <p:sp>
        <p:nvSpPr>
          <p:cNvPr id="12" name="TextBox 11">
            <a:extLst>
              <a:ext uri="{FF2B5EF4-FFF2-40B4-BE49-F238E27FC236}">
                <a16:creationId xmlns:a16="http://schemas.microsoft.com/office/drawing/2014/main" id="{AA1C1388-9F21-4C5B-AB39-AEB2E2891E5D}"/>
              </a:ext>
            </a:extLst>
          </p:cNvPr>
          <p:cNvSpPr txBox="1"/>
          <p:nvPr/>
        </p:nvSpPr>
        <p:spPr>
          <a:xfrm>
            <a:off x="10535479" y="2981738"/>
            <a:ext cx="1444487" cy="1754326"/>
          </a:xfrm>
          <a:prstGeom prst="rect">
            <a:avLst/>
          </a:prstGeom>
          <a:noFill/>
        </p:spPr>
        <p:txBody>
          <a:bodyPr wrap="square" rtlCol="0">
            <a:spAutoFit/>
          </a:bodyPr>
          <a:lstStyle/>
          <a:p>
            <a:r>
              <a:rPr lang="en-US" dirty="0"/>
              <a:t>Where both Polk and the British proposed to create the boundary</a:t>
            </a:r>
          </a:p>
        </p:txBody>
      </p:sp>
    </p:spTree>
    <p:extLst>
      <p:ext uri="{BB962C8B-B14F-4D97-AF65-F5344CB8AC3E}">
        <p14:creationId xmlns:p14="http://schemas.microsoft.com/office/powerpoint/2010/main" val="420446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Polk’s Four Point Plan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lnSpcReduction="10000"/>
          </a:bodyPr>
          <a:lstStyle/>
          <a:p>
            <a:r>
              <a:rPr lang="en-US" sz="2400" dirty="0"/>
              <a:t>California</a:t>
            </a:r>
          </a:p>
          <a:p>
            <a:pPr lvl="1"/>
            <a:r>
              <a:rPr lang="en-US" sz="2200" dirty="0"/>
              <a:t>Polk tried to follow in TJ’s footsteps and buy the land from Mexico. He sent an ambassador to Mexico with $25 million and the order to purchase CA and as much of the surrounding area as he could.</a:t>
            </a:r>
          </a:p>
          <a:p>
            <a:pPr lvl="1"/>
            <a:r>
              <a:rPr lang="en-US" sz="2200" dirty="0"/>
              <a:t>This ambassador was refused audience with the Mexican government, and any plan to purchase land was foiled. </a:t>
            </a:r>
          </a:p>
          <a:p>
            <a:pPr lvl="1"/>
            <a:r>
              <a:rPr lang="en-US" sz="2200" dirty="0"/>
              <a:t>Polk discussed going to war for the land, but his cabinet argued that the conflict would be unfounded unless Mexico were to fire the first shot. </a:t>
            </a:r>
          </a:p>
          <a:p>
            <a:pPr lvl="1"/>
            <a:r>
              <a:rPr lang="en-US" sz="2200" dirty="0"/>
              <a:t>Polk had already sent Gen. Zachery Taylor south with troops, and now had to remain oddly hopeful that they would be attacked.</a:t>
            </a:r>
          </a:p>
        </p:txBody>
      </p:sp>
    </p:spTree>
    <p:extLst>
      <p:ext uri="{BB962C8B-B14F-4D97-AF65-F5344CB8AC3E}">
        <p14:creationId xmlns:p14="http://schemas.microsoft.com/office/powerpoint/2010/main" val="223040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Mexican-American War</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Taylor’s troops were attacked in April, 1846, providing Polk the opportunity for war.</a:t>
            </a:r>
          </a:p>
          <a:p>
            <a:pPr lvl="1"/>
            <a:r>
              <a:rPr lang="en-US" sz="2000" dirty="0"/>
              <a:t>Polk presented to Congress the facts that Mexico still owed the US money in reparations over citizen assaults in TX, refused a peaceful ambassador, and attacked “peaceful, protective troops.”</a:t>
            </a:r>
          </a:p>
          <a:p>
            <a:pPr lvl="1"/>
            <a:r>
              <a:rPr lang="en-US" sz="2000" dirty="0"/>
              <a:t>Congress, whether they believed the same as Polk or not, agreed to the war.</a:t>
            </a:r>
          </a:p>
        </p:txBody>
      </p:sp>
    </p:spTree>
    <p:extLst>
      <p:ext uri="{BB962C8B-B14F-4D97-AF65-F5344CB8AC3E}">
        <p14:creationId xmlns:p14="http://schemas.microsoft.com/office/powerpoint/2010/main" val="238832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Mexican-American War</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US war efforts were highly successful.</a:t>
            </a:r>
          </a:p>
          <a:p>
            <a:pPr lvl="1"/>
            <a:r>
              <a:rPr lang="en-US" sz="1800" dirty="0"/>
              <a:t>Santa Fe was easily captured and held.</a:t>
            </a:r>
          </a:p>
          <a:p>
            <a:pPr lvl="1"/>
            <a:r>
              <a:rPr lang="en-US" sz="1800" dirty="0"/>
              <a:t>US troops just happened to be nearing CA when war broke out and rallied Americans there to fight to free the area from Mexico.</a:t>
            </a:r>
          </a:p>
          <a:p>
            <a:pPr lvl="1"/>
            <a:r>
              <a:rPr lang="en-US" sz="1800" dirty="0"/>
              <a:t>Highly improved Army, Navy, and Marine forces were employed everywhere and set up a crippling blockade around Mexican ports.</a:t>
            </a:r>
          </a:p>
          <a:p>
            <a:pPr lvl="1"/>
            <a:r>
              <a:rPr lang="en-US" sz="1800" dirty="0"/>
              <a:t>Gen. Taylor secured a decisive victory at Buena Vista (1847), allowing Gen. Winfield Scott to march to capture Mexico City.</a:t>
            </a:r>
          </a:p>
        </p:txBody>
      </p:sp>
    </p:spTree>
    <p:extLst>
      <p:ext uri="{BB962C8B-B14F-4D97-AF65-F5344CB8AC3E}">
        <p14:creationId xmlns:p14="http://schemas.microsoft.com/office/powerpoint/2010/main" val="206328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Mexican-American War</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The Treaty of Guadalupe Hidalgo was signed in February of 1848.</a:t>
            </a:r>
          </a:p>
          <a:p>
            <a:pPr lvl="1"/>
            <a:r>
              <a:rPr lang="en-US" sz="2200" dirty="0"/>
              <a:t>Gave the US what amounted to half of Mexico, including the rest of Oregon, California, and all remaining claims to Texas.</a:t>
            </a:r>
          </a:p>
          <a:p>
            <a:pPr lvl="1"/>
            <a:r>
              <a:rPr lang="en-US" sz="2200" dirty="0"/>
              <a:t>US paid Mexico $18 million: $15 honestly for the land, and $3 for Mexican debts to the US.</a:t>
            </a:r>
          </a:p>
        </p:txBody>
      </p:sp>
    </p:spTree>
    <p:extLst>
      <p:ext uri="{BB962C8B-B14F-4D97-AF65-F5344CB8AC3E}">
        <p14:creationId xmlns:p14="http://schemas.microsoft.com/office/powerpoint/2010/main" val="3776056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us map 1848">
            <a:extLst>
              <a:ext uri="{FF2B5EF4-FFF2-40B4-BE49-F238E27FC236}">
                <a16:creationId xmlns:a16="http://schemas.microsoft.com/office/drawing/2014/main" id="{255C01FD-4F7F-42B7-A61C-611DE9A048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663" y="516161"/>
            <a:ext cx="9266830" cy="580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009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Results of the Mex-AM War</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Testing ground for the US Civil War.</a:t>
            </a:r>
          </a:p>
          <a:p>
            <a:pPr lvl="1"/>
            <a:r>
              <a:rPr lang="en-US" sz="2200" dirty="0"/>
              <a:t>Many of the generals, strategies, and training programs used in the Civil War got their starts here.</a:t>
            </a:r>
          </a:p>
          <a:p>
            <a:pPr lvl="1"/>
            <a:r>
              <a:rPr lang="en-US" sz="2200" dirty="0"/>
              <a:t>A lot of the land that US troops would encounter would also make an appearance later.</a:t>
            </a:r>
          </a:p>
          <a:p>
            <a:r>
              <a:rPr lang="en-US" sz="2400" dirty="0"/>
              <a:t>Brought tensions over slavery to the forefront.</a:t>
            </a:r>
          </a:p>
          <a:p>
            <a:pPr lvl="1"/>
            <a:r>
              <a:rPr lang="en-US" sz="2000" dirty="0"/>
              <a:t>Wilmot Proviso (1846): proposed the prohibition of slavery from any territory gained from the Mex-Am War.</a:t>
            </a:r>
          </a:p>
        </p:txBody>
      </p:sp>
    </p:spTree>
    <p:extLst>
      <p:ext uri="{BB962C8B-B14F-4D97-AF65-F5344CB8AC3E}">
        <p14:creationId xmlns:p14="http://schemas.microsoft.com/office/powerpoint/2010/main" val="191080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Results of the Mex-AM War</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smtClean="0"/>
              <a:t>With many of the expansion issues settled, the US was only left with one major issue to tackle, slavery.</a:t>
            </a:r>
          </a:p>
          <a:p>
            <a:pPr lvl="1"/>
            <a:r>
              <a:rPr lang="en-US" sz="2200" dirty="0" smtClean="0"/>
              <a:t>Neither major political party wanted to take a side, choosing to benefit from sectionalism rather than be destroyed by it.</a:t>
            </a:r>
          </a:p>
          <a:p>
            <a:pPr lvl="1"/>
            <a:r>
              <a:rPr lang="en-US" sz="2200" dirty="0" smtClean="0"/>
              <a:t>They also chose to try out new candidates in the Election of 1848. The Democrats nominated Lewis Cass, while the Whigs nominated Zachery Taylor.</a:t>
            </a:r>
          </a:p>
        </p:txBody>
      </p:sp>
    </p:spTree>
    <p:extLst>
      <p:ext uri="{BB962C8B-B14F-4D97-AF65-F5344CB8AC3E}">
        <p14:creationId xmlns:p14="http://schemas.microsoft.com/office/powerpoint/2010/main" val="150882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California</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Gold is found at Sutter’s Mill in CA starting the California gold rush.</a:t>
            </a:r>
          </a:p>
          <a:p>
            <a:pPr lvl="1"/>
            <a:r>
              <a:rPr lang="en-US" sz="2000" dirty="0" smtClean="0"/>
              <a:t>This dramatically increased the population of CA, but with mostly criminals.</a:t>
            </a:r>
          </a:p>
          <a:p>
            <a:pPr lvl="1"/>
            <a:r>
              <a:rPr lang="en-US" sz="2000" dirty="0" smtClean="0"/>
              <a:t>This caused CA to applied for statehood early.</a:t>
            </a:r>
          </a:p>
          <a:p>
            <a:pPr lvl="2"/>
            <a:r>
              <a:rPr lang="en-US" sz="2000" dirty="0" smtClean="0"/>
              <a:t>They did not meet the population requirement, but drafted a state constitution and submitted it to Congress in order to create a state government that could protect them. </a:t>
            </a:r>
          </a:p>
          <a:p>
            <a:pPr lvl="2"/>
            <a:r>
              <a:rPr lang="en-US" sz="2000" dirty="0" smtClean="0"/>
              <a:t>Their state constitution excluded slavery from the territory.</a:t>
            </a:r>
          </a:p>
        </p:txBody>
      </p:sp>
    </p:spTree>
    <p:extLst>
      <p:ext uri="{BB962C8B-B14F-4D97-AF65-F5344CB8AC3E}">
        <p14:creationId xmlns:p14="http://schemas.microsoft.com/office/powerpoint/2010/main" val="223986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The Expansion of Slavery</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CA’s admission to the Union directly challenged the balance of slave states to free states.</a:t>
            </a:r>
          </a:p>
          <a:p>
            <a:pPr lvl="1"/>
            <a:r>
              <a:rPr lang="en-US" sz="1800" dirty="0" smtClean="0"/>
              <a:t>Northerners were also pushing to get rid of slavery in Washington DC.</a:t>
            </a:r>
          </a:p>
          <a:p>
            <a:pPr lvl="1"/>
            <a:r>
              <a:rPr lang="en-US" sz="1800" dirty="0" smtClean="0"/>
              <a:t>The Underground Railroad was also aiding runaways, causing losses for the South in labor, product, and profit.</a:t>
            </a:r>
          </a:p>
        </p:txBody>
      </p:sp>
    </p:spTree>
    <p:extLst>
      <p:ext uri="{BB962C8B-B14F-4D97-AF65-F5344CB8AC3E}">
        <p14:creationId xmlns:p14="http://schemas.microsoft.com/office/powerpoint/2010/main" val="99323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23613"/>
            <a:ext cx="7729728" cy="1188720"/>
          </a:xfrm>
        </p:spPr>
        <p:txBody>
          <a:bodyPr/>
          <a:lstStyle/>
          <a:p>
            <a:r>
              <a:rPr lang="en-US" dirty="0"/>
              <a:t>Tyler Becomes President</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After WH Harrison died, his VP John Tyler became president.</a:t>
            </a:r>
          </a:p>
          <a:p>
            <a:r>
              <a:rPr lang="en-US" sz="2400" dirty="0"/>
              <a:t>While the two ran on a Whig ticket, Tyler was more Democrat than Whig.</a:t>
            </a:r>
          </a:p>
          <a:p>
            <a:pPr lvl="1"/>
            <a:r>
              <a:rPr lang="en-US" sz="2000" dirty="0"/>
              <a:t>He vetoed the national bank every time the Whig Congress brought it up, and was eventually disowned by the Whigs publicly, which resulted in his entire cabinet resigning. </a:t>
            </a:r>
          </a:p>
          <a:p>
            <a:pPr lvl="1"/>
            <a:r>
              <a:rPr lang="en-US" sz="2000" dirty="0"/>
              <a:t>He did sign the Tariff of 1842, which was supported by the Whigs, but only after they had made a multitude of revisions and he came to the realization that the government needed money.</a:t>
            </a:r>
          </a:p>
        </p:txBody>
      </p:sp>
    </p:spTree>
    <p:extLst>
      <p:ext uri="{BB962C8B-B14F-4D97-AF65-F5344CB8AC3E}">
        <p14:creationId xmlns:p14="http://schemas.microsoft.com/office/powerpoint/2010/main" val="2633070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Slavery &amp; Congress</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Much of the South’s support in Congress as their big name congressmen were aging.</a:t>
            </a:r>
          </a:p>
          <a:p>
            <a:pPr lvl="1"/>
            <a:r>
              <a:rPr lang="en-US" dirty="0" smtClean="0"/>
              <a:t>Henry Clay, 73, proposed that concessions had to be made on both sides for the country to stay together. </a:t>
            </a:r>
          </a:p>
          <a:p>
            <a:pPr lvl="1"/>
            <a:r>
              <a:rPr lang="en-US" dirty="0" smtClean="0"/>
              <a:t>John C. Calhoun, 68 and dying from TB, professed that the South’s rights needed to be protected though he agreed with the basis of Clay’s argument.</a:t>
            </a:r>
          </a:p>
          <a:p>
            <a:pPr lvl="1"/>
            <a:r>
              <a:rPr lang="en-US" dirty="0" smtClean="0"/>
              <a:t>Daniel Webster, also 68, gave what became known as the “Seventh of March Speech” which pushed the North toward compromise despite much of his argument being unfounded.</a:t>
            </a:r>
          </a:p>
        </p:txBody>
      </p:sp>
    </p:spTree>
    <p:extLst>
      <p:ext uri="{BB962C8B-B14F-4D97-AF65-F5344CB8AC3E}">
        <p14:creationId xmlns:p14="http://schemas.microsoft.com/office/powerpoint/2010/main" val="71222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For the North</a:t>
            </a:r>
            <a:endParaRPr lang="en-US" dirty="0"/>
          </a:p>
        </p:txBody>
      </p:sp>
      <p:sp>
        <p:nvSpPr>
          <p:cNvPr id="5" name="Content Placeholder 4"/>
          <p:cNvSpPr>
            <a:spLocks noGrp="1"/>
          </p:cNvSpPr>
          <p:nvPr>
            <p:ph sz="half" idx="2"/>
          </p:nvPr>
        </p:nvSpPr>
        <p:spPr/>
        <p:txBody>
          <a:bodyPr/>
          <a:lstStyle/>
          <a:p>
            <a:r>
              <a:rPr lang="en-US" dirty="0" smtClean="0"/>
              <a:t>CA admitted as a free state</a:t>
            </a:r>
          </a:p>
          <a:p>
            <a:r>
              <a:rPr lang="en-US" dirty="0" smtClean="0"/>
              <a:t>Disputed land between TX and NM given to NM</a:t>
            </a:r>
          </a:p>
          <a:p>
            <a:r>
              <a:rPr lang="en-US" dirty="0" smtClean="0"/>
              <a:t>Abolition of slave </a:t>
            </a:r>
            <a:r>
              <a:rPr lang="en-US" i="1" dirty="0" smtClean="0"/>
              <a:t>trade</a:t>
            </a:r>
            <a:r>
              <a:rPr lang="en-US" dirty="0" smtClean="0"/>
              <a:t> in DC</a:t>
            </a:r>
            <a:endParaRPr lang="en-US" dirty="0"/>
          </a:p>
        </p:txBody>
      </p:sp>
      <p:sp>
        <p:nvSpPr>
          <p:cNvPr id="6" name="Content Placeholder 5"/>
          <p:cNvSpPr>
            <a:spLocks noGrp="1"/>
          </p:cNvSpPr>
          <p:nvPr>
            <p:ph sz="quarter" idx="4"/>
          </p:nvPr>
        </p:nvSpPr>
        <p:spPr/>
        <p:txBody>
          <a:bodyPr/>
          <a:lstStyle/>
          <a:p>
            <a:r>
              <a:rPr lang="en-US" dirty="0" smtClean="0"/>
              <a:t>NM and UT Territories created with slavery added on the basis of popular sovereignty</a:t>
            </a:r>
          </a:p>
          <a:p>
            <a:r>
              <a:rPr lang="en-US" dirty="0" smtClean="0"/>
              <a:t>TX paid $10M in reparations</a:t>
            </a:r>
          </a:p>
          <a:p>
            <a:r>
              <a:rPr lang="en-US" dirty="0" smtClean="0"/>
              <a:t>Fugitive Slave Law of 1850</a:t>
            </a:r>
            <a:endParaRPr lang="en-US" dirty="0"/>
          </a:p>
        </p:txBody>
      </p:sp>
      <p:sp>
        <p:nvSpPr>
          <p:cNvPr id="7" name="Text Placeholder 6"/>
          <p:cNvSpPr>
            <a:spLocks noGrp="1"/>
          </p:cNvSpPr>
          <p:nvPr>
            <p:ph type="body" sz="quarter" idx="13"/>
          </p:nvPr>
        </p:nvSpPr>
        <p:spPr/>
        <p:txBody>
          <a:bodyPr/>
          <a:lstStyle/>
          <a:p>
            <a:r>
              <a:rPr lang="en-US" dirty="0" smtClean="0"/>
              <a:t>For the South</a:t>
            </a:r>
            <a:endParaRPr lang="en-US" dirty="0"/>
          </a:p>
        </p:txBody>
      </p:sp>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p:txBody>
          <a:bodyPr/>
          <a:lstStyle/>
          <a:p>
            <a:r>
              <a:rPr lang="en-US" dirty="0" smtClean="0"/>
              <a:t>Compromise of 1850</a:t>
            </a:r>
            <a:endParaRPr lang="en-US" dirty="0"/>
          </a:p>
        </p:txBody>
      </p:sp>
    </p:spTree>
    <p:extLst>
      <p:ext uri="{BB962C8B-B14F-4D97-AF65-F5344CB8AC3E}">
        <p14:creationId xmlns:p14="http://schemas.microsoft.com/office/powerpoint/2010/main" val="3298838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The Election of 1852</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As far as many Americans were concerned, the issue of slavery had been solved or at least shoved into the background for another decade or so.</a:t>
            </a:r>
          </a:p>
          <a:p>
            <a:r>
              <a:rPr lang="en-US" sz="2200" dirty="0" smtClean="0"/>
              <a:t>The campaigns for the 1852 election turned back to expansion as their main issue.</a:t>
            </a:r>
          </a:p>
          <a:p>
            <a:pPr lvl="1"/>
            <a:r>
              <a:rPr lang="en-US" dirty="0" smtClean="0"/>
              <a:t>The Democrats nominated Franklin Pierce, while the Whigs made Winfield Scott their choice.</a:t>
            </a:r>
          </a:p>
        </p:txBody>
      </p:sp>
    </p:spTree>
    <p:extLst>
      <p:ext uri="{BB962C8B-B14F-4D97-AF65-F5344CB8AC3E}">
        <p14:creationId xmlns:p14="http://schemas.microsoft.com/office/powerpoint/2010/main" val="612060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Further Expansion</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To the South</a:t>
            </a:r>
          </a:p>
          <a:p>
            <a:pPr lvl="1"/>
            <a:r>
              <a:rPr lang="en-US" sz="1800" dirty="0" smtClean="0"/>
              <a:t>Clayton-Bulwer Treaty (1850): Britain and the US agreed to protect the neutrality of Central America</a:t>
            </a:r>
          </a:p>
          <a:p>
            <a:pPr lvl="1"/>
            <a:r>
              <a:rPr lang="en-US" sz="1800" dirty="0" smtClean="0"/>
              <a:t>America made a run for Cuba, a luxurious plantation-based island with a hearty economy and large population of slaves.</a:t>
            </a:r>
          </a:p>
          <a:p>
            <a:pPr lvl="1"/>
            <a:r>
              <a:rPr lang="en-US" sz="1800" dirty="0" smtClean="0"/>
              <a:t>The Pierce Administration originally proposed to buy the island for $100M. President Pierce also gathered his ambassadors from Spain, Britain, and France to come up with a plan for acquiring Cuba which became known as the Ostend Manifesto.</a:t>
            </a:r>
          </a:p>
          <a:p>
            <a:pPr lvl="1"/>
            <a:r>
              <a:rPr lang="en-US" sz="1800" dirty="0" smtClean="0"/>
              <a:t>The documents within the Manifesto were somehow leaked, and the entire plan was scrapped after an uproar from the population.</a:t>
            </a:r>
          </a:p>
        </p:txBody>
      </p:sp>
    </p:spTree>
    <p:extLst>
      <p:ext uri="{BB962C8B-B14F-4D97-AF65-F5344CB8AC3E}">
        <p14:creationId xmlns:p14="http://schemas.microsoft.com/office/powerpoint/2010/main" val="432123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Further Expansion</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To the Far West</a:t>
            </a:r>
          </a:p>
          <a:p>
            <a:pPr lvl="1"/>
            <a:r>
              <a:rPr lang="en-US" sz="1800" dirty="0" smtClean="0"/>
              <a:t>Treaty of </a:t>
            </a:r>
            <a:r>
              <a:rPr lang="en-US" sz="1800" dirty="0" err="1" smtClean="0"/>
              <a:t>Wangxia</a:t>
            </a:r>
            <a:r>
              <a:rPr lang="en-US" sz="1800" dirty="0" smtClean="0"/>
              <a:t> (1844): trade agreement between China and the US which gave the US “most favored nation status” along with similar trade rights Britain had in China after the Opium Wars but accomplished without war.</a:t>
            </a:r>
          </a:p>
          <a:p>
            <a:pPr lvl="1"/>
            <a:r>
              <a:rPr lang="en-US" sz="1800" dirty="0" smtClean="0"/>
              <a:t>Treaty of Kanagawa (1854): trade agreement between the US and Japan regarding trade which also opened Japan to the world economically and granted the US a consulate in Japan</a:t>
            </a:r>
          </a:p>
        </p:txBody>
      </p:sp>
    </p:spTree>
    <p:extLst>
      <p:ext uri="{BB962C8B-B14F-4D97-AF65-F5344CB8AC3E}">
        <p14:creationId xmlns:p14="http://schemas.microsoft.com/office/powerpoint/2010/main" val="2858570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smtClean="0"/>
              <a:t>Further Expansion</a:t>
            </a:r>
            <a:endParaRPr lang="en-US" dirty="0"/>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200" dirty="0" smtClean="0"/>
              <a:t>To the Not-so-far West</a:t>
            </a:r>
          </a:p>
          <a:p>
            <a:pPr lvl="1"/>
            <a:r>
              <a:rPr lang="en-US" sz="1800" dirty="0" smtClean="0"/>
              <a:t>Gadsden Purchase: the purchase of territory just south of the NM Territory for $10M with the purpose of building a Southern transcontinental railroad.</a:t>
            </a:r>
            <a:endParaRPr lang="en-US" sz="1800" dirty="0"/>
          </a:p>
          <a:p>
            <a:pPr lvl="1"/>
            <a:r>
              <a:rPr lang="en-US" sz="1800" dirty="0" smtClean="0"/>
              <a:t>Kansas-Nebraska Act (1854): created the separate territories of KS and NE while revoking the MO Compromise by basing slavery in these territories on </a:t>
            </a:r>
            <a:r>
              <a:rPr lang="en-US" sz="1800" smtClean="0"/>
              <a:t>popular sovereignty.</a:t>
            </a:r>
            <a:endParaRPr lang="en-US" sz="1800" dirty="0" smtClean="0"/>
          </a:p>
        </p:txBody>
      </p:sp>
    </p:spTree>
    <p:extLst>
      <p:ext uri="{BB962C8B-B14F-4D97-AF65-F5344CB8AC3E}">
        <p14:creationId xmlns:p14="http://schemas.microsoft.com/office/powerpoint/2010/main" val="542971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A Short Scuffle with Britain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Anti-British sentiment was growing again. </a:t>
            </a:r>
          </a:p>
          <a:p>
            <a:pPr lvl="1"/>
            <a:r>
              <a:rPr lang="en-US" sz="2200" dirty="0"/>
              <a:t>The Federalists were no longer around to present a pro-British perspective.</a:t>
            </a:r>
          </a:p>
          <a:p>
            <a:pPr lvl="1"/>
            <a:r>
              <a:rPr lang="en-US" sz="2200" dirty="0"/>
              <a:t>British visitors were highly critical of American society and culture.</a:t>
            </a:r>
          </a:p>
          <a:p>
            <a:r>
              <a:rPr lang="en-US" sz="2400" dirty="0"/>
              <a:t>America also supported uprisings in Canada.</a:t>
            </a:r>
          </a:p>
          <a:p>
            <a:pPr lvl="1"/>
            <a:r>
              <a:rPr lang="en-US" sz="2200" dirty="0"/>
              <a:t>Even though supposedly neutral, the American supply ship </a:t>
            </a:r>
            <a:r>
              <a:rPr lang="en-US" sz="2200" i="1" dirty="0"/>
              <a:t>Caroline</a:t>
            </a:r>
            <a:r>
              <a:rPr lang="en-US" sz="2200" dirty="0"/>
              <a:t> made its way to Canada to bolster these uprisings until it was attacked by British ships, set on fire, and sank on the American side of Niagara Falls.</a:t>
            </a:r>
          </a:p>
        </p:txBody>
      </p:sp>
    </p:spTree>
    <p:extLst>
      <p:ext uri="{BB962C8B-B14F-4D97-AF65-F5344CB8AC3E}">
        <p14:creationId xmlns:p14="http://schemas.microsoft.com/office/powerpoint/2010/main" val="8316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A Short Scuffle with Britain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Tensions also grew over slavery.</a:t>
            </a:r>
          </a:p>
          <a:p>
            <a:pPr lvl="1"/>
            <a:r>
              <a:rPr lang="en-US" sz="2000" dirty="0"/>
              <a:t>Britain had outlawed slavery in 1808, whereas the US had only outlawed international slave trading in that same year. </a:t>
            </a:r>
          </a:p>
          <a:p>
            <a:pPr lvl="1"/>
            <a:r>
              <a:rPr lang="en-US" sz="2000" dirty="0"/>
              <a:t>In 1841, a group of VA slaves captured the US ship </a:t>
            </a:r>
            <a:r>
              <a:rPr lang="en-US" sz="2000" i="1" dirty="0"/>
              <a:t>Creole</a:t>
            </a:r>
            <a:r>
              <a:rPr lang="en-US" sz="2000" dirty="0"/>
              <a:t> and sailed to the British West Indies for asylum, which they were granted.</a:t>
            </a:r>
          </a:p>
        </p:txBody>
      </p:sp>
    </p:spTree>
    <p:extLst>
      <p:ext uri="{BB962C8B-B14F-4D97-AF65-F5344CB8AC3E}">
        <p14:creationId xmlns:p14="http://schemas.microsoft.com/office/powerpoint/2010/main" val="35321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A Short Scuffle with Britain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Land disputes also tarnished the Anglo-American relationship.</a:t>
            </a:r>
          </a:p>
          <a:p>
            <a:pPr lvl="1"/>
            <a:r>
              <a:rPr lang="en-US" sz="1800" dirty="0"/>
              <a:t>Aroostook War (1839-1842): fought by lumberjacks over the US-Canada boundary near ME; the British wanted to protect travel routes along the St. Lawrence River and finally reached a compromise over the boundary in 1842 which would allow new British roads while giving the US more land in the area.</a:t>
            </a:r>
          </a:p>
          <a:p>
            <a:pPr lvl="1"/>
            <a:r>
              <a:rPr lang="en-US" sz="1800" dirty="0"/>
              <a:t>Oregon: the joint settlement of Oregon became heavily one-sided as more Americans moved to the area and attempted to push British settlers back into Canada.</a:t>
            </a:r>
          </a:p>
          <a:p>
            <a:pPr lvl="1"/>
            <a:r>
              <a:rPr lang="en-US" sz="1800" dirty="0"/>
              <a:t>Texas: Britain was heavily interested in TX as it would increase their own trade with both the US and Mexico, and place extreme checks on growing American power and the institution of slavery.</a:t>
            </a:r>
          </a:p>
        </p:txBody>
      </p:sp>
    </p:spTree>
    <p:extLst>
      <p:ext uri="{BB962C8B-B14F-4D97-AF65-F5344CB8AC3E}">
        <p14:creationId xmlns:p14="http://schemas.microsoft.com/office/powerpoint/2010/main" val="335106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Texas Becomes a State</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With all the conflict surrounding TX, it became a major election issue in 1844.</a:t>
            </a:r>
          </a:p>
          <a:p>
            <a:pPr lvl="1"/>
            <a:r>
              <a:rPr lang="en-US" sz="2200" dirty="0"/>
              <a:t>Tyler saw an opportunity to begin the American annexation of TX before the election was over, and it became the 28</a:t>
            </a:r>
            <a:r>
              <a:rPr lang="en-US" sz="2200" baseline="30000" dirty="0"/>
              <a:t>th</a:t>
            </a:r>
            <a:r>
              <a:rPr lang="en-US" sz="2200" dirty="0"/>
              <a:t> state in 1845.</a:t>
            </a:r>
          </a:p>
          <a:p>
            <a:pPr lvl="1"/>
            <a:r>
              <a:rPr lang="en-US" sz="2200" dirty="0"/>
              <a:t>Mexico, who still considered TX their territory saw this as a hostile take over.</a:t>
            </a:r>
          </a:p>
        </p:txBody>
      </p:sp>
    </p:spTree>
    <p:extLst>
      <p:ext uri="{BB962C8B-B14F-4D97-AF65-F5344CB8AC3E}">
        <p14:creationId xmlns:p14="http://schemas.microsoft.com/office/powerpoint/2010/main" val="48180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The Election of 1844</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The two major contenders in the 1844 election were Henry Clay and James K. Polk.</a:t>
            </a:r>
          </a:p>
          <a:p>
            <a:pPr lvl="1"/>
            <a:r>
              <a:rPr lang="en-US" sz="2200" dirty="0"/>
              <a:t>Expansion was the main issue under the emotional name “Manifest Destiny,” which implied that it was God’s will for America to expand across North America.</a:t>
            </a:r>
          </a:p>
          <a:p>
            <a:r>
              <a:rPr lang="en-US" sz="2200" dirty="0"/>
              <a:t>Polk won, with no one expecting his victory.</a:t>
            </a:r>
          </a:p>
          <a:p>
            <a:pPr lvl="1"/>
            <a:r>
              <a:rPr lang="en-US" sz="2000" dirty="0"/>
              <a:t>The Liberty Party, an anti-slavery third party also gained significant votes for the day.</a:t>
            </a:r>
          </a:p>
        </p:txBody>
      </p:sp>
    </p:spTree>
    <p:extLst>
      <p:ext uri="{BB962C8B-B14F-4D97-AF65-F5344CB8AC3E}">
        <p14:creationId xmlns:p14="http://schemas.microsoft.com/office/powerpoint/2010/main" val="254707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Polk’s Four Point Plan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Lower tariffs</a:t>
            </a:r>
          </a:p>
          <a:p>
            <a:pPr lvl="1"/>
            <a:r>
              <a:rPr lang="en-US" sz="2200" dirty="0"/>
              <a:t>Walker Tariff: lowered tariffs to pre-1842 levels and brought in substantial revenue to the government.</a:t>
            </a:r>
          </a:p>
          <a:p>
            <a:r>
              <a:rPr lang="en-US" sz="2400" dirty="0"/>
              <a:t>Create an independent treasury</a:t>
            </a:r>
          </a:p>
          <a:p>
            <a:pPr lvl="1"/>
            <a:r>
              <a:rPr lang="en-US" sz="2200" dirty="0"/>
              <a:t>Accomplished by 1846 after opposition from the Whigs. </a:t>
            </a:r>
          </a:p>
        </p:txBody>
      </p:sp>
    </p:spTree>
    <p:extLst>
      <p:ext uri="{BB962C8B-B14F-4D97-AF65-F5344CB8AC3E}">
        <p14:creationId xmlns:p14="http://schemas.microsoft.com/office/powerpoint/2010/main" val="348470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B4C0-2AB8-4171-B6BA-269959F89371}"/>
              </a:ext>
            </a:extLst>
          </p:cNvPr>
          <p:cNvSpPr>
            <a:spLocks noGrp="1"/>
          </p:cNvSpPr>
          <p:nvPr>
            <p:ph type="title"/>
          </p:nvPr>
        </p:nvSpPr>
        <p:spPr>
          <a:xfrm>
            <a:off x="2231136" y="510361"/>
            <a:ext cx="7729728" cy="1188720"/>
          </a:xfrm>
        </p:spPr>
        <p:txBody>
          <a:bodyPr/>
          <a:lstStyle/>
          <a:p>
            <a:r>
              <a:rPr lang="en-US" dirty="0"/>
              <a:t>Polk’s Four Point Plan</a:t>
            </a:r>
          </a:p>
        </p:txBody>
      </p:sp>
      <p:sp>
        <p:nvSpPr>
          <p:cNvPr id="3" name="Content Placeholder 2">
            <a:extLst>
              <a:ext uri="{FF2B5EF4-FFF2-40B4-BE49-F238E27FC236}">
                <a16:creationId xmlns:a16="http://schemas.microsoft.com/office/drawing/2014/main" id="{51E173FB-780E-44BE-8742-C969FB2BD249}"/>
              </a:ext>
            </a:extLst>
          </p:cNvPr>
          <p:cNvSpPr>
            <a:spLocks noGrp="1"/>
          </p:cNvSpPr>
          <p:nvPr>
            <p:ph idx="1"/>
          </p:nvPr>
        </p:nvSpPr>
        <p:spPr>
          <a:xfrm>
            <a:off x="1616769" y="2027584"/>
            <a:ext cx="9231994" cy="3712444"/>
          </a:xfrm>
        </p:spPr>
        <p:txBody>
          <a:bodyPr>
            <a:normAutofit/>
          </a:bodyPr>
          <a:lstStyle/>
          <a:p>
            <a:r>
              <a:rPr lang="en-US" sz="2400" dirty="0"/>
              <a:t>Oregon</a:t>
            </a:r>
          </a:p>
          <a:p>
            <a:pPr lvl="1"/>
            <a:r>
              <a:rPr lang="en-US" sz="2200" dirty="0"/>
              <a:t>Polk first proposed a boundary line at 49’ and then backed off. This allowed Britain time to think, but also come back with the exact same line. </a:t>
            </a:r>
          </a:p>
          <a:p>
            <a:pPr lvl="1"/>
            <a:r>
              <a:rPr lang="en-US" sz="2200" dirty="0"/>
              <a:t>Polk handed the decision over to the Senate, forcing them to settle the matter or let a low-level feud with Britain grow by their own doing.</a:t>
            </a:r>
          </a:p>
        </p:txBody>
      </p:sp>
    </p:spTree>
    <p:extLst>
      <p:ext uri="{BB962C8B-B14F-4D97-AF65-F5344CB8AC3E}">
        <p14:creationId xmlns:p14="http://schemas.microsoft.com/office/powerpoint/2010/main" val="361068490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120</TotalTime>
  <Words>1718</Words>
  <Application>Microsoft Office PowerPoint</Application>
  <PresentationFormat>Widescreen</PresentationFormat>
  <Paragraphs>114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Parcel</vt:lpstr>
      <vt:lpstr>Chapters 17-18</vt:lpstr>
      <vt:lpstr>Tyler Becomes President</vt:lpstr>
      <vt:lpstr>A Short Scuffle with Britain</vt:lpstr>
      <vt:lpstr>A Short Scuffle with Britain</vt:lpstr>
      <vt:lpstr>A Short Scuffle with Britain</vt:lpstr>
      <vt:lpstr>Texas Becomes a State</vt:lpstr>
      <vt:lpstr>The Election of 1844</vt:lpstr>
      <vt:lpstr>Polk’s Four Point Plan</vt:lpstr>
      <vt:lpstr>Polk’s Four Point Plan</vt:lpstr>
      <vt:lpstr>PowerPoint Presentation</vt:lpstr>
      <vt:lpstr>Polk’s Four Point Plan</vt:lpstr>
      <vt:lpstr>Mexican-American War</vt:lpstr>
      <vt:lpstr>Mexican-American War</vt:lpstr>
      <vt:lpstr>Mexican-American War</vt:lpstr>
      <vt:lpstr>PowerPoint Presentation</vt:lpstr>
      <vt:lpstr>Results of the Mex-AM War</vt:lpstr>
      <vt:lpstr>Results of the Mex-AM War</vt:lpstr>
      <vt:lpstr>California</vt:lpstr>
      <vt:lpstr>The Expansion of Slavery</vt:lpstr>
      <vt:lpstr>Slavery &amp; Congress</vt:lpstr>
      <vt:lpstr>Compromise of 1850</vt:lpstr>
      <vt:lpstr>The Election of 1852</vt:lpstr>
      <vt:lpstr>Further Expansion</vt:lpstr>
      <vt:lpstr>Further Expansion</vt:lpstr>
      <vt:lpstr>Further Expansion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 17-18</dc:title>
  <dc:creator>Jennifer</dc:creator>
  <cp:lastModifiedBy>Jennifer Crowe</cp:lastModifiedBy>
  <cp:revision>14</cp:revision>
  <dcterms:created xsi:type="dcterms:W3CDTF">2019-01-13T21:22:39Z</dcterms:created>
  <dcterms:modified xsi:type="dcterms:W3CDTF">2019-01-22T15:53:30Z</dcterms:modified>
</cp:coreProperties>
</file>