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 id="275" r:id="rId21"/>
    <p:sldId id="276" r:id="rId22"/>
    <p:sldId id="277" r:id="rId23"/>
    <p:sldId id="279" r:id="rId24"/>
    <p:sldId id="278" r:id="rId25"/>
    <p:sldId id="280" r:id="rId26"/>
    <p:sldId id="281" r:id="rId27"/>
    <p:sldId id="282" r:id="rId28"/>
    <p:sldId id="283" r:id="rId29"/>
    <p:sldId id="285" r:id="rId30"/>
    <p:sldId id="284" r:id="rId31"/>
    <p:sldId id="286" r:id="rId32"/>
    <p:sldId id="287" r:id="rId33"/>
    <p:sldId id="288" r:id="rId34"/>
    <p:sldId id="289" r:id="rId35"/>
    <p:sldId id="292" r:id="rId36"/>
    <p:sldId id="290" r:id="rId37"/>
    <p:sldId id="293" r:id="rId38"/>
    <p:sldId id="291" r:id="rId39"/>
    <p:sldId id="294" r:id="rId40"/>
    <p:sldId id="295" r:id="rId41"/>
    <p:sldId id="296" r:id="rId42"/>
    <p:sldId id="297" r:id="rId43"/>
    <p:sldId id="298" r:id="rId44"/>
    <p:sldId id="300" r:id="rId45"/>
    <p:sldId id="299" r:id="rId46"/>
    <p:sldId id="301" r:id="rId47"/>
    <p:sldId id="302" r:id="rId48"/>
    <p:sldId id="303" r:id="rId49"/>
    <p:sldId id="304" r:id="rId50"/>
    <p:sldId id="305" r:id="rId51"/>
    <p:sldId id="306" r:id="rId52"/>
    <p:sldId id="307"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3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EEF90-488A-435C-A226-C45145879714}" type="datetimeFigureOut">
              <a:rPr lang="en-US" smtClean="0"/>
              <a:t>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1A64DC-3D6D-4558-810C-F16B8C0A7A44}" type="slidenum">
              <a:rPr lang="en-US" smtClean="0"/>
              <a:t>‹#›</a:t>
            </a:fld>
            <a:endParaRPr lang="en-US"/>
          </a:p>
        </p:txBody>
      </p:sp>
    </p:spTree>
    <p:extLst>
      <p:ext uri="{BB962C8B-B14F-4D97-AF65-F5344CB8AC3E}">
        <p14:creationId xmlns:p14="http://schemas.microsoft.com/office/powerpoint/2010/main" val="2773425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link: https://www.youtube.com/watch?v=UZ-gctIcKQo</a:t>
            </a:r>
          </a:p>
        </p:txBody>
      </p:sp>
      <p:sp>
        <p:nvSpPr>
          <p:cNvPr id="4" name="Slide Number Placeholder 3"/>
          <p:cNvSpPr>
            <a:spLocks noGrp="1"/>
          </p:cNvSpPr>
          <p:nvPr>
            <p:ph type="sldNum" sz="quarter" idx="5"/>
          </p:nvPr>
        </p:nvSpPr>
        <p:spPr/>
        <p:txBody>
          <a:bodyPr/>
          <a:lstStyle/>
          <a:p>
            <a:fld id="{B11A64DC-3D6D-4558-810C-F16B8C0A7A44}" type="slidenum">
              <a:rPr lang="en-US" smtClean="0"/>
              <a:t>11</a:t>
            </a:fld>
            <a:endParaRPr lang="en-US"/>
          </a:p>
        </p:txBody>
      </p:sp>
    </p:spTree>
    <p:extLst>
      <p:ext uri="{BB962C8B-B14F-4D97-AF65-F5344CB8AC3E}">
        <p14:creationId xmlns:p14="http://schemas.microsoft.com/office/powerpoint/2010/main" val="1263457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Egyptian and Indian cotton took up the slack.</a:t>
            </a:r>
          </a:p>
        </p:txBody>
      </p:sp>
      <p:sp>
        <p:nvSpPr>
          <p:cNvPr id="4" name="Slide Number Placeholder 3"/>
          <p:cNvSpPr>
            <a:spLocks noGrp="1"/>
          </p:cNvSpPr>
          <p:nvPr>
            <p:ph type="sldNum" sz="quarter" idx="10"/>
          </p:nvPr>
        </p:nvSpPr>
        <p:spPr/>
        <p:txBody>
          <a:bodyPr/>
          <a:lstStyle/>
          <a:p>
            <a:fld id="{B11A64DC-3D6D-4558-810C-F16B8C0A7A44}" type="slidenum">
              <a:rPr lang="en-US" smtClean="0"/>
              <a:t>27</a:t>
            </a:fld>
            <a:endParaRPr lang="en-US"/>
          </a:p>
        </p:txBody>
      </p:sp>
    </p:spTree>
    <p:extLst>
      <p:ext uri="{BB962C8B-B14F-4D97-AF65-F5344CB8AC3E}">
        <p14:creationId xmlns:p14="http://schemas.microsoft.com/office/powerpoint/2010/main" val="375209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photographs made the war a reality for many. </a:t>
            </a:r>
          </a:p>
        </p:txBody>
      </p:sp>
      <p:sp>
        <p:nvSpPr>
          <p:cNvPr id="4" name="Slide Number Placeholder 3"/>
          <p:cNvSpPr>
            <a:spLocks noGrp="1"/>
          </p:cNvSpPr>
          <p:nvPr>
            <p:ph type="sldNum" sz="quarter" idx="5"/>
          </p:nvPr>
        </p:nvSpPr>
        <p:spPr/>
        <p:txBody>
          <a:bodyPr/>
          <a:lstStyle/>
          <a:p>
            <a:fld id="{B11A64DC-3D6D-4558-810C-F16B8C0A7A44}" type="slidenum">
              <a:rPr lang="en-US" smtClean="0"/>
              <a:t>42</a:t>
            </a:fld>
            <a:endParaRPr lang="en-US"/>
          </a:p>
        </p:txBody>
      </p:sp>
    </p:spTree>
    <p:extLst>
      <p:ext uri="{BB962C8B-B14F-4D97-AF65-F5344CB8AC3E}">
        <p14:creationId xmlns:p14="http://schemas.microsoft.com/office/powerpoint/2010/main" val="2256046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F29A34-BD5F-46E3-92EE-D3D3421A752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E511-466F-41E6-ADD7-A2E7671077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110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29A34-BD5F-46E3-92EE-D3D3421A752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9449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29A34-BD5F-46E3-92EE-D3D3421A752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E511-466F-41E6-ADD7-A2E767107798}"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622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F29A34-BD5F-46E3-92EE-D3D3421A752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115794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F29A34-BD5F-46E3-92EE-D3D3421A752B}"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61E511-466F-41E6-ADD7-A2E7671077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04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F29A34-BD5F-46E3-92EE-D3D3421A752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3344276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F29A34-BD5F-46E3-92EE-D3D3421A752B}"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15715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F29A34-BD5F-46E3-92EE-D3D3421A752B}"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208073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F29A34-BD5F-46E3-92EE-D3D3421A752B}"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208860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7F29A34-BD5F-46E3-92EE-D3D3421A752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E511-466F-41E6-ADD7-A2E767107798}" type="slidenum">
              <a:rPr lang="en-US" smtClean="0"/>
              <a:t>‹#›</a:t>
            </a:fld>
            <a:endParaRPr lang="en-US"/>
          </a:p>
        </p:txBody>
      </p:sp>
    </p:spTree>
    <p:extLst>
      <p:ext uri="{BB962C8B-B14F-4D97-AF65-F5344CB8AC3E}">
        <p14:creationId xmlns:p14="http://schemas.microsoft.com/office/powerpoint/2010/main" val="2172133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F29A34-BD5F-46E3-92EE-D3D3421A752B}"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61E511-466F-41E6-ADD7-A2E767107798}"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034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7F29A34-BD5F-46E3-92EE-D3D3421A752B}" type="datetimeFigureOut">
              <a:rPr lang="en-US" smtClean="0"/>
              <a:t>2/11/2019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D61E511-466F-41E6-ADD7-A2E767107798}"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25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UZ-gctIcKQo"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19</a:t>
            </a:r>
          </a:p>
        </p:txBody>
      </p:sp>
      <p:sp>
        <p:nvSpPr>
          <p:cNvPr id="3" name="Subtitle 2"/>
          <p:cNvSpPr>
            <a:spLocks noGrp="1"/>
          </p:cNvSpPr>
          <p:nvPr>
            <p:ph type="subTitle" idx="1"/>
          </p:nvPr>
        </p:nvSpPr>
        <p:spPr/>
        <p:txBody>
          <a:bodyPr/>
          <a:lstStyle/>
          <a:p>
            <a:r>
              <a:rPr lang="en-US" dirty="0"/>
              <a:t>APUSH</a:t>
            </a:r>
          </a:p>
        </p:txBody>
      </p:sp>
    </p:spTree>
    <p:extLst>
      <p:ext uri="{BB962C8B-B14F-4D97-AF65-F5344CB8AC3E}">
        <p14:creationId xmlns:p14="http://schemas.microsoft.com/office/powerpoint/2010/main" val="1320248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E1947-A24B-457C-B24C-17C9EA7ADEC0}"/>
              </a:ext>
            </a:extLst>
          </p:cNvPr>
          <p:cNvSpPr>
            <a:spLocks noGrp="1"/>
          </p:cNvSpPr>
          <p:nvPr>
            <p:ph type="title"/>
          </p:nvPr>
        </p:nvSpPr>
        <p:spPr/>
        <p:txBody>
          <a:bodyPr/>
          <a:lstStyle/>
          <a:p>
            <a:r>
              <a:rPr lang="en-US" dirty="0"/>
              <a:t>John Brown’s Raid on Harper’s Ferry</a:t>
            </a:r>
          </a:p>
        </p:txBody>
      </p:sp>
      <p:sp>
        <p:nvSpPr>
          <p:cNvPr id="3" name="Content Placeholder 2">
            <a:extLst>
              <a:ext uri="{FF2B5EF4-FFF2-40B4-BE49-F238E27FC236}">
                <a16:creationId xmlns:a16="http://schemas.microsoft.com/office/drawing/2014/main" id="{20A8586B-0B40-4B6C-A1DC-6303D0D0CFEE}"/>
              </a:ext>
            </a:extLst>
          </p:cNvPr>
          <p:cNvSpPr>
            <a:spLocks noGrp="1"/>
          </p:cNvSpPr>
          <p:nvPr>
            <p:ph idx="1"/>
          </p:nvPr>
        </p:nvSpPr>
        <p:spPr/>
        <p:txBody>
          <a:bodyPr/>
          <a:lstStyle/>
          <a:p>
            <a:r>
              <a:rPr lang="en-US" dirty="0"/>
              <a:t>John Brown, known for violence in KS, and a small band of followers marched to Harper’s Ferry, VA in 1859.</a:t>
            </a:r>
          </a:p>
          <a:p>
            <a:pPr lvl="1"/>
            <a:r>
              <a:rPr lang="en-US" dirty="0"/>
              <a:t>Backed monetarily by abolitionists in the North, they were able to secure firearms in their attempt to create a slave uprising which would take the federal arsenal in Harper’s Ferry.</a:t>
            </a:r>
          </a:p>
          <a:p>
            <a:pPr lvl="1"/>
            <a:r>
              <a:rPr lang="en-US" dirty="0"/>
              <a:t>Brown and his crew were able to put up a fight, but were ultimately captured by Marines in the area. Further disheartening to Brown and his followers was the fact that almost all slaves in the area had no idea the raid was going on.</a:t>
            </a:r>
          </a:p>
        </p:txBody>
      </p:sp>
    </p:spTree>
    <p:extLst>
      <p:ext uri="{BB962C8B-B14F-4D97-AF65-F5344CB8AC3E}">
        <p14:creationId xmlns:p14="http://schemas.microsoft.com/office/powerpoint/2010/main" val="163479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26C6-AE7A-4C49-8ADD-F4C8612EF181}"/>
              </a:ext>
            </a:extLst>
          </p:cNvPr>
          <p:cNvSpPr>
            <a:spLocks noGrp="1"/>
          </p:cNvSpPr>
          <p:nvPr>
            <p:ph type="title"/>
          </p:nvPr>
        </p:nvSpPr>
        <p:spPr/>
        <p:txBody>
          <a:bodyPr/>
          <a:lstStyle/>
          <a:p>
            <a:r>
              <a:rPr lang="en-US" dirty="0"/>
              <a:t>John Brown’s Raid on Harper’s Ferry</a:t>
            </a:r>
          </a:p>
        </p:txBody>
      </p:sp>
      <p:pic>
        <p:nvPicPr>
          <p:cNvPr id="4" name="Online Media 3">
            <a:hlinkClick r:id="" action="ppaction://media"/>
            <a:extLst>
              <a:ext uri="{FF2B5EF4-FFF2-40B4-BE49-F238E27FC236}">
                <a16:creationId xmlns:a16="http://schemas.microsoft.com/office/drawing/2014/main" id="{ED926D42-1B54-4FBC-965E-36CC2E0EFB5E}"/>
              </a:ext>
            </a:extLst>
          </p:cNvPr>
          <p:cNvPicPr>
            <a:picLocks noGrp="1" noRot="1" noChangeAspect="1"/>
          </p:cNvPicPr>
          <p:nvPr>
            <p:ph idx="1"/>
            <a:videoFile r:link="rId1"/>
          </p:nvPr>
        </p:nvPicPr>
        <p:blipFill>
          <a:blip r:embed="rId4"/>
          <a:stretch>
            <a:fillRect/>
          </a:stretch>
        </p:blipFill>
        <p:spPr>
          <a:xfrm>
            <a:off x="2203269" y="2084832"/>
            <a:ext cx="7470821" cy="4202337"/>
          </a:xfrm>
          <a:prstGeom prst="rect">
            <a:avLst/>
          </a:prstGeom>
        </p:spPr>
      </p:pic>
    </p:spTree>
    <p:extLst>
      <p:ext uri="{BB962C8B-B14F-4D97-AF65-F5344CB8AC3E}">
        <p14:creationId xmlns:p14="http://schemas.microsoft.com/office/powerpoint/2010/main" val="289406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96C19-73AB-4940-B48C-63FBEF12CBEA}"/>
              </a:ext>
            </a:extLst>
          </p:cNvPr>
          <p:cNvSpPr>
            <a:spLocks noGrp="1"/>
          </p:cNvSpPr>
          <p:nvPr>
            <p:ph type="title"/>
          </p:nvPr>
        </p:nvSpPr>
        <p:spPr/>
        <p:txBody>
          <a:bodyPr/>
          <a:lstStyle/>
          <a:p>
            <a:r>
              <a:rPr lang="en-US" dirty="0"/>
              <a:t>John Brown’s Raid on Harper’s Ferry</a:t>
            </a:r>
          </a:p>
        </p:txBody>
      </p:sp>
      <p:sp>
        <p:nvSpPr>
          <p:cNvPr id="3" name="Content Placeholder 2">
            <a:extLst>
              <a:ext uri="{FF2B5EF4-FFF2-40B4-BE49-F238E27FC236}">
                <a16:creationId xmlns:a16="http://schemas.microsoft.com/office/drawing/2014/main" id="{82002A7A-08FF-4447-BE7E-2B962EB1B745}"/>
              </a:ext>
            </a:extLst>
          </p:cNvPr>
          <p:cNvSpPr>
            <a:spLocks noGrp="1"/>
          </p:cNvSpPr>
          <p:nvPr>
            <p:ph idx="1"/>
          </p:nvPr>
        </p:nvSpPr>
        <p:spPr/>
        <p:txBody>
          <a:bodyPr/>
          <a:lstStyle/>
          <a:p>
            <a:r>
              <a:rPr lang="en-US" dirty="0"/>
              <a:t>Brown was tried and convicted for murder and treason. </a:t>
            </a:r>
          </a:p>
          <a:p>
            <a:pPr lvl="1"/>
            <a:r>
              <a:rPr lang="en-US" dirty="0"/>
              <a:t>He was later executed, and became a martyr for the abolitionist cause. </a:t>
            </a:r>
          </a:p>
          <a:p>
            <a:pPr lvl="1"/>
            <a:r>
              <a:rPr lang="en-US" dirty="0"/>
              <a:t>The South blamed the North for Brown’s actions, and while many Northerners felt Brown was out of line, they still supported abolitionism. </a:t>
            </a:r>
          </a:p>
        </p:txBody>
      </p:sp>
    </p:spTree>
    <p:extLst>
      <p:ext uri="{BB962C8B-B14F-4D97-AF65-F5344CB8AC3E}">
        <p14:creationId xmlns:p14="http://schemas.microsoft.com/office/powerpoint/2010/main" val="29836880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FE96-654F-4AF8-942D-E64767BCB685}"/>
              </a:ext>
            </a:extLst>
          </p:cNvPr>
          <p:cNvSpPr>
            <a:spLocks noGrp="1"/>
          </p:cNvSpPr>
          <p:nvPr>
            <p:ph type="title"/>
          </p:nvPr>
        </p:nvSpPr>
        <p:spPr/>
        <p:txBody>
          <a:bodyPr/>
          <a:lstStyle/>
          <a:p>
            <a:r>
              <a:rPr lang="en-US" dirty="0"/>
              <a:t>The Election of 1860</a:t>
            </a:r>
          </a:p>
        </p:txBody>
      </p:sp>
      <p:sp>
        <p:nvSpPr>
          <p:cNvPr id="3" name="Content Placeholder 2">
            <a:extLst>
              <a:ext uri="{FF2B5EF4-FFF2-40B4-BE49-F238E27FC236}">
                <a16:creationId xmlns:a16="http://schemas.microsoft.com/office/drawing/2014/main" id="{F1E48D51-28A6-41BB-8BB9-9F80F2F2AC27}"/>
              </a:ext>
            </a:extLst>
          </p:cNvPr>
          <p:cNvSpPr>
            <a:spLocks noGrp="1"/>
          </p:cNvSpPr>
          <p:nvPr>
            <p:ph idx="1"/>
          </p:nvPr>
        </p:nvSpPr>
        <p:spPr/>
        <p:txBody>
          <a:bodyPr/>
          <a:lstStyle/>
          <a:p>
            <a:r>
              <a:rPr lang="en-US" dirty="0"/>
              <a:t>The Democrats were split on sectional lines, and wound up nominating two candidates, one from the North (Stephen Douglas) and one from the South (John Breckinridge).</a:t>
            </a:r>
          </a:p>
          <a:p>
            <a:r>
              <a:rPr lang="en-US" dirty="0"/>
              <a:t>The Dem’s split almost guaranteed Republican victory. </a:t>
            </a:r>
          </a:p>
          <a:p>
            <a:pPr lvl="1"/>
            <a:r>
              <a:rPr lang="en-US" dirty="0"/>
              <a:t>Republicans nominated Abraham Lincoln, and created a platform that would appeal to as much of the country as possible including former free-</a:t>
            </a:r>
            <a:r>
              <a:rPr lang="en-US" dirty="0" err="1"/>
              <a:t>soilers</a:t>
            </a:r>
            <a:r>
              <a:rPr lang="en-US" dirty="0"/>
              <a:t>, manufacturers opposed to the tariff of 1857, and homesteaders. </a:t>
            </a:r>
          </a:p>
          <a:p>
            <a:pPr lvl="1"/>
            <a:r>
              <a:rPr lang="en-US" dirty="0"/>
              <a:t>Southerners, just like the previous election, made it clear that Lincoln’s victory would result in secession. </a:t>
            </a:r>
          </a:p>
        </p:txBody>
      </p:sp>
    </p:spTree>
    <p:extLst>
      <p:ext uri="{BB962C8B-B14F-4D97-AF65-F5344CB8AC3E}">
        <p14:creationId xmlns:p14="http://schemas.microsoft.com/office/powerpoint/2010/main" val="389461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05A8B-835E-4732-BBCD-15611E49C1E2}"/>
              </a:ext>
            </a:extLst>
          </p:cNvPr>
          <p:cNvSpPr>
            <a:spLocks noGrp="1"/>
          </p:cNvSpPr>
          <p:nvPr>
            <p:ph type="title"/>
          </p:nvPr>
        </p:nvSpPr>
        <p:spPr/>
        <p:txBody>
          <a:bodyPr/>
          <a:lstStyle/>
          <a:p>
            <a:r>
              <a:rPr lang="en-US" dirty="0"/>
              <a:t>The Election of 1860</a:t>
            </a:r>
          </a:p>
        </p:txBody>
      </p:sp>
      <p:sp>
        <p:nvSpPr>
          <p:cNvPr id="3" name="Content Placeholder 2">
            <a:extLst>
              <a:ext uri="{FF2B5EF4-FFF2-40B4-BE49-F238E27FC236}">
                <a16:creationId xmlns:a16="http://schemas.microsoft.com/office/drawing/2014/main" id="{94DBF36F-4916-407E-92E9-B00A659A96D9}"/>
              </a:ext>
            </a:extLst>
          </p:cNvPr>
          <p:cNvSpPr>
            <a:spLocks noGrp="1"/>
          </p:cNvSpPr>
          <p:nvPr>
            <p:ph idx="1"/>
          </p:nvPr>
        </p:nvSpPr>
        <p:spPr/>
        <p:txBody>
          <a:bodyPr/>
          <a:lstStyle/>
          <a:p>
            <a:r>
              <a:rPr lang="en-US" dirty="0"/>
              <a:t>Even with Lincoln’s victory, the South and the Democrats still held a majority.</a:t>
            </a:r>
          </a:p>
          <a:p>
            <a:pPr lvl="1"/>
            <a:r>
              <a:rPr lang="en-US" dirty="0"/>
              <a:t>The Congress was majority Democrat.</a:t>
            </a:r>
          </a:p>
          <a:p>
            <a:pPr lvl="1"/>
            <a:r>
              <a:rPr lang="en-US" dirty="0"/>
              <a:t>The Supreme Court was 5-4 Southern.</a:t>
            </a:r>
          </a:p>
          <a:p>
            <a:pPr lvl="1"/>
            <a:r>
              <a:rPr lang="en-US" dirty="0"/>
              <a:t>Most states were located in the South, and could easily vote down any proposed constitutional amendment on slavery or anything else for that matter. </a:t>
            </a:r>
          </a:p>
        </p:txBody>
      </p:sp>
    </p:spTree>
    <p:extLst>
      <p:ext uri="{BB962C8B-B14F-4D97-AF65-F5344CB8AC3E}">
        <p14:creationId xmlns:p14="http://schemas.microsoft.com/office/powerpoint/2010/main" val="64271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B339B-B0F7-4768-A7F8-B5043EA4AE1F}"/>
              </a:ext>
            </a:extLst>
          </p:cNvPr>
          <p:cNvSpPr>
            <a:spLocks noGrp="1"/>
          </p:cNvSpPr>
          <p:nvPr>
            <p:ph type="title"/>
          </p:nvPr>
        </p:nvSpPr>
        <p:spPr/>
        <p:txBody>
          <a:bodyPr/>
          <a:lstStyle/>
          <a:p>
            <a:r>
              <a:rPr lang="en-US" dirty="0"/>
              <a:t>Secession</a:t>
            </a:r>
          </a:p>
        </p:txBody>
      </p:sp>
      <p:sp>
        <p:nvSpPr>
          <p:cNvPr id="3" name="Content Placeholder 2">
            <a:extLst>
              <a:ext uri="{FF2B5EF4-FFF2-40B4-BE49-F238E27FC236}">
                <a16:creationId xmlns:a16="http://schemas.microsoft.com/office/drawing/2014/main" id="{01A1FF5A-1C0C-426A-96FE-CC1AECFC7815}"/>
              </a:ext>
            </a:extLst>
          </p:cNvPr>
          <p:cNvSpPr>
            <a:spLocks noGrp="1"/>
          </p:cNvSpPr>
          <p:nvPr>
            <p:ph idx="1"/>
          </p:nvPr>
        </p:nvSpPr>
        <p:spPr/>
        <p:txBody>
          <a:bodyPr/>
          <a:lstStyle/>
          <a:p>
            <a:r>
              <a:rPr lang="en-US" dirty="0"/>
              <a:t>In 1860, South Carolina voted to leave the US.</a:t>
            </a:r>
          </a:p>
          <a:p>
            <a:pPr lvl="1"/>
            <a:r>
              <a:rPr lang="en-US" dirty="0"/>
              <a:t>Crittenden amendments: created a new line across the country with territories to the north of which slavery would be prohibited, and to the south protected; states admitted after the compromise would use popular sovereignty. </a:t>
            </a:r>
          </a:p>
          <a:p>
            <a:pPr lvl="1"/>
            <a:r>
              <a:rPr lang="en-US" dirty="0"/>
              <a:t>This proposed compromise implied that federal protection of slavery to the south of the line would allow slavery to expand everywhere south of that line. </a:t>
            </a:r>
          </a:p>
        </p:txBody>
      </p:sp>
    </p:spTree>
    <p:extLst>
      <p:ext uri="{BB962C8B-B14F-4D97-AF65-F5344CB8AC3E}">
        <p14:creationId xmlns:p14="http://schemas.microsoft.com/office/powerpoint/2010/main" val="3835817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B3AC8-21FA-4300-93B2-4234A6DF2D5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124E79A-0D55-4EC1-8F56-CD366254B243}"/>
              </a:ext>
            </a:extLst>
          </p:cNvPr>
          <p:cNvSpPr>
            <a:spLocks noGrp="1"/>
          </p:cNvSpPr>
          <p:nvPr>
            <p:ph idx="1"/>
          </p:nvPr>
        </p:nvSpPr>
        <p:spPr/>
        <p:txBody>
          <a:bodyPr/>
          <a:lstStyle/>
          <a:p>
            <a:endParaRPr lang="en-US"/>
          </a:p>
        </p:txBody>
      </p:sp>
      <p:pic>
        <p:nvPicPr>
          <p:cNvPr id="4" name="Picture 3" descr="Image result for crittenden compromise map">
            <a:extLst>
              <a:ext uri="{FF2B5EF4-FFF2-40B4-BE49-F238E27FC236}">
                <a16:creationId xmlns:a16="http://schemas.microsoft.com/office/drawing/2014/main" id="{CA82FCA5-ED87-4DC6-9225-3A4B250A01E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5754" y="548640"/>
            <a:ext cx="9228406" cy="5760720"/>
          </a:xfrm>
          <a:prstGeom prst="rect">
            <a:avLst/>
          </a:prstGeom>
          <a:noFill/>
          <a:ln>
            <a:noFill/>
          </a:ln>
        </p:spPr>
      </p:pic>
    </p:spTree>
    <p:extLst>
      <p:ext uri="{BB962C8B-B14F-4D97-AF65-F5344CB8AC3E}">
        <p14:creationId xmlns:p14="http://schemas.microsoft.com/office/powerpoint/2010/main" val="299508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FE309-31E3-4D2B-A806-7B50F0EBFC33}"/>
              </a:ext>
            </a:extLst>
          </p:cNvPr>
          <p:cNvSpPr>
            <a:spLocks noGrp="1"/>
          </p:cNvSpPr>
          <p:nvPr>
            <p:ph type="title"/>
          </p:nvPr>
        </p:nvSpPr>
        <p:spPr/>
        <p:txBody>
          <a:bodyPr/>
          <a:lstStyle/>
          <a:p>
            <a:r>
              <a:rPr lang="en-US" dirty="0"/>
              <a:t>Secession</a:t>
            </a:r>
          </a:p>
        </p:txBody>
      </p:sp>
      <p:sp>
        <p:nvSpPr>
          <p:cNvPr id="3" name="Content Placeholder 2">
            <a:extLst>
              <a:ext uri="{FF2B5EF4-FFF2-40B4-BE49-F238E27FC236}">
                <a16:creationId xmlns:a16="http://schemas.microsoft.com/office/drawing/2014/main" id="{4CED1ED2-95FB-4604-A8EE-77B0B4F46556}"/>
              </a:ext>
            </a:extLst>
          </p:cNvPr>
          <p:cNvSpPr>
            <a:spLocks noGrp="1"/>
          </p:cNvSpPr>
          <p:nvPr>
            <p:ph idx="1"/>
          </p:nvPr>
        </p:nvSpPr>
        <p:spPr/>
        <p:txBody>
          <a:bodyPr/>
          <a:lstStyle/>
          <a:p>
            <a:r>
              <a:rPr lang="en-US" dirty="0"/>
              <a:t>As the Crittenden compromise neared failure, more states fled the Union.</a:t>
            </a:r>
          </a:p>
          <a:p>
            <a:r>
              <a:rPr lang="en-US" dirty="0"/>
              <a:t>In order after SC were MS, FL, AL, GA, LA, TX; with more to follow.</a:t>
            </a:r>
          </a:p>
        </p:txBody>
      </p:sp>
    </p:spTree>
    <p:extLst>
      <p:ext uri="{BB962C8B-B14F-4D97-AF65-F5344CB8AC3E}">
        <p14:creationId xmlns:p14="http://schemas.microsoft.com/office/powerpoint/2010/main" val="3033483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20</a:t>
            </a:r>
          </a:p>
        </p:txBody>
      </p:sp>
      <p:sp>
        <p:nvSpPr>
          <p:cNvPr id="5" name="Text Placeholder 4"/>
          <p:cNvSpPr>
            <a:spLocks noGrp="1"/>
          </p:cNvSpPr>
          <p:nvPr>
            <p:ph type="body" idx="1"/>
          </p:nvPr>
        </p:nvSpPr>
        <p:spPr/>
        <p:txBody>
          <a:bodyPr/>
          <a:lstStyle/>
          <a:p>
            <a:r>
              <a:rPr lang="en-US" dirty="0"/>
              <a:t>APUSH</a:t>
            </a:r>
          </a:p>
        </p:txBody>
      </p:sp>
    </p:spTree>
    <p:extLst>
      <p:ext uri="{BB962C8B-B14F-4D97-AF65-F5344CB8AC3E}">
        <p14:creationId xmlns:p14="http://schemas.microsoft.com/office/powerpoint/2010/main" val="1339148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President Lincoln</a:t>
            </a:r>
          </a:p>
        </p:txBody>
      </p:sp>
      <p:sp>
        <p:nvSpPr>
          <p:cNvPr id="5" name="Content Placeholder 4"/>
          <p:cNvSpPr>
            <a:spLocks noGrp="1"/>
          </p:cNvSpPr>
          <p:nvPr>
            <p:ph idx="1"/>
          </p:nvPr>
        </p:nvSpPr>
        <p:spPr/>
        <p:txBody>
          <a:bodyPr/>
          <a:lstStyle/>
          <a:p>
            <a:r>
              <a:rPr lang="en-US" dirty="0"/>
              <a:t>Lincoln’s inauguration takes place in March, 1861.</a:t>
            </a:r>
          </a:p>
          <a:p>
            <a:r>
              <a:rPr lang="en-US" dirty="0"/>
              <a:t>By this time, the Confederate States of America had established a government in Montgomery, Alabama. </a:t>
            </a:r>
          </a:p>
          <a:p>
            <a:pPr lvl="1"/>
            <a:r>
              <a:rPr lang="en-US" dirty="0"/>
              <a:t>Seven states had seceded, several more were on their way out.</a:t>
            </a:r>
          </a:p>
          <a:p>
            <a:r>
              <a:rPr lang="en-US" dirty="0"/>
              <a:t>Union became Lincoln’s priority.</a:t>
            </a:r>
          </a:p>
        </p:txBody>
      </p:sp>
    </p:spTree>
    <p:extLst>
      <p:ext uri="{BB962C8B-B14F-4D97-AF65-F5344CB8AC3E}">
        <p14:creationId xmlns:p14="http://schemas.microsoft.com/office/powerpoint/2010/main" val="1223709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Literary Battles</a:t>
            </a:r>
          </a:p>
        </p:txBody>
      </p:sp>
      <p:sp>
        <p:nvSpPr>
          <p:cNvPr id="3" name="Content Placeholder 2"/>
          <p:cNvSpPr>
            <a:spLocks noGrp="1"/>
          </p:cNvSpPr>
          <p:nvPr>
            <p:ph idx="1"/>
          </p:nvPr>
        </p:nvSpPr>
        <p:spPr/>
        <p:txBody>
          <a:bodyPr/>
          <a:lstStyle/>
          <a:p>
            <a:r>
              <a:rPr lang="en-US" dirty="0"/>
              <a:t>Uncle Tom’s Cabin by Harriet Beecher Stowe</a:t>
            </a:r>
          </a:p>
          <a:p>
            <a:pPr lvl="1"/>
            <a:r>
              <a:rPr lang="en-US" dirty="0"/>
              <a:t>Painted a ugly picture of the South and slavery. </a:t>
            </a:r>
          </a:p>
          <a:p>
            <a:pPr lvl="1"/>
            <a:r>
              <a:rPr lang="en-US" dirty="0"/>
              <a:t>Written on religious grounds as Stowe was highly influenced by the Second Great Awakening.</a:t>
            </a:r>
          </a:p>
          <a:p>
            <a:pPr lvl="1"/>
            <a:r>
              <a:rPr lang="en-US" dirty="0"/>
              <a:t>While Stowe later admitted to never having witnessed slavery, the damage was done.</a:t>
            </a:r>
          </a:p>
          <a:p>
            <a:r>
              <a:rPr lang="en-US" dirty="0"/>
              <a:t>The Impending Crisis of the South</a:t>
            </a:r>
          </a:p>
          <a:p>
            <a:pPr lvl="1"/>
            <a:r>
              <a:rPr lang="en-US" dirty="0"/>
              <a:t>Argued that slavery hurt whites in the South more than it helped.</a:t>
            </a:r>
          </a:p>
          <a:p>
            <a:pPr lvl="1"/>
            <a:r>
              <a:rPr lang="en-US" dirty="0"/>
              <a:t>No one in the South, including non-slave owning whites, bought this argument.</a:t>
            </a:r>
          </a:p>
          <a:p>
            <a:pPr lvl="1"/>
            <a:r>
              <a:rPr lang="en-US" dirty="0"/>
              <a:t>Passed out by Republicans as campaign literature.</a:t>
            </a:r>
          </a:p>
        </p:txBody>
      </p:sp>
    </p:spTree>
    <p:extLst>
      <p:ext uri="{BB962C8B-B14F-4D97-AF65-F5344CB8AC3E}">
        <p14:creationId xmlns:p14="http://schemas.microsoft.com/office/powerpoint/2010/main" val="185291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 Sumter</a:t>
            </a:r>
          </a:p>
        </p:txBody>
      </p:sp>
      <p:sp>
        <p:nvSpPr>
          <p:cNvPr id="3" name="Content Placeholder 2"/>
          <p:cNvSpPr>
            <a:spLocks noGrp="1"/>
          </p:cNvSpPr>
          <p:nvPr>
            <p:ph idx="1"/>
          </p:nvPr>
        </p:nvSpPr>
        <p:spPr/>
        <p:txBody>
          <a:bodyPr/>
          <a:lstStyle/>
          <a:p>
            <a:r>
              <a:rPr lang="en-US" dirty="0"/>
              <a:t>Only two US forts of importance remained in the CSA, one of which was Fort Sumter located in Charleston, SC.</a:t>
            </a:r>
          </a:p>
          <a:p>
            <a:r>
              <a:rPr lang="en-US" dirty="0"/>
              <a:t>The Fort was struggling to maintain itself. The US decided to send a naval ship with supplies to the fort. </a:t>
            </a:r>
          </a:p>
          <a:p>
            <a:r>
              <a:rPr lang="en-US" dirty="0"/>
              <a:t>This was seen as an act of aggression by the Confederate states.</a:t>
            </a:r>
          </a:p>
          <a:p>
            <a:pPr lvl="1"/>
            <a:r>
              <a:rPr lang="en-US" dirty="0"/>
              <a:t>SC began firing canons at Fort Sumter, a bombardment that lasted 34 hours, and resulted in the fort’s surrender.</a:t>
            </a:r>
          </a:p>
          <a:p>
            <a:pPr lvl="1"/>
            <a:endParaRPr lang="en-US" dirty="0"/>
          </a:p>
        </p:txBody>
      </p:sp>
    </p:spTree>
    <p:extLst>
      <p:ext uri="{BB962C8B-B14F-4D97-AF65-F5344CB8AC3E}">
        <p14:creationId xmlns:p14="http://schemas.microsoft.com/office/powerpoint/2010/main" val="182937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Fort Sumter—Aftermath </a:t>
            </a:r>
          </a:p>
        </p:txBody>
      </p:sp>
      <p:sp>
        <p:nvSpPr>
          <p:cNvPr id="3" name="Content Placeholder 2"/>
          <p:cNvSpPr>
            <a:spLocks noGrp="1"/>
          </p:cNvSpPr>
          <p:nvPr>
            <p:ph idx="1"/>
          </p:nvPr>
        </p:nvSpPr>
        <p:spPr/>
        <p:txBody>
          <a:bodyPr/>
          <a:lstStyle/>
          <a:p>
            <a:r>
              <a:rPr lang="en-US" dirty="0"/>
              <a:t>Lincoln responded by calling for volunteers for the military, and taking steps to blockade the South.</a:t>
            </a:r>
          </a:p>
          <a:p>
            <a:r>
              <a:rPr lang="en-US" dirty="0"/>
              <a:t>This was also seen as an aggressive act, prompting more states to vote on secession.</a:t>
            </a:r>
          </a:p>
          <a:p>
            <a:pPr lvl="1"/>
            <a:r>
              <a:rPr lang="en-US" dirty="0"/>
              <a:t>VA, TN, AR, and NC, all of whom had their first votes on secession fail, now voted to leave the US and join the Confederacy.</a:t>
            </a:r>
          </a:p>
          <a:p>
            <a:pPr lvl="1"/>
            <a:r>
              <a:rPr lang="en-US" dirty="0"/>
              <a:t>The Confederate capital was moved to Richmond, VA to intimidate Washington, DC.</a:t>
            </a:r>
          </a:p>
        </p:txBody>
      </p:sp>
      <p:pic>
        <p:nvPicPr>
          <p:cNvPr id="1026" name="Picture 2" descr="Image result for fort sum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8109" y="4574775"/>
            <a:ext cx="3470275" cy="209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53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Border State Phenomena </a:t>
            </a:r>
          </a:p>
        </p:txBody>
      </p:sp>
      <p:sp>
        <p:nvSpPr>
          <p:cNvPr id="3" name="Content Placeholder 2"/>
          <p:cNvSpPr>
            <a:spLocks noGrp="1"/>
          </p:cNvSpPr>
          <p:nvPr>
            <p:ph idx="1"/>
          </p:nvPr>
        </p:nvSpPr>
        <p:spPr/>
        <p:txBody>
          <a:bodyPr/>
          <a:lstStyle/>
          <a:p>
            <a:r>
              <a:rPr lang="en-US" dirty="0"/>
              <a:t>Several states acted as a buffer between the US and the Confederacy.</a:t>
            </a:r>
          </a:p>
          <a:p>
            <a:r>
              <a:rPr lang="en-US" dirty="0"/>
              <a:t>The majority of these “border states” were slave states who remained loyal to the Union, with exception of the new territory of West Virginia who opted to be a free territory.</a:t>
            </a:r>
          </a:p>
        </p:txBody>
      </p:sp>
      <p:pic>
        <p:nvPicPr>
          <p:cNvPr id="2050" name="Picture 2" descr="Image result for border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1793" y="3497262"/>
            <a:ext cx="5372389" cy="302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296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this About?</a:t>
            </a:r>
          </a:p>
        </p:txBody>
      </p:sp>
      <p:sp>
        <p:nvSpPr>
          <p:cNvPr id="3" name="Content Placeholder 2"/>
          <p:cNvSpPr>
            <a:spLocks noGrp="1"/>
          </p:cNvSpPr>
          <p:nvPr>
            <p:ph idx="1"/>
          </p:nvPr>
        </p:nvSpPr>
        <p:spPr/>
        <p:txBody>
          <a:bodyPr/>
          <a:lstStyle/>
          <a:p>
            <a:r>
              <a:rPr lang="en-US" dirty="0"/>
              <a:t>War was declared shortly after the Confederate attack on Fort Sumter in April, 1861.</a:t>
            </a:r>
          </a:p>
          <a:p>
            <a:r>
              <a:rPr lang="en-US" dirty="0"/>
              <a:t>It would have been unwise to say the war was about slavery at this point; the attack on Fort Sumter was what actually prompted the war, and Lincoln’s priority was keeping the US together.</a:t>
            </a:r>
          </a:p>
          <a:p>
            <a:pPr lvl="1"/>
            <a:r>
              <a:rPr lang="en-US" dirty="0"/>
              <a:t>Saying this was a war for abolition would have alienated many states still in the Union, including the crucial Midwest states, which were heavily populated by farmers who sympathized with family in the South (and were largely racist).</a:t>
            </a:r>
          </a:p>
        </p:txBody>
      </p:sp>
    </p:spTree>
    <p:extLst>
      <p:ext uri="{BB962C8B-B14F-4D97-AF65-F5344CB8AC3E}">
        <p14:creationId xmlns:p14="http://schemas.microsoft.com/office/powerpoint/2010/main" val="2261381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CSA—Advantages and disadvantages</a:t>
            </a:r>
          </a:p>
        </p:txBody>
      </p:sp>
      <p:sp>
        <p:nvSpPr>
          <p:cNvPr id="5" name="Text Placeholder 4"/>
          <p:cNvSpPr>
            <a:spLocks noGrp="1"/>
          </p:cNvSpPr>
          <p:nvPr>
            <p:ph type="body" idx="1"/>
          </p:nvPr>
        </p:nvSpPr>
        <p:spPr/>
        <p:txBody>
          <a:bodyPr/>
          <a:lstStyle/>
          <a:p>
            <a:r>
              <a:rPr lang="en-US" dirty="0"/>
              <a:t>Advantages</a:t>
            </a:r>
          </a:p>
        </p:txBody>
      </p:sp>
      <p:sp>
        <p:nvSpPr>
          <p:cNvPr id="6" name="Content Placeholder 5"/>
          <p:cNvSpPr>
            <a:spLocks noGrp="1"/>
          </p:cNvSpPr>
          <p:nvPr>
            <p:ph sz="half" idx="2"/>
          </p:nvPr>
        </p:nvSpPr>
        <p:spPr/>
        <p:txBody>
          <a:bodyPr>
            <a:normAutofit fontScale="85000" lnSpcReduction="20000"/>
          </a:bodyPr>
          <a:lstStyle/>
          <a:p>
            <a:r>
              <a:rPr lang="en-US" dirty="0"/>
              <a:t>Defensive war: it was on their turf and fighting would be largely dictated by the Confederate military.</a:t>
            </a:r>
          </a:p>
          <a:p>
            <a:r>
              <a:rPr lang="en-US" dirty="0"/>
              <a:t>Cause: they had a reason to fight that was not about revenge, but about their livelihood on multiple levels.</a:t>
            </a:r>
          </a:p>
          <a:p>
            <a:r>
              <a:rPr lang="en-US" dirty="0"/>
              <a:t>Talented officers: Robert E. Lee, Stonewall Jackson, JEB Stuart, and more were from the South and joined the Confederacy as their states did.</a:t>
            </a:r>
          </a:p>
          <a:p>
            <a:r>
              <a:rPr lang="en-US" dirty="0"/>
              <a:t>Lifestyle: Southerners spent more time around horses and were used to traveling great distances.</a:t>
            </a:r>
          </a:p>
        </p:txBody>
      </p:sp>
      <p:sp>
        <p:nvSpPr>
          <p:cNvPr id="7" name="Text Placeholder 6"/>
          <p:cNvSpPr>
            <a:spLocks noGrp="1"/>
          </p:cNvSpPr>
          <p:nvPr>
            <p:ph type="body" sz="quarter" idx="3"/>
          </p:nvPr>
        </p:nvSpPr>
        <p:spPr/>
        <p:txBody>
          <a:bodyPr/>
          <a:lstStyle/>
          <a:p>
            <a:r>
              <a:rPr lang="en-US" dirty="0"/>
              <a:t>Disadvantages</a:t>
            </a:r>
          </a:p>
        </p:txBody>
      </p:sp>
      <p:sp>
        <p:nvSpPr>
          <p:cNvPr id="8" name="Content Placeholder 7"/>
          <p:cNvSpPr>
            <a:spLocks noGrp="1"/>
          </p:cNvSpPr>
          <p:nvPr>
            <p:ph sz="quarter" idx="4"/>
          </p:nvPr>
        </p:nvSpPr>
        <p:spPr/>
        <p:txBody>
          <a:bodyPr/>
          <a:lstStyle/>
          <a:p>
            <a:r>
              <a:rPr lang="en-US" dirty="0"/>
              <a:t>Weak economy: largely agrarian and highly dependent on slave labor, trade, and long-range transportation.</a:t>
            </a:r>
          </a:p>
          <a:p>
            <a:r>
              <a:rPr lang="en-US" dirty="0"/>
              <a:t>Supply lines: low population density meant that supply lines ran across vast empty spaces. </a:t>
            </a:r>
          </a:p>
        </p:txBody>
      </p:sp>
    </p:spTree>
    <p:extLst>
      <p:ext uri="{BB962C8B-B14F-4D97-AF65-F5344CB8AC3E}">
        <p14:creationId xmlns:p14="http://schemas.microsoft.com/office/powerpoint/2010/main" val="25922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US—Advantages and Disadvantages</a:t>
            </a:r>
          </a:p>
        </p:txBody>
      </p:sp>
      <p:sp>
        <p:nvSpPr>
          <p:cNvPr id="3" name="Text Placeholder 2"/>
          <p:cNvSpPr>
            <a:spLocks noGrp="1"/>
          </p:cNvSpPr>
          <p:nvPr>
            <p:ph type="body" idx="1"/>
          </p:nvPr>
        </p:nvSpPr>
        <p:spPr/>
        <p:txBody>
          <a:bodyPr/>
          <a:lstStyle/>
          <a:p>
            <a:r>
              <a:rPr lang="en-US" dirty="0"/>
              <a:t>Advantages</a:t>
            </a:r>
          </a:p>
        </p:txBody>
      </p:sp>
      <p:sp>
        <p:nvSpPr>
          <p:cNvPr id="4" name="Content Placeholder 3"/>
          <p:cNvSpPr>
            <a:spLocks noGrp="1"/>
          </p:cNvSpPr>
          <p:nvPr>
            <p:ph sz="half" idx="2"/>
          </p:nvPr>
        </p:nvSpPr>
        <p:spPr/>
        <p:txBody>
          <a:bodyPr/>
          <a:lstStyle/>
          <a:p>
            <a:r>
              <a:rPr lang="en-US" dirty="0"/>
              <a:t>Diverse economy: part farm part industry, and able to support a large number of people.</a:t>
            </a:r>
          </a:p>
          <a:p>
            <a:r>
              <a:rPr lang="en-US" dirty="0"/>
              <a:t>Navy: The North generally maintained more ports than the South, which created a superior Navy based in the North.</a:t>
            </a:r>
          </a:p>
          <a:p>
            <a:r>
              <a:rPr lang="en-US" dirty="0"/>
              <a:t>Population: 22 million vs. 12.5 million (including slaves).</a:t>
            </a:r>
          </a:p>
        </p:txBody>
      </p:sp>
      <p:sp>
        <p:nvSpPr>
          <p:cNvPr id="5" name="Text Placeholder 4"/>
          <p:cNvSpPr>
            <a:spLocks noGrp="1"/>
          </p:cNvSpPr>
          <p:nvPr>
            <p:ph type="body" sz="quarter" idx="3"/>
          </p:nvPr>
        </p:nvSpPr>
        <p:spPr/>
        <p:txBody>
          <a:bodyPr/>
          <a:lstStyle/>
          <a:p>
            <a:r>
              <a:rPr lang="en-US" dirty="0"/>
              <a:t>Disadvantages</a:t>
            </a:r>
          </a:p>
        </p:txBody>
      </p:sp>
      <p:sp>
        <p:nvSpPr>
          <p:cNvPr id="6" name="Content Placeholder 5"/>
          <p:cNvSpPr>
            <a:spLocks noGrp="1"/>
          </p:cNvSpPr>
          <p:nvPr>
            <p:ph sz="quarter" idx="4"/>
          </p:nvPr>
        </p:nvSpPr>
        <p:spPr/>
        <p:txBody>
          <a:bodyPr/>
          <a:lstStyle/>
          <a:p>
            <a:r>
              <a:rPr lang="en-US" dirty="0"/>
              <a:t>Discipline: unaccustomed to “soldiering” and unprepared for military life.</a:t>
            </a:r>
          </a:p>
          <a:p>
            <a:r>
              <a:rPr lang="en-US" dirty="0"/>
              <a:t>Trial-and-error leadership: Lincoln switched out generals as quick as Union soldiers wore through their shoes. </a:t>
            </a:r>
          </a:p>
          <a:p>
            <a:endParaRPr lang="en-US" dirty="0"/>
          </a:p>
        </p:txBody>
      </p:sp>
    </p:spTree>
    <p:extLst>
      <p:ext uri="{BB962C8B-B14F-4D97-AF65-F5344CB8AC3E}">
        <p14:creationId xmlns:p14="http://schemas.microsoft.com/office/powerpoint/2010/main" val="7831812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Foreign Intervention</a:t>
            </a:r>
          </a:p>
        </p:txBody>
      </p:sp>
      <p:sp>
        <p:nvSpPr>
          <p:cNvPr id="8" name="Content Placeholder 7"/>
          <p:cNvSpPr>
            <a:spLocks noGrp="1"/>
          </p:cNvSpPr>
          <p:nvPr>
            <p:ph idx="1"/>
          </p:nvPr>
        </p:nvSpPr>
        <p:spPr/>
        <p:txBody>
          <a:bodyPr/>
          <a:lstStyle/>
          <a:p>
            <a:r>
              <a:rPr lang="en-US" dirty="0"/>
              <a:t>The Confederate states were counting on this, as many other countries had done in wars before. </a:t>
            </a:r>
          </a:p>
          <a:p>
            <a:r>
              <a:rPr lang="en-US" dirty="0"/>
              <a:t>Many European governments were sympathetic to the Southern cause, as they just generally hated the “American experiment” and wanted to see it fail this spectacularly.</a:t>
            </a:r>
          </a:p>
          <a:p>
            <a:pPr lvl="1"/>
            <a:r>
              <a:rPr lang="en-US" dirty="0"/>
              <a:t>However, the European people had already been swayed by </a:t>
            </a:r>
            <a:r>
              <a:rPr lang="en-US" i="1" dirty="0"/>
              <a:t>Uncle Tom</a:t>
            </a:r>
            <a:r>
              <a:rPr lang="en-US" dirty="0"/>
              <a:t> and other works, so there was an unlikely chance Europe would get involved quickly. </a:t>
            </a:r>
          </a:p>
        </p:txBody>
      </p:sp>
    </p:spTree>
    <p:extLst>
      <p:ext uri="{BB962C8B-B14F-4D97-AF65-F5344CB8AC3E}">
        <p14:creationId xmlns:p14="http://schemas.microsoft.com/office/powerpoint/2010/main" val="693851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Intervention</a:t>
            </a:r>
          </a:p>
        </p:txBody>
      </p:sp>
      <p:sp>
        <p:nvSpPr>
          <p:cNvPr id="3" name="Content Placeholder 2"/>
          <p:cNvSpPr>
            <a:spLocks noGrp="1"/>
          </p:cNvSpPr>
          <p:nvPr>
            <p:ph idx="1"/>
          </p:nvPr>
        </p:nvSpPr>
        <p:spPr/>
        <p:txBody>
          <a:bodyPr/>
          <a:lstStyle/>
          <a:p>
            <a:r>
              <a:rPr lang="en-US" dirty="0"/>
              <a:t>The Confederacy counted on Britain getting involved above all others.</a:t>
            </a:r>
          </a:p>
          <a:p>
            <a:pPr lvl="1"/>
            <a:r>
              <a:rPr lang="en-US" dirty="0"/>
              <a:t>Britain was reliant on Southern cotton for their textile mills and clothing factories.</a:t>
            </a:r>
          </a:p>
          <a:p>
            <a:pPr lvl="1"/>
            <a:r>
              <a:rPr lang="en-US" dirty="0"/>
              <a:t>However, the cotton crop in the antebellum years was so great, that most factories had surplus supplies, meaning Britain could afford to wait to get involved. </a:t>
            </a:r>
          </a:p>
          <a:p>
            <a:pPr lvl="1"/>
            <a:r>
              <a:rPr lang="en-US" dirty="0"/>
              <a:t>Britain would only feel the effects of the US Civil War around 1863, the same year Lincoln brought slavery directly into the causes for war. Britain was not about to go to war to defend slavery. </a:t>
            </a:r>
          </a:p>
        </p:txBody>
      </p:sp>
    </p:spTree>
    <p:extLst>
      <p:ext uri="{BB962C8B-B14F-4D97-AF65-F5344CB8AC3E}">
        <p14:creationId xmlns:p14="http://schemas.microsoft.com/office/powerpoint/2010/main" val="3046279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Intervention</a:t>
            </a:r>
          </a:p>
        </p:txBody>
      </p:sp>
      <p:sp>
        <p:nvSpPr>
          <p:cNvPr id="3" name="Content Placeholder 2"/>
          <p:cNvSpPr>
            <a:spLocks noGrp="1"/>
          </p:cNvSpPr>
          <p:nvPr>
            <p:ph idx="1"/>
          </p:nvPr>
        </p:nvSpPr>
        <p:spPr/>
        <p:txBody>
          <a:bodyPr/>
          <a:lstStyle/>
          <a:p>
            <a:r>
              <a:rPr lang="en-US" dirty="0"/>
              <a:t>The </a:t>
            </a:r>
            <a:r>
              <a:rPr lang="en-US" i="1" dirty="0"/>
              <a:t>Trent</a:t>
            </a:r>
            <a:r>
              <a:rPr lang="en-US" dirty="0"/>
              <a:t> Affair (1861): a Union ship stopped the British ship </a:t>
            </a:r>
            <a:r>
              <a:rPr lang="en-US" i="1" dirty="0"/>
              <a:t>Trent</a:t>
            </a:r>
            <a:r>
              <a:rPr lang="en-US" dirty="0"/>
              <a:t> and captured two Confederate diplomats heading for Europe.</a:t>
            </a:r>
          </a:p>
          <a:p>
            <a:r>
              <a:rPr lang="en-US" dirty="0"/>
              <a:t>Britain as a Confederate port: the US ship </a:t>
            </a:r>
            <a:r>
              <a:rPr lang="en-US" i="1" dirty="0"/>
              <a:t>Alabama</a:t>
            </a:r>
            <a:r>
              <a:rPr lang="en-US" dirty="0"/>
              <a:t> flew the Confederate flag, had Confederate officers, but was otherwise a British ship which left its guns in the CSA and never enter a port there. It instead picked up weapons from some islands off the coast of Africa and razzed US ships before heading to Britain. It finally met its US match in 1864 and was sunk off the coast of France.</a:t>
            </a:r>
          </a:p>
        </p:txBody>
      </p:sp>
    </p:spTree>
    <p:extLst>
      <p:ext uri="{BB962C8B-B14F-4D97-AF65-F5344CB8AC3E}">
        <p14:creationId xmlns:p14="http://schemas.microsoft.com/office/powerpoint/2010/main" val="3832248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Intervention</a:t>
            </a:r>
          </a:p>
        </p:txBody>
      </p:sp>
      <p:sp>
        <p:nvSpPr>
          <p:cNvPr id="3" name="Content Placeholder 2"/>
          <p:cNvSpPr>
            <a:spLocks noGrp="1"/>
          </p:cNvSpPr>
          <p:nvPr>
            <p:ph idx="1"/>
          </p:nvPr>
        </p:nvSpPr>
        <p:spPr/>
        <p:txBody>
          <a:bodyPr/>
          <a:lstStyle/>
          <a:p>
            <a:r>
              <a:rPr lang="en-US" dirty="0"/>
              <a:t>While the Confederacy hoped to get European countries involved in the war somehow, the US worked to do the opposite, with Europe working to take advantage of both sides.</a:t>
            </a:r>
          </a:p>
          <a:p>
            <a:pPr lvl="1"/>
            <a:r>
              <a:rPr lang="en-US" dirty="0"/>
              <a:t>France invaded Mexico City in 1863 and establishes an Austrian puppet government there. </a:t>
            </a:r>
          </a:p>
          <a:p>
            <a:pPr lvl="1"/>
            <a:r>
              <a:rPr lang="en-US" dirty="0"/>
              <a:t>Canada becomes the semi-independent Dominion of Canada in 1867.</a:t>
            </a:r>
          </a:p>
        </p:txBody>
      </p:sp>
    </p:spTree>
    <p:extLst>
      <p:ext uri="{BB962C8B-B14F-4D97-AF65-F5344CB8AC3E}">
        <p14:creationId xmlns:p14="http://schemas.microsoft.com/office/powerpoint/2010/main" val="3376498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Bleeding Kansas</a:t>
            </a:r>
          </a:p>
        </p:txBody>
      </p:sp>
      <p:sp>
        <p:nvSpPr>
          <p:cNvPr id="3" name="Content Placeholder 2"/>
          <p:cNvSpPr>
            <a:spLocks noGrp="1"/>
          </p:cNvSpPr>
          <p:nvPr>
            <p:ph idx="1"/>
          </p:nvPr>
        </p:nvSpPr>
        <p:spPr/>
        <p:txBody>
          <a:bodyPr/>
          <a:lstStyle/>
          <a:p>
            <a:r>
              <a:rPr lang="en-US" dirty="0"/>
              <a:t>Emigrants from both the North and the South settled in KS to influence its decision on slavery.</a:t>
            </a:r>
          </a:p>
          <a:p>
            <a:pPr lvl="1"/>
            <a:r>
              <a:rPr lang="en-US" dirty="0"/>
              <a:t>More pro-slavery voters appeared in KS and the territorial legislature became pro-slavery.</a:t>
            </a:r>
          </a:p>
          <a:p>
            <a:pPr lvl="1"/>
            <a:r>
              <a:rPr lang="en-US" dirty="0"/>
              <a:t>A second legislature was set up alongside this one that was anti-slavery.</a:t>
            </a:r>
          </a:p>
          <a:p>
            <a:pPr lvl="1"/>
            <a:r>
              <a:rPr lang="en-US" dirty="0"/>
              <a:t>Radical abolitionist John Brown attacks Lawrence.</a:t>
            </a:r>
          </a:p>
          <a:p>
            <a:pPr lvl="1"/>
            <a:r>
              <a:rPr lang="en-US" dirty="0"/>
              <a:t>There was so much violence in KS that it’s said this is actually where the Civil War started.</a:t>
            </a:r>
          </a:p>
          <a:p>
            <a:pPr lvl="1"/>
            <a:r>
              <a:rPr lang="en-US" dirty="0"/>
              <a:t>KS applies for statehood in 1857 with the Lecompton Constitution.</a:t>
            </a:r>
          </a:p>
        </p:txBody>
      </p:sp>
    </p:spTree>
    <p:extLst>
      <p:ext uri="{BB962C8B-B14F-4D97-AF65-F5344CB8AC3E}">
        <p14:creationId xmlns:p14="http://schemas.microsoft.com/office/powerpoint/2010/main" val="27991718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Confederate Government</a:t>
            </a:r>
          </a:p>
        </p:txBody>
      </p:sp>
      <p:sp>
        <p:nvSpPr>
          <p:cNvPr id="3" name="Content Placeholder 2"/>
          <p:cNvSpPr>
            <a:spLocks noGrp="1"/>
          </p:cNvSpPr>
          <p:nvPr>
            <p:ph idx="1"/>
          </p:nvPr>
        </p:nvSpPr>
        <p:spPr/>
        <p:txBody>
          <a:bodyPr/>
          <a:lstStyle/>
          <a:p>
            <a:r>
              <a:rPr lang="en-US" dirty="0"/>
              <a:t>President Jefferson Davis and the Richmond government struggled with another major issue of the war: states’ rights. </a:t>
            </a:r>
          </a:p>
          <a:p>
            <a:pPr lvl="1"/>
            <a:r>
              <a:rPr lang="en-US" dirty="0"/>
              <a:t>Davis was not popular, though a capable leader, and neither was his vision of a well-knit Confederate government. </a:t>
            </a:r>
          </a:p>
          <a:p>
            <a:pPr lvl="1"/>
            <a:r>
              <a:rPr lang="en-US" dirty="0"/>
              <a:t>Some states threatened to secede further, even though this was the entire Confederacy’s fight for independence. Others refused to send state troops to war.</a:t>
            </a:r>
          </a:p>
          <a:p>
            <a:pPr lvl="1"/>
            <a:r>
              <a:rPr lang="en-US" dirty="0"/>
              <a:t>This meant that the states’ rights issue was just as damaging to the union of the Confederacy as it had been to the union of the United States.</a:t>
            </a:r>
          </a:p>
        </p:txBody>
      </p:sp>
      <p:pic>
        <p:nvPicPr>
          <p:cNvPr id="3074" name="Picture 2" descr="Image result for jefferson dav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3163" y="4536543"/>
            <a:ext cx="2098675" cy="2098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101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Wartime Liberties in the US</a:t>
            </a:r>
          </a:p>
        </p:txBody>
      </p:sp>
      <p:sp>
        <p:nvSpPr>
          <p:cNvPr id="3" name="Content Placeholder 2"/>
          <p:cNvSpPr>
            <a:spLocks noGrp="1"/>
          </p:cNvSpPr>
          <p:nvPr>
            <p:ph idx="1"/>
          </p:nvPr>
        </p:nvSpPr>
        <p:spPr/>
        <p:txBody>
          <a:bodyPr/>
          <a:lstStyle/>
          <a:p>
            <a:r>
              <a:rPr lang="en-US" dirty="0"/>
              <a:t>Lincoln often took liberties with the Constitution, that Congress rarely disagreed with. </a:t>
            </a:r>
          </a:p>
          <a:p>
            <a:pPr lvl="1"/>
            <a:r>
              <a:rPr lang="en-US" dirty="0"/>
              <a:t>Congress was not in session when the war started, so Lincoln took it upon himself to increase the size of the military and begin his blockade. </a:t>
            </a:r>
          </a:p>
          <a:p>
            <a:pPr lvl="1"/>
            <a:r>
              <a:rPr lang="en-US" dirty="0"/>
              <a:t>He suspended the writ of habeas corpus.</a:t>
            </a:r>
          </a:p>
          <a:p>
            <a:pPr lvl="1"/>
            <a:r>
              <a:rPr lang="en-US" dirty="0"/>
              <a:t>He allowed for voting to be “supervised” in the border states, and suspended the publication of certain newspapers and the arrest of their editors under claims of obstruction.</a:t>
            </a:r>
          </a:p>
          <a:p>
            <a:r>
              <a:rPr lang="en-US" dirty="0"/>
              <a:t>He justified many of these moves by saying that they would not extend past the war.</a:t>
            </a:r>
          </a:p>
          <a:p>
            <a:r>
              <a:rPr lang="en-US" dirty="0"/>
              <a:t>Lincoln’s moves to exert arbitrary power made him a stronger leader than Davis.</a:t>
            </a:r>
          </a:p>
        </p:txBody>
      </p:sp>
    </p:spTree>
    <p:extLst>
      <p:ext uri="{BB962C8B-B14F-4D97-AF65-F5344CB8AC3E}">
        <p14:creationId xmlns:p14="http://schemas.microsoft.com/office/powerpoint/2010/main" val="4254823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Rich Man’s War But A Poor Man’s Fight”</a:t>
            </a:r>
          </a:p>
        </p:txBody>
      </p:sp>
      <p:sp>
        <p:nvSpPr>
          <p:cNvPr id="3" name="Content Placeholder 2"/>
          <p:cNvSpPr>
            <a:spLocks noGrp="1"/>
          </p:cNvSpPr>
          <p:nvPr>
            <p:ph idx="1"/>
          </p:nvPr>
        </p:nvSpPr>
        <p:spPr/>
        <p:txBody>
          <a:bodyPr/>
          <a:lstStyle/>
          <a:p>
            <a:r>
              <a:rPr lang="en-US" dirty="0"/>
              <a:t>The US military was manned solely by volunteers; states had to maintain a quota of troops to send to battle based on population.</a:t>
            </a:r>
          </a:p>
          <a:p>
            <a:r>
              <a:rPr lang="en-US" dirty="0"/>
              <a:t>Around 1863, the US enacted their first conscription (draft) law. </a:t>
            </a:r>
          </a:p>
          <a:p>
            <a:pPr lvl="1"/>
            <a:r>
              <a:rPr lang="en-US" dirty="0"/>
              <a:t>The draft became increasingly unfair to the poor as the rich could hire substitutes or purchase exemption. </a:t>
            </a:r>
          </a:p>
          <a:p>
            <a:pPr lvl="1"/>
            <a:r>
              <a:rPr lang="en-US" dirty="0"/>
              <a:t>Riots over the draft broke out in NY, led by “underprivileged and anti-black Irish Americans” and lasted for several days.</a:t>
            </a:r>
          </a:p>
          <a:p>
            <a:pPr lvl="1"/>
            <a:r>
              <a:rPr lang="en-US" dirty="0"/>
              <a:t>The draft was more often met with resentment than riots like those in NY.</a:t>
            </a:r>
          </a:p>
        </p:txBody>
      </p:sp>
    </p:spTree>
    <p:extLst>
      <p:ext uri="{BB962C8B-B14F-4D97-AF65-F5344CB8AC3E}">
        <p14:creationId xmlns:p14="http://schemas.microsoft.com/office/powerpoint/2010/main" val="1140416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Rich Man’s War But A Poor Man’s Fight”</a:t>
            </a:r>
          </a:p>
        </p:txBody>
      </p:sp>
      <p:sp>
        <p:nvSpPr>
          <p:cNvPr id="3" name="Content Placeholder 2"/>
          <p:cNvSpPr>
            <a:spLocks noGrp="1"/>
          </p:cNvSpPr>
          <p:nvPr>
            <p:ph idx="1"/>
          </p:nvPr>
        </p:nvSpPr>
        <p:spPr/>
        <p:txBody>
          <a:bodyPr/>
          <a:lstStyle/>
          <a:p>
            <a:r>
              <a:rPr lang="en-US" dirty="0"/>
              <a:t>The Confederacy ran out of manpower much faster than the US, enacting their draft in 1862. </a:t>
            </a:r>
          </a:p>
          <a:p>
            <a:pPr lvl="1"/>
            <a:r>
              <a:rPr lang="en-US" dirty="0"/>
              <a:t>Exemptions and draft dodging was also common in the Confederacy; the wealthy could purchase a substitute, an exemption, or send a slave in their place. </a:t>
            </a:r>
          </a:p>
          <a:p>
            <a:pPr lvl="1"/>
            <a:r>
              <a:rPr lang="en-US" dirty="0"/>
              <a:t>There were no riots in the Confederacy like there were in NY, however officials found it in their best interest to avoid areas where sharpshooters could hide. </a:t>
            </a:r>
          </a:p>
        </p:txBody>
      </p:sp>
    </p:spTree>
    <p:extLst>
      <p:ext uri="{BB962C8B-B14F-4D97-AF65-F5344CB8AC3E}">
        <p14:creationId xmlns:p14="http://schemas.microsoft.com/office/powerpoint/2010/main" val="2695330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Funds</a:t>
            </a:r>
          </a:p>
        </p:txBody>
      </p:sp>
      <p:sp>
        <p:nvSpPr>
          <p:cNvPr id="3" name="Content Placeholder 2"/>
          <p:cNvSpPr>
            <a:spLocks noGrp="1"/>
          </p:cNvSpPr>
          <p:nvPr>
            <p:ph idx="1"/>
          </p:nvPr>
        </p:nvSpPr>
        <p:spPr/>
        <p:txBody>
          <a:bodyPr/>
          <a:lstStyle/>
          <a:p>
            <a:r>
              <a:rPr lang="en-US" dirty="0"/>
              <a:t>Morrill Tariff Act (1861): passed after Southern secession, raised excise taxes on products to 1846 levels with some product taxes jumping 5-10% at once, in order to raise money for war. </a:t>
            </a:r>
          </a:p>
          <a:p>
            <a:r>
              <a:rPr lang="en-US" dirty="0"/>
              <a:t>Greenbacks, a form of paper money, were issued by the US government.</a:t>
            </a:r>
          </a:p>
          <a:p>
            <a:pPr lvl="1"/>
            <a:r>
              <a:rPr lang="en-US" dirty="0"/>
              <a:t>Value fluctuated with US success in the war. </a:t>
            </a:r>
          </a:p>
          <a:p>
            <a:pPr lvl="1"/>
            <a:r>
              <a:rPr lang="en-US" dirty="0"/>
              <a:t>The government indirectly made money with Greenbacks, but made even more by selling bonds. </a:t>
            </a:r>
          </a:p>
          <a:p>
            <a:r>
              <a:rPr lang="en-US" dirty="0"/>
              <a:t>Congress established a national banking system in 1863.</a:t>
            </a:r>
          </a:p>
          <a:p>
            <a:pPr lvl="1"/>
            <a:r>
              <a:rPr lang="en-US" dirty="0"/>
              <a:t>Mainly established to sell bonds and issue paper money, it had the long-lasting effect of stabilizing and standardizing US currency.</a:t>
            </a:r>
          </a:p>
        </p:txBody>
      </p:sp>
    </p:spTree>
    <p:extLst>
      <p:ext uri="{BB962C8B-B14F-4D97-AF65-F5344CB8AC3E}">
        <p14:creationId xmlns:p14="http://schemas.microsoft.com/office/powerpoint/2010/main" val="3793151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Funds</a:t>
            </a:r>
          </a:p>
        </p:txBody>
      </p:sp>
      <p:sp>
        <p:nvSpPr>
          <p:cNvPr id="3" name="Content Placeholder 2"/>
          <p:cNvSpPr>
            <a:spLocks noGrp="1"/>
          </p:cNvSpPr>
          <p:nvPr>
            <p:ph idx="1"/>
          </p:nvPr>
        </p:nvSpPr>
        <p:spPr/>
        <p:txBody>
          <a:bodyPr/>
          <a:lstStyle/>
          <a:p>
            <a:r>
              <a:rPr lang="en-US" dirty="0"/>
              <a:t>All of this led to an increase in manufacturing and businesses in the US, and greater socio-economic distinction.</a:t>
            </a:r>
          </a:p>
          <a:p>
            <a:pPr lvl="1"/>
            <a:r>
              <a:rPr lang="en-US" dirty="0"/>
              <a:t>Businesses were protected by tariffs and inflation which caused soaring prices, with many gaining profits from cheating the war effort. </a:t>
            </a:r>
          </a:p>
          <a:p>
            <a:pPr lvl="1"/>
            <a:r>
              <a:rPr lang="en-US" dirty="0"/>
              <a:t>This meant the average laborer had to work more to buy everyday goods.</a:t>
            </a:r>
          </a:p>
          <a:p>
            <a:pPr lvl="1"/>
            <a:r>
              <a:rPr lang="en-US" dirty="0"/>
              <a:t>A millionaire class was created for the first time American history.</a:t>
            </a:r>
          </a:p>
        </p:txBody>
      </p:sp>
    </p:spTree>
    <p:extLst>
      <p:ext uri="{BB962C8B-B14F-4D97-AF65-F5344CB8AC3E}">
        <p14:creationId xmlns:p14="http://schemas.microsoft.com/office/powerpoint/2010/main" val="3332078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 Funds</a:t>
            </a:r>
          </a:p>
        </p:txBody>
      </p:sp>
      <p:sp>
        <p:nvSpPr>
          <p:cNvPr id="3" name="Content Placeholder 2"/>
          <p:cNvSpPr>
            <a:spLocks noGrp="1"/>
          </p:cNvSpPr>
          <p:nvPr>
            <p:ph idx="1"/>
          </p:nvPr>
        </p:nvSpPr>
        <p:spPr/>
        <p:txBody>
          <a:bodyPr/>
          <a:lstStyle/>
          <a:p>
            <a:r>
              <a:rPr lang="en-US" dirty="0"/>
              <a:t>The Confederacy’s economy weakened quickly during the war. </a:t>
            </a:r>
          </a:p>
          <a:p>
            <a:pPr lvl="1"/>
            <a:r>
              <a:rPr lang="en-US" dirty="0"/>
              <a:t>The Confederate government sold bonds at home and overseas.</a:t>
            </a:r>
          </a:p>
          <a:p>
            <a:pPr lvl="1"/>
            <a:r>
              <a:rPr lang="en-US" dirty="0"/>
              <a:t>Taxes increased often, and levies for the war followed.</a:t>
            </a:r>
          </a:p>
          <a:p>
            <a:pPr lvl="1"/>
            <a:r>
              <a:rPr lang="en-US" dirty="0"/>
              <a:t>The Confederacy was also responsible for their own tariffs, which like those of the US, sharply increased.</a:t>
            </a:r>
          </a:p>
          <a:p>
            <a:pPr lvl="1"/>
            <a:r>
              <a:rPr lang="en-US" dirty="0"/>
              <a:t>The government printed money “with complete abandon” causing “runaway inflation.”</a:t>
            </a:r>
          </a:p>
        </p:txBody>
      </p:sp>
      <p:pic>
        <p:nvPicPr>
          <p:cNvPr id="4098" name="Picture 2" descr="Image result for inflation infographic"/>
          <p:cNvPicPr>
            <a:picLocks noChangeAspect="1" noChangeArrowheads="1"/>
          </p:cNvPicPr>
          <p:nvPr/>
        </p:nvPicPr>
        <p:blipFill rotWithShape="1">
          <a:blip r:embed="rId2">
            <a:extLst>
              <a:ext uri="{28A0092B-C50C-407E-A947-70E740481C1C}">
                <a14:useLocalDpi xmlns:a14="http://schemas.microsoft.com/office/drawing/2010/main" val="0"/>
              </a:ext>
            </a:extLst>
          </a:blip>
          <a:srcRect b="49261"/>
          <a:stretch/>
        </p:blipFill>
        <p:spPr bwMode="auto">
          <a:xfrm>
            <a:off x="2496993" y="543652"/>
            <a:ext cx="7286625"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49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Policies</a:t>
            </a:r>
          </a:p>
        </p:txBody>
      </p:sp>
      <p:sp>
        <p:nvSpPr>
          <p:cNvPr id="3" name="Content Placeholder 2"/>
          <p:cNvSpPr>
            <a:spLocks noGrp="1"/>
          </p:cNvSpPr>
          <p:nvPr>
            <p:ph idx="1"/>
          </p:nvPr>
        </p:nvSpPr>
        <p:spPr/>
        <p:txBody>
          <a:bodyPr/>
          <a:lstStyle/>
          <a:p>
            <a:r>
              <a:rPr lang="en-US" dirty="0"/>
              <a:t>Homestead Act of 1862: sold up to 160 acres of public land for $30 provided that it was settled and improved</a:t>
            </a:r>
          </a:p>
          <a:p>
            <a:r>
              <a:rPr lang="en-US" dirty="0"/>
              <a:t>Sanitary Commission (1861): agency that helped train female nurses, collected medical supplies, and equipped hospitals with staff and goods during the war. </a:t>
            </a:r>
          </a:p>
        </p:txBody>
      </p:sp>
    </p:spTree>
    <p:extLst>
      <p:ext uri="{BB962C8B-B14F-4D97-AF65-F5344CB8AC3E}">
        <p14:creationId xmlns:p14="http://schemas.microsoft.com/office/powerpoint/2010/main" val="34632187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Chapter 21</a:t>
            </a:r>
          </a:p>
        </p:txBody>
      </p:sp>
      <p:sp>
        <p:nvSpPr>
          <p:cNvPr id="5" name="Text Placeholder 4"/>
          <p:cNvSpPr>
            <a:spLocks noGrp="1"/>
          </p:cNvSpPr>
          <p:nvPr>
            <p:ph type="body" idx="1"/>
          </p:nvPr>
        </p:nvSpPr>
        <p:spPr/>
        <p:txBody>
          <a:bodyPr/>
          <a:lstStyle/>
          <a:p>
            <a:r>
              <a:rPr lang="en-US" dirty="0"/>
              <a:t>APUSH</a:t>
            </a:r>
          </a:p>
        </p:txBody>
      </p:sp>
    </p:spTree>
    <p:extLst>
      <p:ext uri="{BB962C8B-B14F-4D97-AF65-F5344CB8AC3E}">
        <p14:creationId xmlns:p14="http://schemas.microsoft.com/office/powerpoint/2010/main" val="2593522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2BCDD3-43EB-4657-AC6C-503768E5F1E7}"/>
              </a:ext>
            </a:extLst>
          </p:cNvPr>
          <p:cNvSpPr>
            <a:spLocks noGrp="1"/>
          </p:cNvSpPr>
          <p:nvPr>
            <p:ph type="title"/>
          </p:nvPr>
        </p:nvSpPr>
        <p:spPr/>
        <p:txBody>
          <a:bodyPr/>
          <a:lstStyle/>
          <a:p>
            <a:r>
              <a:rPr lang="en-US" dirty="0"/>
              <a:t>“A Ninety-Day War”</a:t>
            </a:r>
          </a:p>
        </p:txBody>
      </p:sp>
      <p:sp>
        <p:nvSpPr>
          <p:cNvPr id="5" name="Content Placeholder 4">
            <a:extLst>
              <a:ext uri="{FF2B5EF4-FFF2-40B4-BE49-F238E27FC236}">
                <a16:creationId xmlns:a16="http://schemas.microsoft.com/office/drawing/2014/main" id="{C0EE2238-C37C-4E6E-86C2-50D7AD86FB34}"/>
              </a:ext>
            </a:extLst>
          </p:cNvPr>
          <p:cNvSpPr>
            <a:spLocks noGrp="1"/>
          </p:cNvSpPr>
          <p:nvPr>
            <p:ph idx="1"/>
          </p:nvPr>
        </p:nvSpPr>
        <p:spPr/>
        <p:txBody>
          <a:bodyPr/>
          <a:lstStyle/>
          <a:p>
            <a:r>
              <a:rPr lang="en-US" dirty="0"/>
              <a:t>There was initial belief from both sides that this would be a short war. </a:t>
            </a:r>
          </a:p>
          <a:p>
            <a:r>
              <a:rPr lang="en-US" dirty="0"/>
              <a:t>The Battle of Bull Run proved this wrong.</a:t>
            </a:r>
          </a:p>
          <a:p>
            <a:pPr lvl="1"/>
            <a:r>
              <a:rPr lang="en-US" dirty="0"/>
              <a:t>Fought in July 1861, resulting in Confederate victory.</a:t>
            </a:r>
          </a:p>
        </p:txBody>
      </p:sp>
    </p:spTree>
    <p:extLst>
      <p:ext uri="{BB962C8B-B14F-4D97-AF65-F5344CB8AC3E}">
        <p14:creationId xmlns:p14="http://schemas.microsoft.com/office/powerpoint/2010/main" val="42144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Lecompton Constitution</a:t>
            </a:r>
          </a:p>
        </p:txBody>
      </p:sp>
      <p:sp>
        <p:nvSpPr>
          <p:cNvPr id="3" name="Content Placeholder 2"/>
          <p:cNvSpPr>
            <a:spLocks noGrp="1"/>
          </p:cNvSpPr>
          <p:nvPr>
            <p:ph idx="1"/>
          </p:nvPr>
        </p:nvSpPr>
        <p:spPr/>
        <p:txBody>
          <a:bodyPr/>
          <a:lstStyle/>
          <a:p>
            <a:r>
              <a:rPr lang="en-US" dirty="0"/>
              <a:t>Provided for the protection of slavery that already existed in KS even if the popular sovereignty vote went against slavery.</a:t>
            </a:r>
          </a:p>
          <a:p>
            <a:pPr lvl="1"/>
            <a:r>
              <a:rPr lang="en-US" dirty="0"/>
              <a:t>Abolitionists in the are were so outraged that they refused to vote on the constitution until a better one was made.</a:t>
            </a:r>
          </a:p>
          <a:p>
            <a:pPr lvl="1"/>
            <a:r>
              <a:rPr lang="en-US" dirty="0"/>
              <a:t>Pro-slavery folks on the other hand, voted heartily for the constitution, and it was sent to Congress for approval.</a:t>
            </a:r>
          </a:p>
          <a:p>
            <a:pPr lvl="1"/>
            <a:r>
              <a:rPr lang="en-US" dirty="0"/>
              <a:t>Congress debated KS’s statehood and still had yet to make a decision by the time the Civil War started in 1861.</a:t>
            </a:r>
          </a:p>
        </p:txBody>
      </p:sp>
    </p:spTree>
    <p:extLst>
      <p:ext uri="{BB962C8B-B14F-4D97-AF65-F5344CB8AC3E}">
        <p14:creationId xmlns:p14="http://schemas.microsoft.com/office/powerpoint/2010/main" val="26357570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198B7-47D3-4BE4-B5F4-FC63C1FA243F}"/>
              </a:ext>
            </a:extLst>
          </p:cNvPr>
          <p:cNvSpPr>
            <a:spLocks noGrp="1"/>
          </p:cNvSpPr>
          <p:nvPr>
            <p:ph type="title"/>
          </p:nvPr>
        </p:nvSpPr>
        <p:spPr/>
        <p:txBody>
          <a:bodyPr/>
          <a:lstStyle/>
          <a:p>
            <a:r>
              <a:rPr lang="en-US" dirty="0"/>
              <a:t>Union Strategy</a:t>
            </a:r>
          </a:p>
        </p:txBody>
      </p:sp>
      <p:sp>
        <p:nvSpPr>
          <p:cNvPr id="3" name="Content Placeholder 2">
            <a:extLst>
              <a:ext uri="{FF2B5EF4-FFF2-40B4-BE49-F238E27FC236}">
                <a16:creationId xmlns:a16="http://schemas.microsoft.com/office/drawing/2014/main" id="{AD46B7FD-4FA8-4B33-9E5A-6E571CC43521}"/>
              </a:ext>
            </a:extLst>
          </p:cNvPr>
          <p:cNvSpPr>
            <a:spLocks noGrp="1"/>
          </p:cNvSpPr>
          <p:nvPr>
            <p:ph idx="1"/>
          </p:nvPr>
        </p:nvSpPr>
        <p:spPr/>
        <p:txBody>
          <a:bodyPr/>
          <a:lstStyle/>
          <a:p>
            <a:r>
              <a:rPr lang="en-US" dirty="0"/>
              <a:t>The main goal of the US early in the war was to capture the Confederate capital of Richmond. </a:t>
            </a:r>
          </a:p>
          <a:p>
            <a:pPr lvl="1"/>
            <a:r>
              <a:rPr lang="en-US" dirty="0"/>
              <a:t>To do this, Lincoln appointed George McClellan to command the Union forces in the Peninsula Campaign. </a:t>
            </a:r>
          </a:p>
          <a:p>
            <a:pPr lvl="1"/>
            <a:r>
              <a:rPr lang="en-US" dirty="0"/>
              <a:t>The campaign never reached Richmond, being routed by Robert E. Lee in the Seven Days’ Battles.</a:t>
            </a:r>
          </a:p>
          <a:p>
            <a:pPr lvl="1"/>
            <a:r>
              <a:rPr lang="en-US" dirty="0"/>
              <a:t>Lincoln often felt that McClellan was overly cautious, resulting in his suspension from command on multiple occasions. </a:t>
            </a:r>
          </a:p>
        </p:txBody>
      </p:sp>
      <p:pic>
        <p:nvPicPr>
          <p:cNvPr id="1026" name="Picture 2" descr="Image result for george mcclellan">
            <a:extLst>
              <a:ext uri="{FF2B5EF4-FFF2-40B4-BE49-F238E27FC236}">
                <a16:creationId xmlns:a16="http://schemas.microsoft.com/office/drawing/2014/main" id="{3A43803C-5312-4F51-ACF3-28BF5C6A9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4938" y="4389119"/>
            <a:ext cx="1712688" cy="2367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obert e lee">
            <a:extLst>
              <a:ext uri="{FF2B5EF4-FFF2-40B4-BE49-F238E27FC236}">
                <a16:creationId xmlns:a16="http://schemas.microsoft.com/office/drawing/2014/main" id="{9DF74655-6B26-42E3-B700-6914D3B968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3513" y="4386810"/>
            <a:ext cx="2434135" cy="2370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24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8155B-6CD4-4471-9F7C-1CA5FCE9C7B3}"/>
              </a:ext>
            </a:extLst>
          </p:cNvPr>
          <p:cNvSpPr>
            <a:spLocks noGrp="1"/>
          </p:cNvSpPr>
          <p:nvPr>
            <p:ph type="title"/>
          </p:nvPr>
        </p:nvSpPr>
        <p:spPr/>
        <p:txBody>
          <a:bodyPr/>
          <a:lstStyle/>
          <a:p>
            <a:r>
              <a:rPr lang="en-US" dirty="0"/>
              <a:t>Union Strategy</a:t>
            </a:r>
          </a:p>
        </p:txBody>
      </p:sp>
      <p:sp>
        <p:nvSpPr>
          <p:cNvPr id="3" name="Content Placeholder 2">
            <a:extLst>
              <a:ext uri="{FF2B5EF4-FFF2-40B4-BE49-F238E27FC236}">
                <a16:creationId xmlns:a16="http://schemas.microsoft.com/office/drawing/2014/main" id="{E403FF37-431B-4968-BC86-74E04C7C0EDF}"/>
              </a:ext>
            </a:extLst>
          </p:cNvPr>
          <p:cNvSpPr>
            <a:spLocks noGrp="1"/>
          </p:cNvSpPr>
          <p:nvPr>
            <p:ph idx="1"/>
          </p:nvPr>
        </p:nvSpPr>
        <p:spPr/>
        <p:txBody>
          <a:bodyPr/>
          <a:lstStyle/>
          <a:p>
            <a:r>
              <a:rPr lang="en-US" dirty="0"/>
              <a:t>By 1862 included 6 parts</a:t>
            </a:r>
          </a:p>
          <a:p>
            <a:pPr marL="457200" indent="-457200">
              <a:buFont typeface="+mj-lt"/>
              <a:buAutoNum type="arabicPeriod"/>
            </a:pPr>
            <a:r>
              <a:rPr lang="en-US" dirty="0"/>
              <a:t>Blockade the South</a:t>
            </a:r>
          </a:p>
          <a:p>
            <a:pPr marL="457200" indent="-457200">
              <a:buFont typeface="+mj-lt"/>
              <a:buAutoNum type="arabicPeriod"/>
            </a:pPr>
            <a:r>
              <a:rPr lang="en-US" dirty="0"/>
              <a:t>Control the MS River</a:t>
            </a:r>
          </a:p>
          <a:p>
            <a:pPr marL="457200" indent="-457200">
              <a:buFont typeface="+mj-lt"/>
              <a:buAutoNum type="arabicPeriod"/>
            </a:pPr>
            <a:r>
              <a:rPr lang="en-US" dirty="0"/>
              <a:t>March through strongholds like GA &amp; SC</a:t>
            </a:r>
          </a:p>
          <a:p>
            <a:pPr marL="457200" indent="-457200">
              <a:buFont typeface="+mj-lt"/>
              <a:buAutoNum type="arabicPeriod"/>
            </a:pPr>
            <a:r>
              <a:rPr lang="en-US" dirty="0"/>
              <a:t>Capture Richmond</a:t>
            </a:r>
          </a:p>
          <a:p>
            <a:pPr marL="457200" indent="-457200">
              <a:buFont typeface="+mj-lt"/>
              <a:buAutoNum type="arabicPeriod"/>
            </a:pPr>
            <a:r>
              <a:rPr lang="en-US" dirty="0"/>
              <a:t>Undermine Southern economy by liberating slaves</a:t>
            </a:r>
          </a:p>
          <a:p>
            <a:pPr marL="457200" indent="-457200">
              <a:buFont typeface="+mj-lt"/>
              <a:buAutoNum type="arabicPeriod"/>
            </a:pPr>
            <a:r>
              <a:rPr lang="en-US" dirty="0"/>
              <a:t>Confederate military exhaustion</a:t>
            </a:r>
          </a:p>
        </p:txBody>
      </p:sp>
    </p:spTree>
    <p:extLst>
      <p:ext uri="{BB962C8B-B14F-4D97-AF65-F5344CB8AC3E}">
        <p14:creationId xmlns:p14="http://schemas.microsoft.com/office/powerpoint/2010/main" val="10427920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5FD0-DCBB-40B9-8FBF-54BED8D2B949}"/>
              </a:ext>
            </a:extLst>
          </p:cNvPr>
          <p:cNvSpPr>
            <a:spLocks noGrp="1"/>
          </p:cNvSpPr>
          <p:nvPr>
            <p:ph type="title"/>
          </p:nvPr>
        </p:nvSpPr>
        <p:spPr/>
        <p:txBody>
          <a:bodyPr/>
          <a:lstStyle/>
          <a:p>
            <a:r>
              <a:rPr lang="en-US" dirty="0"/>
              <a:t>Confederate Strategy</a:t>
            </a:r>
          </a:p>
        </p:txBody>
      </p:sp>
      <p:sp>
        <p:nvSpPr>
          <p:cNvPr id="3" name="Content Placeholder 2">
            <a:extLst>
              <a:ext uri="{FF2B5EF4-FFF2-40B4-BE49-F238E27FC236}">
                <a16:creationId xmlns:a16="http://schemas.microsoft.com/office/drawing/2014/main" id="{7E8620B8-B1C4-4A8A-8A43-EA609BB3EBB5}"/>
              </a:ext>
            </a:extLst>
          </p:cNvPr>
          <p:cNvSpPr>
            <a:spLocks noGrp="1"/>
          </p:cNvSpPr>
          <p:nvPr>
            <p:ph idx="1"/>
          </p:nvPr>
        </p:nvSpPr>
        <p:spPr/>
        <p:txBody>
          <a:bodyPr/>
          <a:lstStyle/>
          <a:p>
            <a:r>
              <a:rPr lang="en-US" dirty="0"/>
              <a:t>Fairly straight-forward: outlast the Union forces to gain independence.</a:t>
            </a:r>
          </a:p>
          <a:p>
            <a:r>
              <a:rPr lang="en-US" dirty="0"/>
              <a:t>Secured another victory at the Second Battle of Bull Run in 1862, and forced a draw at the Battle of Antietam a month later. </a:t>
            </a:r>
          </a:p>
          <a:p>
            <a:pPr lvl="1"/>
            <a:r>
              <a:rPr lang="en-US" dirty="0"/>
              <a:t>Despite a military draw at Antietam, McClellan was able to stop Lee’s forces from advancing, allowing Lincoln to claim a “victory.”</a:t>
            </a:r>
          </a:p>
        </p:txBody>
      </p:sp>
      <p:pic>
        <p:nvPicPr>
          <p:cNvPr id="2052" name="Picture 4" descr="Image result for battle of antietam">
            <a:extLst>
              <a:ext uri="{FF2B5EF4-FFF2-40B4-BE49-F238E27FC236}">
                <a16:creationId xmlns:a16="http://schemas.microsoft.com/office/drawing/2014/main" id="{B8ECB7AF-6DD9-4D6D-9727-5503DAF220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7256" y="3812272"/>
            <a:ext cx="4195396" cy="2922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9054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FCA7-2349-4781-B755-CD47822844D7}"/>
              </a:ext>
            </a:extLst>
          </p:cNvPr>
          <p:cNvSpPr>
            <a:spLocks noGrp="1"/>
          </p:cNvSpPr>
          <p:nvPr>
            <p:ph type="title"/>
          </p:nvPr>
        </p:nvSpPr>
        <p:spPr/>
        <p:txBody>
          <a:bodyPr/>
          <a:lstStyle/>
          <a:p>
            <a:r>
              <a:rPr lang="en-US" dirty="0"/>
              <a:t>Emancipation Proclamation</a:t>
            </a:r>
          </a:p>
        </p:txBody>
      </p:sp>
      <p:sp>
        <p:nvSpPr>
          <p:cNvPr id="3" name="Content Placeholder 2">
            <a:extLst>
              <a:ext uri="{FF2B5EF4-FFF2-40B4-BE49-F238E27FC236}">
                <a16:creationId xmlns:a16="http://schemas.microsoft.com/office/drawing/2014/main" id="{F400CFF2-24CA-4360-87EB-4B801539255F}"/>
              </a:ext>
            </a:extLst>
          </p:cNvPr>
          <p:cNvSpPr>
            <a:spLocks noGrp="1"/>
          </p:cNvSpPr>
          <p:nvPr>
            <p:ph idx="1"/>
          </p:nvPr>
        </p:nvSpPr>
        <p:spPr/>
        <p:txBody>
          <a:bodyPr/>
          <a:lstStyle/>
          <a:p>
            <a:r>
              <a:rPr lang="en-US" dirty="0"/>
              <a:t>Issued January 1, 1863.</a:t>
            </a:r>
          </a:p>
          <a:p>
            <a:pPr lvl="1"/>
            <a:r>
              <a:rPr lang="en-US" dirty="0"/>
              <a:t>Effectively freed slaves in the Confederacy. </a:t>
            </a:r>
          </a:p>
          <a:p>
            <a:pPr lvl="1"/>
            <a:r>
              <a:rPr lang="en-US" dirty="0"/>
              <a:t>Lincoln felt confident in releasing the document after Antietam, with the blockade holding steady, and the border states not being affected by the document. </a:t>
            </a:r>
          </a:p>
          <a:p>
            <a:pPr lvl="1"/>
            <a:r>
              <a:rPr lang="en-US" dirty="0"/>
              <a:t>What this meant in practice was that slaves that “freed themselves” would be protected if they could make it to a Union camp. </a:t>
            </a:r>
          </a:p>
        </p:txBody>
      </p:sp>
    </p:spTree>
    <p:extLst>
      <p:ext uri="{BB962C8B-B14F-4D97-AF65-F5344CB8AC3E}">
        <p14:creationId xmlns:p14="http://schemas.microsoft.com/office/powerpoint/2010/main" val="42820790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10189-B00D-4905-B5BE-6DFFDC50CF12}"/>
              </a:ext>
            </a:extLst>
          </p:cNvPr>
          <p:cNvSpPr>
            <a:spLocks noGrp="1"/>
          </p:cNvSpPr>
          <p:nvPr>
            <p:ph type="title"/>
          </p:nvPr>
        </p:nvSpPr>
        <p:spPr/>
        <p:txBody>
          <a:bodyPr/>
          <a:lstStyle/>
          <a:p>
            <a:r>
              <a:rPr lang="en-US" dirty="0"/>
              <a:t>Reactions</a:t>
            </a:r>
          </a:p>
        </p:txBody>
      </p:sp>
      <p:sp>
        <p:nvSpPr>
          <p:cNvPr id="3" name="Content Placeholder 2">
            <a:extLst>
              <a:ext uri="{FF2B5EF4-FFF2-40B4-BE49-F238E27FC236}">
                <a16:creationId xmlns:a16="http://schemas.microsoft.com/office/drawing/2014/main" id="{719CE5A1-A7EA-4FFC-95A8-6E23BA670AE4}"/>
              </a:ext>
            </a:extLst>
          </p:cNvPr>
          <p:cNvSpPr>
            <a:spLocks noGrp="1"/>
          </p:cNvSpPr>
          <p:nvPr>
            <p:ph idx="1"/>
          </p:nvPr>
        </p:nvSpPr>
        <p:spPr/>
        <p:txBody>
          <a:bodyPr/>
          <a:lstStyle/>
          <a:p>
            <a:r>
              <a:rPr lang="en-US" dirty="0"/>
              <a:t>Reactions to the Emancipation Proclamation were mixed at best. </a:t>
            </a:r>
          </a:p>
          <a:p>
            <a:pPr lvl="1"/>
            <a:r>
              <a:rPr lang="en-US" dirty="0"/>
              <a:t>Several states felt that Lincoln had gone too far. They questioned if the move would not provoke further war from the border states.</a:t>
            </a:r>
          </a:p>
          <a:p>
            <a:pPr lvl="1"/>
            <a:r>
              <a:rPr lang="en-US" dirty="0"/>
              <a:t>Others felt Lincoln wasn’t going far enough, and called for the complete destruction of the Confederacy and everything they stood for.</a:t>
            </a:r>
          </a:p>
          <a:p>
            <a:pPr lvl="1"/>
            <a:r>
              <a:rPr lang="en-US" dirty="0"/>
              <a:t>The South feared that Lincoln was starting the race war they had always cautiously avoided. </a:t>
            </a:r>
          </a:p>
        </p:txBody>
      </p:sp>
    </p:spTree>
    <p:extLst>
      <p:ext uri="{BB962C8B-B14F-4D97-AF65-F5344CB8AC3E}">
        <p14:creationId xmlns:p14="http://schemas.microsoft.com/office/powerpoint/2010/main" val="1728489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F6EE-D782-415A-B763-FC99B6CAC6F5}"/>
              </a:ext>
            </a:extLst>
          </p:cNvPr>
          <p:cNvSpPr>
            <a:spLocks noGrp="1"/>
          </p:cNvSpPr>
          <p:nvPr>
            <p:ph type="title"/>
          </p:nvPr>
        </p:nvSpPr>
        <p:spPr/>
        <p:txBody>
          <a:bodyPr/>
          <a:lstStyle/>
          <a:p>
            <a:r>
              <a:rPr lang="en-US" dirty="0"/>
              <a:t>Causes of the War</a:t>
            </a:r>
          </a:p>
        </p:txBody>
      </p:sp>
      <p:sp>
        <p:nvSpPr>
          <p:cNvPr id="3" name="Content Placeholder 2">
            <a:extLst>
              <a:ext uri="{FF2B5EF4-FFF2-40B4-BE49-F238E27FC236}">
                <a16:creationId xmlns:a16="http://schemas.microsoft.com/office/drawing/2014/main" id="{35845481-C7DB-46EC-88B5-9FBF3E61012D}"/>
              </a:ext>
            </a:extLst>
          </p:cNvPr>
          <p:cNvSpPr>
            <a:spLocks noGrp="1"/>
          </p:cNvSpPr>
          <p:nvPr>
            <p:ph idx="1"/>
          </p:nvPr>
        </p:nvSpPr>
        <p:spPr/>
        <p:txBody>
          <a:bodyPr/>
          <a:lstStyle/>
          <a:p>
            <a:r>
              <a:rPr lang="en-US" dirty="0"/>
              <a:t>By 1863 the causes for the war and/or its continuation had expanded:</a:t>
            </a:r>
          </a:p>
          <a:p>
            <a:pPr lvl="1"/>
            <a:r>
              <a:rPr lang="en-US" dirty="0"/>
              <a:t>Preservation of the Union</a:t>
            </a:r>
          </a:p>
          <a:p>
            <a:pPr lvl="1"/>
            <a:r>
              <a:rPr lang="en-US" dirty="0"/>
              <a:t>States’ rights</a:t>
            </a:r>
          </a:p>
          <a:p>
            <a:pPr lvl="1"/>
            <a:r>
              <a:rPr lang="en-US" dirty="0"/>
              <a:t>Slavery</a:t>
            </a:r>
          </a:p>
          <a:p>
            <a:pPr lvl="1"/>
            <a:r>
              <a:rPr lang="en-US" dirty="0"/>
              <a:t>Territorial expansion</a:t>
            </a:r>
          </a:p>
          <a:p>
            <a:pPr lvl="1"/>
            <a:r>
              <a:rPr lang="en-US" dirty="0"/>
              <a:t>Economic expansion</a:t>
            </a:r>
          </a:p>
        </p:txBody>
      </p:sp>
    </p:spTree>
    <p:extLst>
      <p:ext uri="{BB962C8B-B14F-4D97-AF65-F5344CB8AC3E}">
        <p14:creationId xmlns:p14="http://schemas.microsoft.com/office/powerpoint/2010/main" val="22036435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97677-0E22-4FCD-9EFF-C6119219FC45}"/>
              </a:ext>
            </a:extLst>
          </p:cNvPr>
          <p:cNvSpPr>
            <a:spLocks noGrp="1"/>
          </p:cNvSpPr>
          <p:nvPr>
            <p:ph type="title"/>
          </p:nvPr>
        </p:nvSpPr>
        <p:spPr/>
        <p:txBody>
          <a:bodyPr/>
          <a:lstStyle/>
          <a:p>
            <a:r>
              <a:rPr lang="en-US" dirty="0"/>
              <a:t>More Battles</a:t>
            </a:r>
          </a:p>
        </p:txBody>
      </p:sp>
      <p:sp>
        <p:nvSpPr>
          <p:cNvPr id="3" name="Content Placeholder 2">
            <a:extLst>
              <a:ext uri="{FF2B5EF4-FFF2-40B4-BE49-F238E27FC236}">
                <a16:creationId xmlns:a16="http://schemas.microsoft.com/office/drawing/2014/main" id="{F4B49282-16E6-4353-84E0-B9A2BBBC6692}"/>
              </a:ext>
            </a:extLst>
          </p:cNvPr>
          <p:cNvSpPr>
            <a:spLocks noGrp="1"/>
          </p:cNvSpPr>
          <p:nvPr>
            <p:ph idx="1"/>
          </p:nvPr>
        </p:nvSpPr>
        <p:spPr/>
        <p:txBody>
          <a:bodyPr/>
          <a:lstStyle/>
          <a:p>
            <a:r>
              <a:rPr lang="en-US" dirty="0"/>
              <a:t>Shiloh, TN, April 1862: Union victory.</a:t>
            </a:r>
          </a:p>
          <a:p>
            <a:r>
              <a:rPr lang="en-US" dirty="0"/>
              <a:t>Fredericksburg, VA, Dec. 1862: Confederate victory.</a:t>
            </a:r>
          </a:p>
          <a:p>
            <a:pPr lvl="1"/>
            <a:r>
              <a:rPr lang="en-US" dirty="0"/>
              <a:t>Chancellorsville, VA shortly thereafter was basically a repeat. </a:t>
            </a:r>
          </a:p>
          <a:p>
            <a:r>
              <a:rPr lang="en-US" dirty="0"/>
              <a:t>Gettysburg, PA, July 1863: Confederate invasion of the North that resulted in a casualty-heavy Union victory.</a:t>
            </a:r>
          </a:p>
          <a:p>
            <a:pPr lvl="1"/>
            <a:r>
              <a:rPr lang="en-US" dirty="0"/>
              <a:t>Included the ill-fated Pickett’s Charge.</a:t>
            </a:r>
          </a:p>
          <a:p>
            <a:pPr lvl="1"/>
            <a:r>
              <a:rPr lang="en-US" dirty="0"/>
              <a:t>About 50K casualties on each side.</a:t>
            </a:r>
          </a:p>
        </p:txBody>
      </p:sp>
      <p:pic>
        <p:nvPicPr>
          <p:cNvPr id="3074" name="Picture 2" descr="Image result for battle of gettysburg">
            <a:extLst>
              <a:ext uri="{FF2B5EF4-FFF2-40B4-BE49-F238E27FC236}">
                <a16:creationId xmlns:a16="http://schemas.microsoft.com/office/drawing/2014/main" id="{039AEEC3-4586-4DD5-AB8C-461C5B8336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7881" y="305299"/>
            <a:ext cx="3810000" cy="26193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a:extLst>
              <a:ext uri="{FF2B5EF4-FFF2-40B4-BE49-F238E27FC236}">
                <a16:creationId xmlns:a16="http://schemas.microsoft.com/office/drawing/2014/main" id="{6F3A04F5-4E2B-413F-B834-D2D7374F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842" y="3933327"/>
            <a:ext cx="3566600" cy="267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341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51B7-7D7C-488C-8108-7178F35691DA}"/>
              </a:ext>
            </a:extLst>
          </p:cNvPr>
          <p:cNvSpPr>
            <a:spLocks noGrp="1"/>
          </p:cNvSpPr>
          <p:nvPr>
            <p:ph type="title"/>
          </p:nvPr>
        </p:nvSpPr>
        <p:spPr/>
        <p:txBody>
          <a:bodyPr/>
          <a:lstStyle/>
          <a:p>
            <a:r>
              <a:rPr lang="en-US" dirty="0"/>
              <a:t>Gettysburg Address</a:t>
            </a:r>
          </a:p>
        </p:txBody>
      </p:sp>
      <p:sp>
        <p:nvSpPr>
          <p:cNvPr id="3" name="Content Placeholder 2">
            <a:extLst>
              <a:ext uri="{FF2B5EF4-FFF2-40B4-BE49-F238E27FC236}">
                <a16:creationId xmlns:a16="http://schemas.microsoft.com/office/drawing/2014/main" id="{20DB7A49-CA3B-4028-8FE9-68A3F47D37BC}"/>
              </a:ext>
            </a:extLst>
          </p:cNvPr>
          <p:cNvSpPr>
            <a:spLocks noGrp="1"/>
          </p:cNvSpPr>
          <p:nvPr>
            <p:ph idx="1"/>
          </p:nvPr>
        </p:nvSpPr>
        <p:spPr/>
        <p:txBody>
          <a:bodyPr/>
          <a:lstStyle/>
          <a:p>
            <a:r>
              <a:rPr lang="en-US" dirty="0"/>
              <a:t>Speech given by Lincoln at the dedication of the cemetery placed there after the battle. </a:t>
            </a:r>
          </a:p>
          <a:p>
            <a:r>
              <a:rPr lang="en-US" dirty="0"/>
              <a:t>Two minutes and just under 300 words in total, Lincoln wrote it on the train to Gettysburg. </a:t>
            </a:r>
          </a:p>
          <a:p>
            <a:pPr lvl="1"/>
            <a:r>
              <a:rPr lang="en-US" dirty="0"/>
              <a:t>Argued to be one of the most important documents to American history for its dedication to American values and liberty as put forth by the Declaration of Independence and US Constitution. </a:t>
            </a:r>
          </a:p>
        </p:txBody>
      </p:sp>
      <p:pic>
        <p:nvPicPr>
          <p:cNvPr id="4104" name="Picture 8" descr="Image result for gettysburg address">
            <a:extLst>
              <a:ext uri="{FF2B5EF4-FFF2-40B4-BE49-F238E27FC236}">
                <a16:creationId xmlns:a16="http://schemas.microsoft.com/office/drawing/2014/main" id="{125A5E31-B56B-4EFD-8EF2-B57FF20107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525" y="862013"/>
            <a:ext cx="9886950" cy="5133975"/>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extLst>
              <a:ext uri="{FF2B5EF4-FFF2-40B4-BE49-F238E27FC236}">
                <a16:creationId xmlns:a16="http://schemas.microsoft.com/office/drawing/2014/main" id="{6BFF2322-0BB0-4418-997A-B043C98E6199}"/>
              </a:ext>
            </a:extLst>
          </p:cNvPr>
          <p:cNvSpPr/>
          <p:nvPr/>
        </p:nvSpPr>
        <p:spPr>
          <a:xfrm>
            <a:off x="4768948" y="3249637"/>
            <a:ext cx="914400" cy="815926"/>
          </a:xfrm>
          <a:prstGeom prst="ellipse">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96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500"/>
                                        <p:tgtEl>
                                          <p:spTgt spid="4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CAC1D-8B2C-4718-BE2A-767FA352B5B1}"/>
              </a:ext>
            </a:extLst>
          </p:cNvPr>
          <p:cNvSpPr>
            <a:spLocks noGrp="1"/>
          </p:cNvSpPr>
          <p:nvPr>
            <p:ph type="title"/>
          </p:nvPr>
        </p:nvSpPr>
        <p:spPr/>
        <p:txBody>
          <a:bodyPr/>
          <a:lstStyle/>
          <a:p>
            <a:r>
              <a:rPr lang="en-US" dirty="0"/>
              <a:t>More Battles</a:t>
            </a:r>
          </a:p>
        </p:txBody>
      </p:sp>
      <p:sp>
        <p:nvSpPr>
          <p:cNvPr id="3" name="Content Placeholder 2">
            <a:extLst>
              <a:ext uri="{FF2B5EF4-FFF2-40B4-BE49-F238E27FC236}">
                <a16:creationId xmlns:a16="http://schemas.microsoft.com/office/drawing/2014/main" id="{C4519AAD-73EA-41DD-8AED-BD4F18CA8A8E}"/>
              </a:ext>
            </a:extLst>
          </p:cNvPr>
          <p:cNvSpPr>
            <a:spLocks noGrp="1"/>
          </p:cNvSpPr>
          <p:nvPr>
            <p:ph idx="1"/>
          </p:nvPr>
        </p:nvSpPr>
        <p:spPr/>
        <p:txBody>
          <a:bodyPr/>
          <a:lstStyle/>
          <a:p>
            <a:r>
              <a:rPr lang="en-US" dirty="0"/>
              <a:t>Vicksburg, MS, July 1863: back-to-back Union victories when paired with Gettysburg.</a:t>
            </a:r>
          </a:p>
          <a:p>
            <a:r>
              <a:rPr lang="en-US" dirty="0"/>
              <a:t>Sherman’s March, 1864-1865: destructive march of the Union forces through GA, SC, NC. </a:t>
            </a:r>
          </a:p>
          <a:p>
            <a:pPr lvl="1"/>
            <a:r>
              <a:rPr lang="en-US" dirty="0"/>
              <a:t>Targeted infrastructure and private property to destroy supply lines and morale. </a:t>
            </a:r>
          </a:p>
          <a:p>
            <a:pPr lvl="1"/>
            <a:r>
              <a:rPr lang="en-US" dirty="0"/>
              <a:t>Brought into practice a concept of “total war” accompanied by a scorched-earth policy.</a:t>
            </a:r>
          </a:p>
        </p:txBody>
      </p:sp>
      <p:pic>
        <p:nvPicPr>
          <p:cNvPr id="5122" name="Picture 2" descr="Image result for sherman's march to the sea">
            <a:extLst>
              <a:ext uri="{FF2B5EF4-FFF2-40B4-BE49-F238E27FC236}">
                <a16:creationId xmlns:a16="http://schemas.microsoft.com/office/drawing/2014/main" id="{D4CEB289-7EEC-4184-97F1-4D0CDF7027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5642" y="4185182"/>
            <a:ext cx="3148013" cy="246251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sherman's march to the sea">
            <a:extLst>
              <a:ext uri="{FF2B5EF4-FFF2-40B4-BE49-F238E27FC236}">
                <a16:creationId xmlns:a16="http://schemas.microsoft.com/office/drawing/2014/main" id="{D1852597-F365-47D2-BC9E-5E2B132ED6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3207" y="4185182"/>
            <a:ext cx="2177597" cy="2462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950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5B41E-6A5B-4036-A4EC-01FA77C8AA94}"/>
              </a:ext>
            </a:extLst>
          </p:cNvPr>
          <p:cNvSpPr>
            <a:spLocks noGrp="1"/>
          </p:cNvSpPr>
          <p:nvPr>
            <p:ph type="title"/>
          </p:nvPr>
        </p:nvSpPr>
        <p:spPr/>
        <p:txBody>
          <a:bodyPr/>
          <a:lstStyle/>
          <a:p>
            <a:r>
              <a:rPr lang="en-US" dirty="0"/>
              <a:t>Election of 1864</a:t>
            </a:r>
          </a:p>
        </p:txBody>
      </p:sp>
      <p:sp>
        <p:nvSpPr>
          <p:cNvPr id="3" name="Content Placeholder 2">
            <a:extLst>
              <a:ext uri="{FF2B5EF4-FFF2-40B4-BE49-F238E27FC236}">
                <a16:creationId xmlns:a16="http://schemas.microsoft.com/office/drawing/2014/main" id="{3ACD32CE-4760-4C33-8EE7-A9E8C0A48A0E}"/>
              </a:ext>
            </a:extLst>
          </p:cNvPr>
          <p:cNvSpPr>
            <a:spLocks noGrp="1"/>
          </p:cNvSpPr>
          <p:nvPr>
            <p:ph idx="1"/>
          </p:nvPr>
        </p:nvSpPr>
        <p:spPr/>
        <p:txBody>
          <a:bodyPr/>
          <a:lstStyle/>
          <a:p>
            <a:r>
              <a:rPr lang="en-US" dirty="0"/>
              <a:t>Democrats split further after the death of Stephen Douglas in 1861.</a:t>
            </a:r>
          </a:p>
          <a:p>
            <a:pPr lvl="1"/>
            <a:r>
              <a:rPr lang="en-US" dirty="0"/>
              <a:t>Peace Democrats wanted an end to the war. War Democrats thought the war should be fully won.</a:t>
            </a:r>
          </a:p>
          <a:p>
            <a:pPr lvl="1"/>
            <a:r>
              <a:rPr lang="en-US" dirty="0"/>
              <a:t>Copperheads were Democrats were more sympathetic to the South and sought to obstruct the war and Lincoln’s policies. </a:t>
            </a:r>
          </a:p>
          <a:p>
            <a:r>
              <a:rPr lang="en-US" dirty="0"/>
              <a:t>Republicans joined with the War Democrats to form the Union Party. They formally nominated Lincoln, who won re-election. </a:t>
            </a:r>
          </a:p>
          <a:p>
            <a:pPr lvl="1"/>
            <a:r>
              <a:rPr lang="en-US" dirty="0"/>
              <a:t>His running mate was Andrew Johnson, from TN, chosen to appease a Democratic call for balance in the White House between North and South. </a:t>
            </a:r>
          </a:p>
        </p:txBody>
      </p:sp>
    </p:spTree>
    <p:extLst>
      <p:ext uri="{BB962C8B-B14F-4D97-AF65-F5344CB8AC3E}">
        <p14:creationId xmlns:p14="http://schemas.microsoft.com/office/powerpoint/2010/main" val="112532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Election of 1856</a:t>
            </a:r>
          </a:p>
        </p:txBody>
      </p:sp>
      <p:sp>
        <p:nvSpPr>
          <p:cNvPr id="3" name="Content Placeholder 2"/>
          <p:cNvSpPr>
            <a:spLocks noGrp="1"/>
          </p:cNvSpPr>
          <p:nvPr>
            <p:ph idx="1"/>
          </p:nvPr>
        </p:nvSpPr>
        <p:spPr/>
        <p:txBody>
          <a:bodyPr/>
          <a:lstStyle/>
          <a:p>
            <a:r>
              <a:rPr lang="en-US" dirty="0"/>
              <a:t>Both parties struggled to find a candidate with a wide appeal that was far enough removed from the KS issue.</a:t>
            </a:r>
          </a:p>
          <a:p>
            <a:pPr lvl="1"/>
            <a:r>
              <a:rPr lang="en-US" dirty="0"/>
              <a:t>This election also saw a comeback on anti-foreignism, as many were displeased with the growing immigrant population and their political influence. </a:t>
            </a:r>
          </a:p>
          <a:p>
            <a:r>
              <a:rPr lang="en-US" dirty="0"/>
              <a:t>Democrat James Buchanan wins.</a:t>
            </a:r>
          </a:p>
          <a:p>
            <a:pPr lvl="1"/>
            <a:r>
              <a:rPr lang="en-US" dirty="0"/>
              <a:t>The Republicans are not really upset by this; Southerners threatened secession if the Republicans won, which left many in the North with no choice but to vote for Buchanan.</a:t>
            </a:r>
          </a:p>
        </p:txBody>
      </p:sp>
    </p:spTree>
    <p:extLst>
      <p:ext uri="{BB962C8B-B14F-4D97-AF65-F5344CB8AC3E}">
        <p14:creationId xmlns:p14="http://schemas.microsoft.com/office/powerpoint/2010/main" val="1153967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A2A68-003F-418F-9FB4-7E2678A562FD}"/>
              </a:ext>
            </a:extLst>
          </p:cNvPr>
          <p:cNvSpPr>
            <a:spLocks noGrp="1"/>
          </p:cNvSpPr>
          <p:nvPr>
            <p:ph type="title"/>
          </p:nvPr>
        </p:nvSpPr>
        <p:spPr/>
        <p:txBody>
          <a:bodyPr/>
          <a:lstStyle/>
          <a:p>
            <a:r>
              <a:rPr lang="en-US" dirty="0"/>
              <a:t>Final Battles</a:t>
            </a:r>
          </a:p>
        </p:txBody>
      </p:sp>
      <p:sp>
        <p:nvSpPr>
          <p:cNvPr id="3" name="Content Placeholder 2">
            <a:extLst>
              <a:ext uri="{FF2B5EF4-FFF2-40B4-BE49-F238E27FC236}">
                <a16:creationId xmlns:a16="http://schemas.microsoft.com/office/drawing/2014/main" id="{68905C0D-3F0B-4DC1-AF4C-693A6D7D808C}"/>
              </a:ext>
            </a:extLst>
          </p:cNvPr>
          <p:cNvSpPr>
            <a:spLocks noGrp="1"/>
          </p:cNvSpPr>
          <p:nvPr>
            <p:ph idx="1"/>
          </p:nvPr>
        </p:nvSpPr>
        <p:spPr/>
        <p:txBody>
          <a:bodyPr/>
          <a:lstStyle/>
          <a:p>
            <a:r>
              <a:rPr lang="en-US" dirty="0"/>
              <a:t>Wilderness Campaign,1864-1865: series of clashes between Grant and Lee in the VA wilderness.</a:t>
            </a:r>
          </a:p>
          <a:p>
            <a:r>
              <a:rPr lang="en-US" dirty="0"/>
              <a:t>Appomattox Courthouse, April 9, 1865: site of Lee’s formal surrender and the end of the war.</a:t>
            </a:r>
          </a:p>
        </p:txBody>
      </p:sp>
      <p:pic>
        <p:nvPicPr>
          <p:cNvPr id="6146" name="Picture 2" descr="Image result for appomattox court house">
            <a:extLst>
              <a:ext uri="{FF2B5EF4-FFF2-40B4-BE49-F238E27FC236}">
                <a16:creationId xmlns:a16="http://schemas.microsoft.com/office/drawing/2014/main" id="{92C52904-5FF5-4070-9A02-451B545F65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3889" y="3441800"/>
            <a:ext cx="5044222" cy="3068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036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CDB47-8AAC-4DCF-868F-D0AA2187EAF7}"/>
              </a:ext>
            </a:extLst>
          </p:cNvPr>
          <p:cNvSpPr>
            <a:spLocks noGrp="1"/>
          </p:cNvSpPr>
          <p:nvPr>
            <p:ph type="title"/>
          </p:nvPr>
        </p:nvSpPr>
        <p:spPr/>
        <p:txBody>
          <a:bodyPr/>
          <a:lstStyle/>
          <a:p>
            <a:r>
              <a:rPr lang="en-US" dirty="0"/>
              <a:t>Lincoln’s Assassination</a:t>
            </a:r>
          </a:p>
        </p:txBody>
      </p:sp>
      <p:sp>
        <p:nvSpPr>
          <p:cNvPr id="3" name="Content Placeholder 2">
            <a:extLst>
              <a:ext uri="{FF2B5EF4-FFF2-40B4-BE49-F238E27FC236}">
                <a16:creationId xmlns:a16="http://schemas.microsoft.com/office/drawing/2014/main" id="{9CA2114F-4690-4B1F-8EC3-480531011C47}"/>
              </a:ext>
            </a:extLst>
          </p:cNvPr>
          <p:cNvSpPr>
            <a:spLocks noGrp="1"/>
          </p:cNvSpPr>
          <p:nvPr>
            <p:ph idx="1"/>
          </p:nvPr>
        </p:nvSpPr>
        <p:spPr/>
        <p:txBody>
          <a:bodyPr/>
          <a:lstStyle/>
          <a:p>
            <a:r>
              <a:rPr lang="en-US" dirty="0"/>
              <a:t>April 14, 1865 at Ford’s Theater. </a:t>
            </a:r>
          </a:p>
          <a:p>
            <a:r>
              <a:rPr lang="en-US" dirty="0"/>
              <a:t>At the time, many former Confederates cheered, but soon realized that Lincoln would have been more willing to listen and create a fair end to the war. </a:t>
            </a:r>
          </a:p>
          <a:p>
            <a:r>
              <a:rPr lang="en-US" dirty="0"/>
              <a:t>Claims circulated that Jefferson Davis or another Confederate official was actually behind the assassination.</a:t>
            </a:r>
          </a:p>
        </p:txBody>
      </p:sp>
    </p:spTree>
    <p:extLst>
      <p:ext uri="{BB962C8B-B14F-4D97-AF65-F5344CB8AC3E}">
        <p14:creationId xmlns:p14="http://schemas.microsoft.com/office/powerpoint/2010/main" val="10122155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FF407-0566-4DBF-98AE-39F7EA2F252D}"/>
              </a:ext>
            </a:extLst>
          </p:cNvPr>
          <p:cNvSpPr>
            <a:spLocks noGrp="1"/>
          </p:cNvSpPr>
          <p:nvPr>
            <p:ph type="title"/>
          </p:nvPr>
        </p:nvSpPr>
        <p:spPr/>
        <p:txBody>
          <a:bodyPr/>
          <a:lstStyle/>
          <a:p>
            <a:r>
              <a:rPr lang="en-US" dirty="0"/>
              <a:t>Impact</a:t>
            </a:r>
          </a:p>
        </p:txBody>
      </p:sp>
      <p:sp>
        <p:nvSpPr>
          <p:cNvPr id="3" name="Content Placeholder 2">
            <a:extLst>
              <a:ext uri="{FF2B5EF4-FFF2-40B4-BE49-F238E27FC236}">
                <a16:creationId xmlns:a16="http://schemas.microsoft.com/office/drawing/2014/main" id="{A6F6BD27-5BE5-457A-BDF4-3B0CD9129510}"/>
              </a:ext>
            </a:extLst>
          </p:cNvPr>
          <p:cNvSpPr>
            <a:spLocks noGrp="1"/>
          </p:cNvSpPr>
          <p:nvPr>
            <p:ph idx="1"/>
          </p:nvPr>
        </p:nvSpPr>
        <p:spPr/>
        <p:txBody>
          <a:bodyPr/>
          <a:lstStyle/>
          <a:p>
            <a:r>
              <a:rPr lang="en-US" dirty="0"/>
              <a:t>American democracy was intact, and inspiring others.</a:t>
            </a:r>
          </a:p>
          <a:p>
            <a:pPr lvl="1"/>
            <a:r>
              <a:rPr lang="en-US" dirty="0"/>
              <a:t>British Reform Bill of 1867.</a:t>
            </a:r>
          </a:p>
          <a:p>
            <a:r>
              <a:rPr lang="en-US" dirty="0"/>
              <a:t>$15 billion—not considering bonds, soldiers’ pensions, reparations destruction of property and more. </a:t>
            </a:r>
          </a:p>
          <a:p>
            <a:r>
              <a:rPr lang="en-US" dirty="0"/>
              <a:t>600K casualties, more than any other war for the US.</a:t>
            </a:r>
          </a:p>
          <a:p>
            <a:r>
              <a:rPr lang="en-US" dirty="0"/>
              <a:t>Changed warfare for the US for almost 100 years.</a:t>
            </a:r>
          </a:p>
          <a:p>
            <a:pPr lvl="1"/>
            <a:r>
              <a:rPr lang="en-US" dirty="0"/>
              <a:t>Extended family members often met on the battlefield.</a:t>
            </a:r>
          </a:p>
          <a:p>
            <a:pPr lvl="1"/>
            <a:r>
              <a:rPr lang="en-US" dirty="0"/>
              <a:t>New technologies gave a new meaning to “war is hell” since medical technology could not keep up.</a:t>
            </a:r>
          </a:p>
          <a:p>
            <a:pPr lvl="1"/>
            <a:r>
              <a:rPr lang="en-US" dirty="0"/>
              <a:t>War was no longer seen as an opportunity to gain credibility, but a horrible way to meet a bloody end.</a:t>
            </a:r>
          </a:p>
        </p:txBody>
      </p:sp>
    </p:spTree>
    <p:extLst>
      <p:ext uri="{BB962C8B-B14F-4D97-AF65-F5344CB8AC3E}">
        <p14:creationId xmlns:p14="http://schemas.microsoft.com/office/powerpoint/2010/main" val="1132784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Scott v. Sanford</a:t>
            </a:r>
          </a:p>
        </p:txBody>
      </p:sp>
      <p:sp>
        <p:nvSpPr>
          <p:cNvPr id="3" name="Content Placeholder 2"/>
          <p:cNvSpPr>
            <a:spLocks noGrp="1"/>
          </p:cNvSpPr>
          <p:nvPr>
            <p:ph idx="1"/>
          </p:nvPr>
        </p:nvSpPr>
        <p:spPr/>
        <p:txBody>
          <a:bodyPr/>
          <a:lstStyle/>
          <a:p>
            <a:r>
              <a:rPr lang="en-US" dirty="0"/>
              <a:t>Supreme Court case that tested the boundaries of the institution of slavery.</a:t>
            </a:r>
          </a:p>
          <a:p>
            <a:r>
              <a:rPr lang="en-US" dirty="0"/>
              <a:t>The Court ruled:</a:t>
            </a:r>
          </a:p>
          <a:p>
            <a:pPr lvl="1"/>
            <a:r>
              <a:rPr lang="en-US" dirty="0"/>
              <a:t>Scott was a slave and could therefore not bring a lawsuit before a federal court.</a:t>
            </a:r>
          </a:p>
          <a:p>
            <a:pPr lvl="1"/>
            <a:r>
              <a:rPr lang="en-US" dirty="0"/>
              <a:t>A slave is property, and as such, can be moved by their owner—even to a free territory, and still be held in bondage.</a:t>
            </a:r>
          </a:p>
          <a:p>
            <a:pPr lvl="1"/>
            <a:r>
              <a:rPr lang="en-US" dirty="0"/>
              <a:t>The MO Compromise was never constitutional to begin with. It was not the federal government’s place to regulate personal property.</a:t>
            </a:r>
          </a:p>
        </p:txBody>
      </p:sp>
    </p:spTree>
    <p:extLst>
      <p:ext uri="{BB962C8B-B14F-4D97-AF65-F5344CB8AC3E}">
        <p14:creationId xmlns:p14="http://schemas.microsoft.com/office/powerpoint/2010/main" val="3688323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Panic of 1857</a:t>
            </a:r>
          </a:p>
        </p:txBody>
      </p:sp>
      <p:sp>
        <p:nvSpPr>
          <p:cNvPr id="3" name="Content Placeholder 2"/>
          <p:cNvSpPr>
            <a:spLocks noGrp="1"/>
          </p:cNvSpPr>
          <p:nvPr>
            <p:ph idx="1"/>
          </p:nvPr>
        </p:nvSpPr>
        <p:spPr/>
        <p:txBody>
          <a:bodyPr/>
          <a:lstStyle/>
          <a:p>
            <a:r>
              <a:rPr lang="en-US" dirty="0"/>
              <a:t>Impacted the North more than the South.</a:t>
            </a:r>
          </a:p>
          <a:p>
            <a:pPr lvl="1"/>
            <a:r>
              <a:rPr lang="en-US" dirty="0"/>
              <a:t>The North had been growing excess grain to send to Europe during the Crimean War.</a:t>
            </a:r>
          </a:p>
          <a:p>
            <a:pPr lvl="1"/>
            <a:r>
              <a:rPr lang="en-US" dirty="0"/>
              <a:t>Land and rail speculation.</a:t>
            </a:r>
          </a:p>
          <a:p>
            <a:pPr lvl="1"/>
            <a:r>
              <a:rPr lang="en-US" dirty="0"/>
              <a:t>Northerners pushed for a “homestead act” that would increase farmland by giving it to pioneers for free. This was vetoed by Buchanan.</a:t>
            </a:r>
          </a:p>
          <a:p>
            <a:pPr lvl="1"/>
            <a:r>
              <a:rPr lang="en-US" dirty="0"/>
              <a:t>The tariff of 1857 dropped rates to pre-1812 values, the lowest they had been since then.</a:t>
            </a:r>
          </a:p>
          <a:p>
            <a:pPr lvl="1"/>
            <a:r>
              <a:rPr lang="en-US" dirty="0"/>
              <a:t>Cotton was fine. The South was fine. </a:t>
            </a:r>
          </a:p>
        </p:txBody>
      </p:sp>
    </p:spTree>
    <p:extLst>
      <p:ext uri="{BB962C8B-B14F-4D97-AF65-F5344CB8AC3E}">
        <p14:creationId xmlns:p14="http://schemas.microsoft.com/office/powerpoint/2010/main" val="1617486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 Senatorial Election of 1858</a:t>
            </a:r>
          </a:p>
        </p:txBody>
      </p:sp>
      <p:sp>
        <p:nvSpPr>
          <p:cNvPr id="3" name="Content Placeholder 2"/>
          <p:cNvSpPr>
            <a:spLocks noGrp="1"/>
          </p:cNvSpPr>
          <p:nvPr>
            <p:ph idx="1"/>
          </p:nvPr>
        </p:nvSpPr>
        <p:spPr/>
        <p:txBody>
          <a:bodyPr/>
          <a:lstStyle/>
          <a:p>
            <a:r>
              <a:rPr lang="en-US" dirty="0"/>
              <a:t>Pitted “Little Giant” Stephen Douglas against newcomer Abraham Lincoln.</a:t>
            </a:r>
          </a:p>
          <a:p>
            <a:r>
              <a:rPr lang="en-US" dirty="0"/>
              <a:t>Set up a series of debates between the two.</a:t>
            </a:r>
          </a:p>
          <a:p>
            <a:pPr lvl="1"/>
            <a:r>
              <a:rPr lang="en-US" dirty="0"/>
              <a:t>Freeport Question: “Can the people of a Territory in any lawful way…exclude slavery from their limits prior to the formation of a State constitution?”</a:t>
            </a:r>
          </a:p>
          <a:p>
            <a:pPr lvl="1"/>
            <a:r>
              <a:rPr lang="en-US" dirty="0"/>
              <a:t>Freeport Doctrine: Yes, that’s what popular sovereignty is there for. A law that the people don’t get behind will be difficult to enforce.</a:t>
            </a:r>
          </a:p>
        </p:txBody>
      </p:sp>
    </p:spTree>
    <p:extLst>
      <p:ext uri="{BB962C8B-B14F-4D97-AF65-F5344CB8AC3E}">
        <p14:creationId xmlns:p14="http://schemas.microsoft.com/office/powerpoint/2010/main" val="1946331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 Senatorial Election of 1858</a:t>
            </a:r>
          </a:p>
        </p:txBody>
      </p:sp>
      <p:sp>
        <p:nvSpPr>
          <p:cNvPr id="3" name="Content Placeholder 2"/>
          <p:cNvSpPr>
            <a:spLocks noGrp="1"/>
          </p:cNvSpPr>
          <p:nvPr>
            <p:ph idx="1"/>
          </p:nvPr>
        </p:nvSpPr>
        <p:spPr/>
        <p:txBody>
          <a:bodyPr/>
          <a:lstStyle/>
          <a:p>
            <a:r>
              <a:rPr lang="en-US" dirty="0"/>
              <a:t>While most agree that Douglas won the debates, it may have cost him a presidential nomination.</a:t>
            </a:r>
          </a:p>
          <a:p>
            <a:pPr lvl="1"/>
            <a:r>
              <a:rPr lang="en-US" dirty="0"/>
              <a:t>Douglas’ firm stance on many divisive issues only further split the Democratic party.</a:t>
            </a:r>
          </a:p>
          <a:p>
            <a:pPr lvl="1"/>
            <a:r>
              <a:rPr lang="en-US" dirty="0"/>
              <a:t>Lincoln was supported by many more and thrust into the national spotlight as one of only a few men who could go head-to-head with Douglas.</a:t>
            </a:r>
          </a:p>
        </p:txBody>
      </p:sp>
    </p:spTree>
    <p:extLst>
      <p:ext uri="{BB962C8B-B14F-4D97-AF65-F5344CB8AC3E}">
        <p14:creationId xmlns:p14="http://schemas.microsoft.com/office/powerpoint/2010/main" val="17279206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780</TotalTime>
  <Words>3671</Words>
  <Application>Microsoft Office PowerPoint</Application>
  <PresentationFormat>Widescreen</PresentationFormat>
  <Paragraphs>260</Paragraphs>
  <Slides>52</Slides>
  <Notes>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Arial</vt:lpstr>
      <vt:lpstr>Calibri</vt:lpstr>
      <vt:lpstr>Tw Cen MT</vt:lpstr>
      <vt:lpstr>Tw Cen MT Condensed</vt:lpstr>
      <vt:lpstr>Wingdings 3</vt:lpstr>
      <vt:lpstr>Integral</vt:lpstr>
      <vt:lpstr>Chapter 19</vt:lpstr>
      <vt:lpstr>Literary Battles</vt:lpstr>
      <vt:lpstr>Bleeding Kansas</vt:lpstr>
      <vt:lpstr>Lecompton Constitution</vt:lpstr>
      <vt:lpstr>The Election of 1856</vt:lpstr>
      <vt:lpstr>Scott v. Sanford</vt:lpstr>
      <vt:lpstr>Panic of 1857</vt:lpstr>
      <vt:lpstr>IL Senatorial Election of 1858</vt:lpstr>
      <vt:lpstr>IL Senatorial Election of 1858</vt:lpstr>
      <vt:lpstr>John Brown’s Raid on Harper’s Ferry</vt:lpstr>
      <vt:lpstr>John Brown’s Raid on Harper’s Ferry</vt:lpstr>
      <vt:lpstr>John Brown’s Raid on Harper’s Ferry</vt:lpstr>
      <vt:lpstr>The Election of 1860</vt:lpstr>
      <vt:lpstr>The Election of 1860</vt:lpstr>
      <vt:lpstr>Secession</vt:lpstr>
      <vt:lpstr>PowerPoint Presentation</vt:lpstr>
      <vt:lpstr>Secession</vt:lpstr>
      <vt:lpstr>Chapter 20</vt:lpstr>
      <vt:lpstr>President Lincoln</vt:lpstr>
      <vt:lpstr>Fort Sumter</vt:lpstr>
      <vt:lpstr>Fort Sumter—Aftermath </vt:lpstr>
      <vt:lpstr>The Border State Phenomena </vt:lpstr>
      <vt:lpstr>What is this About?</vt:lpstr>
      <vt:lpstr>CSA—Advantages and disadvantages</vt:lpstr>
      <vt:lpstr>US—Advantages and Disadvantages</vt:lpstr>
      <vt:lpstr>Foreign Intervention</vt:lpstr>
      <vt:lpstr>Foreign Intervention</vt:lpstr>
      <vt:lpstr>Foreign Intervention</vt:lpstr>
      <vt:lpstr>Foreign Intervention</vt:lpstr>
      <vt:lpstr>The Confederate Government</vt:lpstr>
      <vt:lpstr>Wartime Liberties in the US</vt:lpstr>
      <vt:lpstr>“A Rich Man’s War But A Poor Man’s Fight”</vt:lpstr>
      <vt:lpstr>“A Rich Man’s War But A Poor Man’s Fight”</vt:lpstr>
      <vt:lpstr>War Funds</vt:lpstr>
      <vt:lpstr>War Funds</vt:lpstr>
      <vt:lpstr>War Funds</vt:lpstr>
      <vt:lpstr>Other Policies</vt:lpstr>
      <vt:lpstr>Chapter 21</vt:lpstr>
      <vt:lpstr>“A Ninety-Day War”</vt:lpstr>
      <vt:lpstr>Union Strategy</vt:lpstr>
      <vt:lpstr>Union Strategy</vt:lpstr>
      <vt:lpstr>Confederate Strategy</vt:lpstr>
      <vt:lpstr>Emancipation Proclamation</vt:lpstr>
      <vt:lpstr>Reactions</vt:lpstr>
      <vt:lpstr>Causes of the War</vt:lpstr>
      <vt:lpstr>More Battles</vt:lpstr>
      <vt:lpstr>Gettysburg Address</vt:lpstr>
      <vt:lpstr>More Battles</vt:lpstr>
      <vt:lpstr>Election of 1864</vt:lpstr>
      <vt:lpstr>Final Battles</vt:lpstr>
      <vt:lpstr>Lincoln’s Assassination</vt:lpstr>
      <vt:lpstr>Impact</vt:lpstr>
    </vt:vector>
  </TitlesOfParts>
  <Company>GMCS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19</dc:title>
  <dc:creator>Jennifer Crowe</dc:creator>
  <cp:lastModifiedBy>Jennifer</cp:lastModifiedBy>
  <cp:revision>37</cp:revision>
  <dcterms:created xsi:type="dcterms:W3CDTF">2019-01-29T15:57:06Z</dcterms:created>
  <dcterms:modified xsi:type="dcterms:W3CDTF">2019-02-12T03:21:05Z</dcterms:modified>
</cp:coreProperties>
</file>