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5" r:id="rId9"/>
    <p:sldId id="261" r:id="rId10"/>
    <p:sldId id="264" r:id="rId11"/>
    <p:sldId id="266" r:id="rId12"/>
    <p:sldId id="267" r:id="rId13"/>
    <p:sldId id="268" r:id="rId14"/>
    <p:sldId id="269" r:id="rId15"/>
    <p:sldId id="273"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4/16/2019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4/16/2019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4/16/2019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4/16/2019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4/16/2019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78A3F-03E0-48F1-9B3D-AFAF0D430D1C}"/>
              </a:ext>
            </a:extLst>
          </p:cNvPr>
          <p:cNvSpPr>
            <a:spLocks noGrp="1"/>
          </p:cNvSpPr>
          <p:nvPr>
            <p:ph type="ctrTitle"/>
          </p:nvPr>
        </p:nvSpPr>
        <p:spPr/>
        <p:txBody>
          <a:bodyPr/>
          <a:lstStyle/>
          <a:p>
            <a:r>
              <a:rPr lang="en-US" dirty="0"/>
              <a:t>Chapters 30 &amp; 31</a:t>
            </a:r>
          </a:p>
        </p:txBody>
      </p:sp>
      <p:sp>
        <p:nvSpPr>
          <p:cNvPr id="3" name="Subtitle 2">
            <a:extLst>
              <a:ext uri="{FF2B5EF4-FFF2-40B4-BE49-F238E27FC236}">
                <a16:creationId xmlns:a16="http://schemas.microsoft.com/office/drawing/2014/main" id="{0F1E89E4-CF61-4580-81BD-6A92B60116DB}"/>
              </a:ext>
            </a:extLst>
          </p:cNvPr>
          <p:cNvSpPr>
            <a:spLocks noGrp="1"/>
          </p:cNvSpPr>
          <p:nvPr>
            <p:ph type="subTitle" idx="1"/>
          </p:nvPr>
        </p:nvSpPr>
        <p:spPr/>
        <p:txBody>
          <a:bodyPr>
            <a:normAutofit fontScale="85000" lnSpcReduction="20000"/>
          </a:bodyPr>
          <a:lstStyle/>
          <a:p>
            <a:r>
              <a:rPr lang="en-US" dirty="0"/>
              <a:t>APUSH</a:t>
            </a:r>
          </a:p>
          <a:p>
            <a:r>
              <a:rPr lang="en-US" dirty="0" err="1"/>
              <a:t>Ch</a:t>
            </a:r>
            <a:r>
              <a:rPr lang="en-US" dirty="0"/>
              <a:t> 30:  9 Slides </a:t>
            </a:r>
            <a:r>
              <a:rPr lang="en-US" dirty="0" smtClean="0"/>
              <a:t>| </a:t>
            </a:r>
            <a:r>
              <a:rPr lang="en-US" dirty="0" err="1" smtClean="0"/>
              <a:t>Ch</a:t>
            </a:r>
            <a:r>
              <a:rPr lang="en-US" dirty="0" smtClean="0"/>
              <a:t> 31: 7 Slides</a:t>
            </a:r>
            <a:endParaRPr lang="en-US" dirty="0"/>
          </a:p>
        </p:txBody>
      </p:sp>
    </p:spTree>
    <p:extLst>
      <p:ext uri="{BB962C8B-B14F-4D97-AF65-F5344CB8AC3E}">
        <p14:creationId xmlns:p14="http://schemas.microsoft.com/office/powerpoint/2010/main" val="115065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Stocks and Credit</a:t>
            </a:r>
          </a:p>
        </p:txBody>
      </p:sp>
      <p:sp>
        <p:nvSpPr>
          <p:cNvPr id="3" name="Content Placeholder 2"/>
          <p:cNvSpPr>
            <a:spLocks noGrp="1"/>
          </p:cNvSpPr>
          <p:nvPr>
            <p:ph idx="1"/>
          </p:nvPr>
        </p:nvSpPr>
        <p:spPr/>
        <p:txBody>
          <a:bodyPr/>
          <a:lstStyle/>
          <a:p>
            <a:r>
              <a:rPr lang="en-US" dirty="0"/>
              <a:t>Land and real estate speculation of the past decades were nothing compared to the amount of speculation to be had through the stock market.</a:t>
            </a:r>
          </a:p>
          <a:p>
            <a:pPr lvl="1"/>
            <a:r>
              <a:rPr lang="en-US" dirty="0"/>
              <a:t>Stocks are pieces of a company that are up for sale. If that company does well, its stock will increase.</a:t>
            </a:r>
          </a:p>
          <a:p>
            <a:pPr lvl="1"/>
            <a:r>
              <a:rPr lang="en-US" dirty="0"/>
              <a:t>Stocks should be bought when low and sold when high, creating more earnings for the person selling.</a:t>
            </a:r>
          </a:p>
          <a:p>
            <a:r>
              <a:rPr lang="en-US" dirty="0"/>
              <a:t>Buying on margin: buying stocks with a down payment and then using profits made with stock upon its sale to pay back the remainder of the debt.</a:t>
            </a:r>
          </a:p>
          <a:p>
            <a:r>
              <a:rPr lang="en-US" dirty="0"/>
              <a:t>Congress created the Bureau of the Budget to help the president keep tabs on and reduce the national debt. </a:t>
            </a:r>
          </a:p>
          <a:p>
            <a:pPr lvl="1"/>
            <a:r>
              <a:rPr lang="en-US" dirty="0"/>
              <a:t>Taxes placed during WWI were reduced, shifting much of the tax burden from the wealthy to the middle class. </a:t>
            </a:r>
          </a:p>
          <a:p>
            <a:pPr lvl="1"/>
            <a:r>
              <a:rPr lang="en-US" dirty="0"/>
              <a:t>This ultimately left more wealthy to invest in the stock market, and more of the middle class to invest on margin.</a:t>
            </a:r>
          </a:p>
        </p:txBody>
      </p:sp>
    </p:spTree>
    <p:extLst>
      <p:ext uri="{BB962C8B-B14F-4D97-AF65-F5344CB8AC3E}">
        <p14:creationId xmlns:p14="http://schemas.microsoft.com/office/powerpoint/2010/main" val="28432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54E1-36DF-427F-AF8D-32721293291C}"/>
              </a:ext>
            </a:extLst>
          </p:cNvPr>
          <p:cNvSpPr>
            <a:spLocks noGrp="1"/>
          </p:cNvSpPr>
          <p:nvPr>
            <p:ph type="title"/>
          </p:nvPr>
        </p:nvSpPr>
        <p:spPr/>
        <p:txBody>
          <a:bodyPr/>
          <a:lstStyle/>
          <a:p>
            <a:r>
              <a:rPr lang="en-US" dirty="0"/>
              <a:t>Republican Return</a:t>
            </a:r>
          </a:p>
        </p:txBody>
      </p:sp>
      <p:sp>
        <p:nvSpPr>
          <p:cNvPr id="3" name="Content Placeholder 2">
            <a:extLst>
              <a:ext uri="{FF2B5EF4-FFF2-40B4-BE49-F238E27FC236}">
                <a16:creationId xmlns:a16="http://schemas.microsoft.com/office/drawing/2014/main" id="{86A01AFF-66C7-4E1D-9A2E-BEDF737E1BE1}"/>
              </a:ext>
            </a:extLst>
          </p:cNvPr>
          <p:cNvSpPr>
            <a:spLocks noGrp="1"/>
          </p:cNvSpPr>
          <p:nvPr>
            <p:ph idx="1"/>
          </p:nvPr>
        </p:nvSpPr>
        <p:spPr/>
        <p:txBody>
          <a:bodyPr>
            <a:normAutofit fontScale="92500" lnSpcReduction="20000"/>
          </a:bodyPr>
          <a:lstStyle/>
          <a:p>
            <a:r>
              <a:rPr lang="en-US" sz="2000" dirty="0"/>
              <a:t>Republicans regained control of the White House with the 1920 election of Warren Harding. </a:t>
            </a:r>
          </a:p>
          <a:p>
            <a:r>
              <a:rPr lang="en-US" sz="2000" dirty="0"/>
              <a:t>Many Republicans at the time were interested in undoing many Progressive reforms, including bringing back laissez-faire policy.</a:t>
            </a:r>
          </a:p>
          <a:p>
            <a:pPr lvl="1"/>
            <a:r>
              <a:rPr lang="en-US" sz="1800" dirty="0"/>
              <a:t>War-based economic policies were eliminated in favor of privatization, and labor unions wilted under the hostile environment.</a:t>
            </a:r>
          </a:p>
          <a:p>
            <a:pPr lvl="1"/>
            <a:r>
              <a:rPr lang="en-US" sz="1800" i="1" dirty="0"/>
              <a:t>Adkins v. Children’s Hospital </a:t>
            </a:r>
            <a:r>
              <a:rPr lang="en-US" sz="1800" dirty="0"/>
              <a:t>(1923) overturned workplace protections for women, and created a debate over workplace protections not only for women, but other minorities as well that would last for the remainder of the century.</a:t>
            </a:r>
          </a:p>
          <a:p>
            <a:pPr lvl="1"/>
            <a:r>
              <a:rPr lang="en-US" sz="1800" dirty="0"/>
              <a:t>Court stacking helped void child labor laws while refusing to enforced anti-trust laws allowing for the return of corporations. </a:t>
            </a:r>
          </a:p>
          <a:p>
            <a:pPr lvl="1"/>
            <a:r>
              <a:rPr lang="en-US" sz="1800" dirty="0"/>
              <a:t>The relationship between business and government became one about efficiency rather than protection or promotion; Republicans were fine with whatever laws the Democratic Congress passed as long as they (the Republicans) were enforcing them.</a:t>
            </a:r>
          </a:p>
        </p:txBody>
      </p:sp>
    </p:spTree>
    <p:extLst>
      <p:ext uri="{BB962C8B-B14F-4D97-AF65-F5344CB8AC3E}">
        <p14:creationId xmlns:p14="http://schemas.microsoft.com/office/powerpoint/2010/main" val="376845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8E33-5AEB-431C-B0A7-3FE5FA4F7FD9}"/>
              </a:ext>
            </a:extLst>
          </p:cNvPr>
          <p:cNvSpPr>
            <a:spLocks noGrp="1"/>
          </p:cNvSpPr>
          <p:nvPr>
            <p:ph type="title"/>
          </p:nvPr>
        </p:nvSpPr>
        <p:spPr/>
        <p:txBody>
          <a:bodyPr/>
          <a:lstStyle/>
          <a:p>
            <a:r>
              <a:rPr lang="en-US" dirty="0"/>
              <a:t>Government Scandals</a:t>
            </a:r>
          </a:p>
        </p:txBody>
      </p:sp>
      <p:sp>
        <p:nvSpPr>
          <p:cNvPr id="3" name="Content Placeholder 2">
            <a:extLst>
              <a:ext uri="{FF2B5EF4-FFF2-40B4-BE49-F238E27FC236}">
                <a16:creationId xmlns:a16="http://schemas.microsoft.com/office/drawing/2014/main" id="{B66551F9-4E1B-4884-AD7F-4321D69967B5}"/>
              </a:ext>
            </a:extLst>
          </p:cNvPr>
          <p:cNvSpPr>
            <a:spLocks noGrp="1"/>
          </p:cNvSpPr>
          <p:nvPr>
            <p:ph idx="1"/>
          </p:nvPr>
        </p:nvSpPr>
        <p:spPr/>
        <p:txBody>
          <a:bodyPr>
            <a:normAutofit fontScale="92500" lnSpcReduction="10000"/>
          </a:bodyPr>
          <a:lstStyle/>
          <a:p>
            <a:r>
              <a:rPr lang="en-US" sz="2000" dirty="0"/>
              <a:t>The US Naval program continued to build long after the war, prompting calls for disarmament from Europe, resulting in an international conference to reduce arms in the US and Asia.</a:t>
            </a:r>
          </a:p>
          <a:p>
            <a:pPr lvl="1"/>
            <a:r>
              <a:rPr lang="en-US" sz="1800" dirty="0"/>
              <a:t>Nine-Power Treaty (1922): sought to preserve limited arms in the Pacific and hold nine countries to uphold the Open Door Policy.</a:t>
            </a:r>
          </a:p>
          <a:p>
            <a:pPr lvl="1"/>
            <a:r>
              <a:rPr lang="en-US" sz="1800" dirty="0"/>
              <a:t>Kellogg-Briand Pact/Pact of Paris (1928): linked 62 countries in “outlawing” war.</a:t>
            </a:r>
          </a:p>
          <a:p>
            <a:r>
              <a:rPr lang="en-US" sz="2000" dirty="0"/>
              <a:t>Tariffs increased beyond pre-wartime measures with the Fordney-McCumber Tariff Law.</a:t>
            </a:r>
          </a:p>
          <a:p>
            <a:r>
              <a:rPr lang="en-US" sz="2000" dirty="0"/>
              <a:t>Teapot Dome Scandal: oil reserves belong to the Navy were signed over to the Dept. of the Interior who promptly leased them to private businesses for bribes. </a:t>
            </a:r>
          </a:p>
          <a:p>
            <a:r>
              <a:rPr lang="en-US" sz="2000" dirty="0"/>
              <a:t>Harding died in office in 1923, prompting the Vice President Calvin Coolidge to step up. </a:t>
            </a:r>
          </a:p>
          <a:p>
            <a:pPr lvl="1"/>
            <a:r>
              <a:rPr lang="en-US" sz="1800" dirty="0"/>
              <a:t>Coolidge was cautious enough to continue laissez-faire type policies, but moral enough to replace scandalous officials.</a:t>
            </a:r>
          </a:p>
        </p:txBody>
      </p:sp>
    </p:spTree>
    <p:extLst>
      <p:ext uri="{BB962C8B-B14F-4D97-AF65-F5344CB8AC3E}">
        <p14:creationId xmlns:p14="http://schemas.microsoft.com/office/powerpoint/2010/main" val="19855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7B50-2211-40C3-876A-9D6D52E85D28}"/>
              </a:ext>
            </a:extLst>
          </p:cNvPr>
          <p:cNvSpPr>
            <a:spLocks noGrp="1"/>
          </p:cNvSpPr>
          <p:nvPr>
            <p:ph type="title"/>
          </p:nvPr>
        </p:nvSpPr>
        <p:spPr/>
        <p:txBody>
          <a:bodyPr/>
          <a:lstStyle/>
          <a:p>
            <a:r>
              <a:rPr lang="en-US" dirty="0"/>
              <a:t>Coolidge &amp; Hoover</a:t>
            </a:r>
          </a:p>
        </p:txBody>
      </p:sp>
      <p:sp>
        <p:nvSpPr>
          <p:cNvPr id="3" name="Content Placeholder 2">
            <a:extLst>
              <a:ext uri="{FF2B5EF4-FFF2-40B4-BE49-F238E27FC236}">
                <a16:creationId xmlns:a16="http://schemas.microsoft.com/office/drawing/2014/main" id="{2B4B453D-61CD-4F25-B4F6-6A00395ECE07}"/>
              </a:ext>
            </a:extLst>
          </p:cNvPr>
          <p:cNvSpPr>
            <a:spLocks noGrp="1"/>
          </p:cNvSpPr>
          <p:nvPr>
            <p:ph idx="1"/>
          </p:nvPr>
        </p:nvSpPr>
        <p:spPr/>
        <p:txBody>
          <a:bodyPr/>
          <a:lstStyle/>
          <a:p>
            <a:r>
              <a:rPr lang="en-US" dirty="0"/>
              <a:t>Coolidge went on to be elected in his own right in 1924. </a:t>
            </a:r>
          </a:p>
          <a:p>
            <a:pPr lvl="1"/>
            <a:r>
              <a:rPr lang="en-US" dirty="0"/>
              <a:t>He oversaw American disarmament halfheartedly but defused diplomatic issues between the US and Latin America, and worked to straighten out the world’s war debts.</a:t>
            </a:r>
          </a:p>
          <a:p>
            <a:r>
              <a:rPr lang="en-US" dirty="0"/>
              <a:t>Herbert Hoover was elected president in 1928. </a:t>
            </a:r>
            <a:endParaRPr lang="en-US" dirty="0" smtClean="0"/>
          </a:p>
          <a:p>
            <a:pPr lvl="1"/>
            <a:r>
              <a:rPr lang="en-US" dirty="0" smtClean="0"/>
              <a:t>A self-made millionaire from the West, Hoover was the ideal businessman’s candidate as he shunned the suggestion of economic planning. </a:t>
            </a:r>
          </a:p>
          <a:p>
            <a:pPr lvl="1"/>
            <a:r>
              <a:rPr lang="en-US" dirty="0" smtClean="0"/>
              <a:t>Agricultural Marketing Act (1929): a law to help farmers help themselves, it created a fund to be split between farm organization in order to buy, sell, and/or store agricultural surpluses.</a:t>
            </a:r>
          </a:p>
          <a:p>
            <a:pPr lvl="1"/>
            <a:r>
              <a:rPr lang="en-US" dirty="0" smtClean="0"/>
              <a:t>Hawley-Smoot Tariff (1930): the highest protective tariff established during peace, raised import duties from 38% to 60%.</a:t>
            </a:r>
          </a:p>
        </p:txBody>
      </p:sp>
    </p:spTree>
    <p:extLst>
      <p:ext uri="{BB962C8B-B14F-4D97-AF65-F5344CB8AC3E}">
        <p14:creationId xmlns:p14="http://schemas.microsoft.com/office/powerpoint/2010/main" val="176035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DE0A-0CDF-4366-9138-7379E3053CCF}"/>
              </a:ext>
            </a:extLst>
          </p:cNvPr>
          <p:cNvSpPr>
            <a:spLocks noGrp="1"/>
          </p:cNvSpPr>
          <p:nvPr>
            <p:ph type="title"/>
          </p:nvPr>
        </p:nvSpPr>
        <p:spPr/>
        <p:txBody>
          <a:bodyPr/>
          <a:lstStyle/>
          <a:p>
            <a:r>
              <a:rPr lang="en-US" dirty="0"/>
              <a:t>The Stock Market Crash</a:t>
            </a:r>
          </a:p>
        </p:txBody>
      </p:sp>
      <p:sp>
        <p:nvSpPr>
          <p:cNvPr id="3" name="Content Placeholder 2">
            <a:extLst>
              <a:ext uri="{FF2B5EF4-FFF2-40B4-BE49-F238E27FC236}">
                <a16:creationId xmlns:a16="http://schemas.microsoft.com/office/drawing/2014/main" id="{7177EDB4-FFB6-4D0A-919F-FFE9BFECA03E}"/>
              </a:ext>
            </a:extLst>
          </p:cNvPr>
          <p:cNvSpPr>
            <a:spLocks noGrp="1"/>
          </p:cNvSpPr>
          <p:nvPr>
            <p:ph idx="1"/>
          </p:nvPr>
        </p:nvSpPr>
        <p:spPr/>
        <p:txBody>
          <a:bodyPr/>
          <a:lstStyle/>
          <a:p>
            <a:r>
              <a:rPr lang="en-US" dirty="0" smtClean="0"/>
              <a:t>Speculation on stocks was high as prices continued to climb as a result of speculation.</a:t>
            </a:r>
          </a:p>
          <a:p>
            <a:pPr lvl="1"/>
            <a:r>
              <a:rPr lang="en-US" dirty="0" smtClean="0"/>
              <a:t>This caused stocks to look more successful than they were.</a:t>
            </a:r>
          </a:p>
          <a:p>
            <a:r>
              <a:rPr lang="en-US" dirty="0" smtClean="0"/>
              <a:t>Foreign interest rates on US investments were raised in late October 1929, causing many investors to sell stock in order to get back some money.</a:t>
            </a:r>
          </a:p>
          <a:p>
            <a:r>
              <a:rPr lang="en-US" dirty="0" smtClean="0"/>
              <a:t>This continued to drive prices up, and on October 29, 1929, large amounts of stock were sold at once, causing the market to crash. </a:t>
            </a:r>
          </a:p>
          <a:p>
            <a:pPr lvl="1"/>
            <a:r>
              <a:rPr lang="en-US" dirty="0" smtClean="0"/>
              <a:t>Over $5 million was lost in the first hours of the stock market crash</a:t>
            </a:r>
            <a:r>
              <a:rPr lang="en-US" dirty="0" smtClean="0"/>
              <a:t>. </a:t>
            </a:r>
            <a:r>
              <a:rPr lang="en-US" dirty="0" smtClean="0"/>
              <a:t>By the end of the year, more money had been lost in the stock market than during the entirety of WWI. </a:t>
            </a:r>
          </a:p>
          <a:p>
            <a:pPr lvl="1"/>
            <a:r>
              <a:rPr lang="en-US" dirty="0" smtClean="0"/>
              <a:t>Bank runs: after the crash, people around the country ran to their banks to withdraw all of their funds for fear of losing all they had. The problem with this is that banks only hold so much money at any given time, and if everyone withdraws at once, that money is gone before everyone can empty their accounts. Banks closed and left many stranded without cash.</a:t>
            </a:r>
            <a:endParaRPr lang="en-US" dirty="0"/>
          </a:p>
        </p:txBody>
      </p:sp>
    </p:spTree>
    <p:extLst>
      <p:ext uri="{BB962C8B-B14F-4D97-AF65-F5344CB8AC3E}">
        <p14:creationId xmlns:p14="http://schemas.microsoft.com/office/powerpoint/2010/main" val="689430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ock market cr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586" y="659030"/>
            <a:ext cx="6852745" cy="599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798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B4D38-DF83-4DA4-9383-DFF347AF3C08}"/>
              </a:ext>
            </a:extLst>
          </p:cNvPr>
          <p:cNvSpPr>
            <a:spLocks noGrp="1"/>
          </p:cNvSpPr>
          <p:nvPr>
            <p:ph type="title"/>
          </p:nvPr>
        </p:nvSpPr>
        <p:spPr/>
        <p:txBody>
          <a:bodyPr/>
          <a:lstStyle/>
          <a:p>
            <a:r>
              <a:rPr lang="en-US" dirty="0"/>
              <a:t>Causes of the Great Depression</a:t>
            </a:r>
          </a:p>
        </p:txBody>
      </p:sp>
      <p:sp>
        <p:nvSpPr>
          <p:cNvPr id="3" name="Content Placeholder 2">
            <a:extLst>
              <a:ext uri="{FF2B5EF4-FFF2-40B4-BE49-F238E27FC236}">
                <a16:creationId xmlns:a16="http://schemas.microsoft.com/office/drawing/2014/main" id="{B3BD3C12-56D0-49FF-9F4D-49359C2A8BFE}"/>
              </a:ext>
            </a:extLst>
          </p:cNvPr>
          <p:cNvSpPr>
            <a:spLocks noGrp="1"/>
          </p:cNvSpPr>
          <p:nvPr>
            <p:ph idx="1"/>
          </p:nvPr>
        </p:nvSpPr>
        <p:spPr/>
        <p:txBody>
          <a:bodyPr>
            <a:normAutofit fontScale="92500" lnSpcReduction="10000"/>
          </a:bodyPr>
          <a:lstStyle/>
          <a:p>
            <a:r>
              <a:rPr lang="en-US" dirty="0" smtClean="0"/>
              <a:t>Stock market crash of 1929: Through buying outright and buying on margin, a large portion of the population lost money, went into debt, or both.</a:t>
            </a:r>
          </a:p>
          <a:p>
            <a:pPr lvl="1"/>
            <a:r>
              <a:rPr lang="en-US" dirty="0" smtClean="0"/>
              <a:t>If the stock market crash was the only thing hurting the economy at the time, the US would have been able to bounce back within the next year. The US would not feel the weight of the Great Depression lighten until 1939.</a:t>
            </a:r>
            <a:endParaRPr lang="en-US" dirty="0" smtClean="0"/>
          </a:p>
          <a:p>
            <a:r>
              <a:rPr lang="en-US" dirty="0" smtClean="0"/>
              <a:t>Overproduction: Mass production within businesses had caused an excess of different products around the country. Buying on credit alleviated some of this problem, but the large tariff duties made it difficult to sell in overseas markets. Stores on “unsellable” goods were piling up, driving down demand for products.</a:t>
            </a:r>
          </a:p>
          <a:p>
            <a:r>
              <a:rPr lang="en-US" dirty="0" smtClean="0"/>
              <a:t>Credit: The idea of “buy now, pay later” had taken off, leaving many with products they wanted and only a few way to pay for them. When people lost money in the stock market, or couldn’t retrieve their money from a bank, those options to pay were gon</a:t>
            </a:r>
            <a:r>
              <a:rPr lang="en-US" dirty="0" smtClean="0"/>
              <a:t>e, leaving people with products that could be repossessed and debts that couldn’t be repaid.</a:t>
            </a:r>
            <a:endParaRPr lang="en-US" dirty="0" smtClean="0"/>
          </a:p>
          <a:p>
            <a:r>
              <a:rPr lang="en-US" dirty="0" smtClean="0"/>
              <a:t>Unemployment: Businesses who overproduced and then couldn’t sell were forced to mak</a:t>
            </a:r>
            <a:r>
              <a:rPr lang="en-US" dirty="0" smtClean="0"/>
              <a:t>e up the difference somehow. This was usually done through getting rid of employees, which could result in a quick save of funds for businesses, but resulted in a loss for that person and usually further debt.</a:t>
            </a:r>
            <a:endParaRPr lang="en-US" dirty="0"/>
          </a:p>
        </p:txBody>
      </p:sp>
    </p:spTree>
    <p:extLst>
      <p:ext uri="{BB962C8B-B14F-4D97-AF65-F5344CB8AC3E}">
        <p14:creationId xmlns:p14="http://schemas.microsoft.com/office/powerpoint/2010/main" val="1861645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C417-4390-449C-98E0-EB395329A2B7}"/>
              </a:ext>
            </a:extLst>
          </p:cNvPr>
          <p:cNvSpPr>
            <a:spLocks noGrp="1"/>
          </p:cNvSpPr>
          <p:nvPr>
            <p:ph type="title"/>
          </p:nvPr>
        </p:nvSpPr>
        <p:spPr/>
        <p:txBody>
          <a:bodyPr/>
          <a:lstStyle/>
          <a:p>
            <a:r>
              <a:rPr lang="en-US" dirty="0"/>
              <a:t>Hoover Battles the Great Depression</a:t>
            </a:r>
          </a:p>
        </p:txBody>
      </p:sp>
      <p:sp>
        <p:nvSpPr>
          <p:cNvPr id="3" name="Content Placeholder 2">
            <a:extLst>
              <a:ext uri="{FF2B5EF4-FFF2-40B4-BE49-F238E27FC236}">
                <a16:creationId xmlns:a16="http://schemas.microsoft.com/office/drawing/2014/main" id="{5BB9F1C5-EB3B-4452-BF50-F9D7D8F172A1}"/>
              </a:ext>
            </a:extLst>
          </p:cNvPr>
          <p:cNvSpPr>
            <a:spLocks noGrp="1"/>
          </p:cNvSpPr>
          <p:nvPr>
            <p:ph idx="1"/>
          </p:nvPr>
        </p:nvSpPr>
        <p:spPr/>
        <p:txBody>
          <a:bodyPr>
            <a:normAutofit lnSpcReduction="10000"/>
          </a:bodyPr>
          <a:lstStyle/>
          <a:p>
            <a:r>
              <a:rPr lang="en-US" dirty="0" smtClean="0"/>
              <a:t>Hoover feared that a government take-over to weaken the impact of the Great Depression would weaken American society and its economy overall. He soon realized that the welfare of the majority of the population was in fact a direct concern of the federal government.</a:t>
            </a:r>
          </a:p>
          <a:p>
            <a:pPr lvl="1"/>
            <a:r>
              <a:rPr lang="en-US" dirty="0" smtClean="0"/>
              <a:t>When things got to be too much to ignore, Hoover opted to assist businesses to promote a “trickle-down” effect. He reasoned that if businesses could be restored, they would have to hire workers and start producing again.</a:t>
            </a:r>
          </a:p>
          <a:p>
            <a:pPr lvl="1"/>
            <a:r>
              <a:rPr lang="en-US" dirty="0" smtClean="0"/>
              <a:t>Reconstruction Finance Corporation: gov’t lending bank designed to give indirect relief to companies, farms, and even state and local governments, but no individual loans.</a:t>
            </a:r>
          </a:p>
          <a:p>
            <a:pPr lvl="1"/>
            <a:r>
              <a:rPr lang="en-US" dirty="0" smtClean="0"/>
              <a:t>Norris-La Guardia Anti-Injunction Act (1932): prevent the filing of injunctions against strikers, boycotts, and peaceful picketing. </a:t>
            </a:r>
          </a:p>
          <a:p>
            <a:pPr lvl="1"/>
            <a:r>
              <a:rPr lang="en-US" dirty="0" smtClean="0"/>
              <a:t>When the “Bonus Army” of WWI vets marched on Washington for their deferred pay, Hoover ordered the army to dislodge them from Washington as a bill regarding their pay failed to pass through Congress. </a:t>
            </a:r>
            <a:endParaRPr lang="en-US" dirty="0" smtClean="0"/>
          </a:p>
          <a:p>
            <a:pPr lvl="1"/>
            <a:r>
              <a:rPr lang="en-US" dirty="0" smtClean="0"/>
              <a:t>Hoover largely abandoned his thoughts on “rugged individualism,” paving the way for the New Deal. However, he was limited in what he could actually get done by an uncooperative Congress. </a:t>
            </a:r>
            <a:endParaRPr lang="en-US" dirty="0"/>
          </a:p>
        </p:txBody>
      </p:sp>
    </p:spTree>
    <p:extLst>
      <p:ext uri="{BB962C8B-B14F-4D97-AF65-F5344CB8AC3E}">
        <p14:creationId xmlns:p14="http://schemas.microsoft.com/office/powerpoint/2010/main" val="99794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536A-C6F3-46BC-86F0-77461B978797}"/>
              </a:ext>
            </a:extLst>
          </p:cNvPr>
          <p:cNvSpPr>
            <a:spLocks noGrp="1"/>
          </p:cNvSpPr>
          <p:nvPr>
            <p:ph type="title"/>
          </p:nvPr>
        </p:nvSpPr>
        <p:spPr/>
        <p:txBody>
          <a:bodyPr/>
          <a:lstStyle/>
          <a:p>
            <a:r>
              <a:rPr lang="en-US"/>
              <a:t>Broken Peace</a:t>
            </a:r>
          </a:p>
        </p:txBody>
      </p:sp>
      <p:sp>
        <p:nvSpPr>
          <p:cNvPr id="3" name="Content Placeholder 2">
            <a:extLst>
              <a:ext uri="{FF2B5EF4-FFF2-40B4-BE49-F238E27FC236}">
                <a16:creationId xmlns:a16="http://schemas.microsoft.com/office/drawing/2014/main" id="{50CC3C31-E0E9-490E-9934-C624D2620D2A}"/>
              </a:ext>
            </a:extLst>
          </p:cNvPr>
          <p:cNvSpPr>
            <a:spLocks noGrp="1"/>
          </p:cNvSpPr>
          <p:nvPr>
            <p:ph idx="1"/>
          </p:nvPr>
        </p:nvSpPr>
        <p:spPr>
          <a:xfrm>
            <a:off x="581192" y="2022846"/>
            <a:ext cx="11029615" cy="3678303"/>
          </a:xfrm>
        </p:spPr>
        <p:txBody>
          <a:bodyPr/>
          <a:lstStyle/>
          <a:p>
            <a:r>
              <a:rPr lang="en-US" dirty="0" smtClean="0"/>
              <a:t>1910: Japan annexes Korea. </a:t>
            </a:r>
          </a:p>
          <a:p>
            <a:r>
              <a:rPr lang="en-US" dirty="0" smtClean="0"/>
              <a:t>1931, Mukden Incident: Japan stages an assault against their own railroad in Manchuria, allowing for a subsequent invasion and take over of the area. </a:t>
            </a:r>
          </a:p>
          <a:p>
            <a:pPr lvl="1"/>
            <a:r>
              <a:rPr lang="en-US" dirty="0" smtClean="0"/>
              <a:t>The League of Nations, still mostly recovering from WWI, couldn’t do much to stop them. The US issued a declaration that they would not recognize territorial acquisitions gained by force. </a:t>
            </a:r>
          </a:p>
          <a:p>
            <a:pPr lvl="1"/>
            <a:r>
              <a:rPr lang="en-US" dirty="0" smtClean="0"/>
              <a:t>The following year, Japan made a move for Shanghai, and the rest of the world did nothing.</a:t>
            </a:r>
          </a:p>
          <a:p>
            <a:pPr lvl="1"/>
            <a:endParaRPr lang="en-US" dirty="0"/>
          </a:p>
          <a:p>
            <a:pPr lvl="1"/>
            <a:endParaRPr lang="en-US" dirty="0" smtClean="0"/>
          </a:p>
          <a:p>
            <a:pPr lvl="1"/>
            <a:endParaRPr lang="en-US" dirty="0"/>
          </a:p>
          <a:p>
            <a:pPr lvl="1"/>
            <a:endParaRPr lang="en-US" dirty="0" smtClean="0"/>
          </a:p>
        </p:txBody>
      </p:sp>
      <p:pic>
        <p:nvPicPr>
          <p:cNvPr id="205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523" y="4151586"/>
            <a:ext cx="5015601" cy="2562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51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E11E-FCCE-4E84-882D-04D531CEB229}"/>
              </a:ext>
            </a:extLst>
          </p:cNvPr>
          <p:cNvSpPr>
            <a:spLocks noGrp="1"/>
          </p:cNvSpPr>
          <p:nvPr>
            <p:ph type="title"/>
          </p:nvPr>
        </p:nvSpPr>
        <p:spPr/>
        <p:txBody>
          <a:bodyPr/>
          <a:lstStyle/>
          <a:p>
            <a:r>
              <a:rPr lang="en-US" dirty="0"/>
              <a:t>Isolation &amp; Prosperity</a:t>
            </a:r>
          </a:p>
        </p:txBody>
      </p:sp>
      <p:sp>
        <p:nvSpPr>
          <p:cNvPr id="3" name="Content Placeholder 2">
            <a:extLst>
              <a:ext uri="{FF2B5EF4-FFF2-40B4-BE49-F238E27FC236}">
                <a16:creationId xmlns:a16="http://schemas.microsoft.com/office/drawing/2014/main" id="{662F1930-4AC2-4C30-ABB0-03C335F00295}"/>
              </a:ext>
            </a:extLst>
          </p:cNvPr>
          <p:cNvSpPr>
            <a:spLocks noGrp="1"/>
          </p:cNvSpPr>
          <p:nvPr>
            <p:ph idx="1"/>
          </p:nvPr>
        </p:nvSpPr>
        <p:spPr/>
        <p:txBody>
          <a:bodyPr>
            <a:normAutofit/>
          </a:bodyPr>
          <a:lstStyle/>
          <a:p>
            <a:r>
              <a:rPr lang="en-US" sz="2000" dirty="0"/>
              <a:t>The 1920s saw the US return to isolationism and brought about an age of prosperity. </a:t>
            </a:r>
          </a:p>
          <a:p>
            <a:pPr lvl="1"/>
            <a:r>
              <a:rPr lang="en-US" sz="1800" dirty="0"/>
              <a:t>There were new consumer goods and ways to buy them. </a:t>
            </a:r>
          </a:p>
          <a:p>
            <a:pPr lvl="1"/>
            <a:r>
              <a:rPr lang="en-US" sz="1800" dirty="0"/>
              <a:t>There were new forms of entertainment and media.</a:t>
            </a:r>
          </a:p>
          <a:p>
            <a:pPr lvl="1"/>
            <a:r>
              <a:rPr lang="en-US" sz="1800" dirty="0"/>
              <a:t>There were also plenty of growing concerns about immigrants, “un-American” lifestyles, and the future of the country. </a:t>
            </a:r>
          </a:p>
        </p:txBody>
      </p:sp>
    </p:spTree>
    <p:extLst>
      <p:ext uri="{BB962C8B-B14F-4D97-AF65-F5344CB8AC3E}">
        <p14:creationId xmlns:p14="http://schemas.microsoft.com/office/powerpoint/2010/main" val="410169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BE86-F8B5-406F-90F9-ADCF9D2B2DD7}"/>
              </a:ext>
            </a:extLst>
          </p:cNvPr>
          <p:cNvSpPr>
            <a:spLocks noGrp="1"/>
          </p:cNvSpPr>
          <p:nvPr>
            <p:ph type="title"/>
          </p:nvPr>
        </p:nvSpPr>
        <p:spPr/>
        <p:txBody>
          <a:bodyPr/>
          <a:lstStyle/>
          <a:p>
            <a:r>
              <a:rPr lang="en-US" dirty="0"/>
              <a:t>The First Red Scare</a:t>
            </a:r>
          </a:p>
        </p:txBody>
      </p:sp>
      <p:sp>
        <p:nvSpPr>
          <p:cNvPr id="3" name="Content Placeholder 2">
            <a:extLst>
              <a:ext uri="{FF2B5EF4-FFF2-40B4-BE49-F238E27FC236}">
                <a16:creationId xmlns:a16="http://schemas.microsoft.com/office/drawing/2014/main" id="{A9C9C725-E7E7-4F95-8059-9EC2DBE08FCD}"/>
              </a:ext>
            </a:extLst>
          </p:cNvPr>
          <p:cNvSpPr>
            <a:spLocks noGrp="1"/>
          </p:cNvSpPr>
          <p:nvPr>
            <p:ph idx="1"/>
          </p:nvPr>
        </p:nvSpPr>
        <p:spPr/>
        <p:txBody>
          <a:bodyPr>
            <a:normAutofit lnSpcReduction="10000"/>
          </a:bodyPr>
          <a:lstStyle/>
          <a:p>
            <a:r>
              <a:rPr lang="en-US" dirty="0"/>
              <a:t>The Russian Revolution spawned American (and international) concern about communism. </a:t>
            </a:r>
          </a:p>
          <a:p>
            <a:pPr lvl="1"/>
            <a:r>
              <a:rPr lang="en-US" dirty="0"/>
              <a:t>Also known as the Bolshevik Revolution, it was largely manned by the working class. Many Americans began jumping to the conclusion that labor disputes in the US were somehow being organized by Bolshevik communists.</a:t>
            </a:r>
          </a:p>
          <a:p>
            <a:r>
              <a:rPr lang="en-US" dirty="0"/>
              <a:t>The result was a nationwide crusade against anyone whose “Americanism” was suspect.</a:t>
            </a:r>
          </a:p>
          <a:p>
            <a:r>
              <a:rPr lang="en-US" dirty="0"/>
              <a:t>Efforts were led by Atty. Gen. Palmer and the newly founded Federal Bureau of Investigation. </a:t>
            </a:r>
          </a:p>
          <a:p>
            <a:pPr lvl="1"/>
            <a:r>
              <a:rPr lang="en-US" dirty="0"/>
              <a:t>“Palmer raids” were conducted throughout the country on suspected communists and immigrants, leading to the unjustified deportation of over 200 immigrants and a handful of natural-born American citizens.</a:t>
            </a:r>
          </a:p>
          <a:p>
            <a:r>
              <a:rPr lang="en-US" dirty="0"/>
              <a:t>Businesses soon joined in, using red scare tactics to win the upper hand against labor, while labor responded in kind against unions calling for the “open shop” as the true American plan for business.</a:t>
            </a:r>
          </a:p>
          <a:p>
            <a:r>
              <a:rPr lang="en-US" dirty="0"/>
              <a:t>Making a reappearance at this time was the KKK, who was now antiforeign, anti-Catholic, anti-Jewish, anti-communist, and well, the list goes on. </a:t>
            </a:r>
          </a:p>
          <a:p>
            <a:pPr lvl="1"/>
            <a:endParaRPr lang="en-US" dirty="0"/>
          </a:p>
        </p:txBody>
      </p:sp>
    </p:spTree>
    <p:extLst>
      <p:ext uri="{BB962C8B-B14F-4D97-AF65-F5344CB8AC3E}">
        <p14:creationId xmlns:p14="http://schemas.microsoft.com/office/powerpoint/2010/main" val="337100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5CA1-DBEC-4A73-A9B0-3649B5049BC1}"/>
              </a:ext>
            </a:extLst>
          </p:cNvPr>
          <p:cNvSpPr>
            <a:spLocks noGrp="1"/>
          </p:cNvSpPr>
          <p:nvPr>
            <p:ph type="title"/>
          </p:nvPr>
        </p:nvSpPr>
        <p:spPr/>
        <p:txBody>
          <a:bodyPr/>
          <a:lstStyle/>
          <a:p>
            <a:r>
              <a:rPr lang="en-US" dirty="0"/>
              <a:t>Slowing Immigration</a:t>
            </a:r>
          </a:p>
        </p:txBody>
      </p:sp>
      <p:sp>
        <p:nvSpPr>
          <p:cNvPr id="3" name="Content Placeholder 2">
            <a:extLst>
              <a:ext uri="{FF2B5EF4-FFF2-40B4-BE49-F238E27FC236}">
                <a16:creationId xmlns:a16="http://schemas.microsoft.com/office/drawing/2014/main" id="{EB9561A2-674A-4F24-BE18-1C41818EA6D2}"/>
              </a:ext>
            </a:extLst>
          </p:cNvPr>
          <p:cNvSpPr>
            <a:spLocks noGrp="1"/>
          </p:cNvSpPr>
          <p:nvPr>
            <p:ph idx="1"/>
          </p:nvPr>
        </p:nvSpPr>
        <p:spPr/>
        <p:txBody>
          <a:bodyPr/>
          <a:lstStyle/>
          <a:p>
            <a:r>
              <a:rPr lang="en-US" dirty="0"/>
              <a:t>Emergency Quota Act of 1921: reduced immigration from nationalities based on the 1890 Census rather than a more recent one from 3% to 2%.</a:t>
            </a:r>
          </a:p>
          <a:p>
            <a:r>
              <a:rPr lang="en-US" dirty="0"/>
              <a:t>The Immigration Act of 1924 reduced the total immigration to the US to just over 150K/yr. </a:t>
            </a:r>
          </a:p>
          <a:p>
            <a:r>
              <a:rPr lang="en-US" dirty="0"/>
              <a:t>Immigrant communities in the US were socially isolated more than ever, and even employers began to play with “ethnic rivalries to keep their workers divided and powerless”.</a:t>
            </a:r>
          </a:p>
          <a:p>
            <a:r>
              <a:rPr lang="en-US" dirty="0"/>
              <a:t>America’s anti-foreign and anti-communist would soon be reflected for the whole world to see in Sacco and Vanzetti case in which two Italian, atheist, anarchist immigrants were convicted and executed for murder without evidence. </a:t>
            </a:r>
          </a:p>
        </p:txBody>
      </p:sp>
    </p:spTree>
    <p:extLst>
      <p:ext uri="{BB962C8B-B14F-4D97-AF65-F5344CB8AC3E}">
        <p14:creationId xmlns:p14="http://schemas.microsoft.com/office/powerpoint/2010/main" val="27890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7D7D4-1641-4DBB-812B-3C55D3752414}"/>
              </a:ext>
            </a:extLst>
          </p:cNvPr>
          <p:cNvSpPr>
            <a:spLocks noGrp="1"/>
          </p:cNvSpPr>
          <p:nvPr>
            <p:ph type="title"/>
          </p:nvPr>
        </p:nvSpPr>
        <p:spPr/>
        <p:txBody>
          <a:bodyPr/>
          <a:lstStyle/>
          <a:p>
            <a:r>
              <a:rPr lang="en-US" dirty="0"/>
              <a:t>Prohibition</a:t>
            </a:r>
          </a:p>
        </p:txBody>
      </p:sp>
      <p:sp>
        <p:nvSpPr>
          <p:cNvPr id="3" name="Content Placeholder 2">
            <a:extLst>
              <a:ext uri="{FF2B5EF4-FFF2-40B4-BE49-F238E27FC236}">
                <a16:creationId xmlns:a16="http://schemas.microsoft.com/office/drawing/2014/main" id="{82E68C27-7117-47F0-881D-A848B65543D4}"/>
              </a:ext>
            </a:extLst>
          </p:cNvPr>
          <p:cNvSpPr>
            <a:spLocks noGrp="1"/>
          </p:cNvSpPr>
          <p:nvPr>
            <p:ph idx="1"/>
          </p:nvPr>
        </p:nvSpPr>
        <p:spPr/>
        <p:txBody>
          <a:bodyPr/>
          <a:lstStyle/>
          <a:p>
            <a:r>
              <a:rPr lang="en-US" dirty="0"/>
              <a:t>18</a:t>
            </a:r>
            <a:r>
              <a:rPr lang="en-US" baseline="30000" dirty="0"/>
              <a:t>th</a:t>
            </a:r>
            <a:r>
              <a:rPr lang="en-US" dirty="0"/>
              <a:t> Amendment (1919): prohibits the sale, manufacture, and transportation of alcohol.</a:t>
            </a:r>
          </a:p>
          <a:p>
            <a:pPr lvl="1"/>
            <a:r>
              <a:rPr lang="en-US" dirty="0"/>
              <a:t>Volstead Act: Congressional law promoting the enforcement of the 18</a:t>
            </a:r>
            <a:r>
              <a:rPr lang="en-US" baseline="30000" dirty="0"/>
              <a:t>th</a:t>
            </a:r>
            <a:r>
              <a:rPr lang="en-US" dirty="0"/>
              <a:t> Amendment.</a:t>
            </a:r>
          </a:p>
          <a:p>
            <a:r>
              <a:rPr lang="en-US" dirty="0"/>
              <a:t>Southern whites saw it as a way to keep “stimulants” out of the hands of African-Americans, while the West saw a way to win their battle against lawless saloon towns.</a:t>
            </a:r>
          </a:p>
          <a:p>
            <a:r>
              <a:rPr lang="en-US" dirty="0"/>
              <a:t>What began instead was a decade of hypocrisy and non-enforcement.</a:t>
            </a:r>
          </a:p>
          <a:p>
            <a:pPr lvl="1"/>
            <a:r>
              <a:rPr lang="en-US" dirty="0"/>
              <a:t>Poor workers and small shop owners could no longer sell or buy liquor, while the “idle rich could buy all the illicit alcohol they wanted.”</a:t>
            </a:r>
          </a:p>
          <a:p>
            <a:pPr lvl="1"/>
            <a:r>
              <a:rPr lang="en-US" dirty="0"/>
              <a:t>Meanwhile the lawmakers ignored that they could not “make a crime overnight out of something that millions of people [had] never regarded as a crime.”</a:t>
            </a:r>
          </a:p>
          <a:p>
            <a:pPr lvl="1"/>
            <a:r>
              <a:rPr lang="en-US" dirty="0"/>
              <a:t>Prohibition also gave way to the rise of organized crime and racketeering; cities like New York and Chicago saw immigrant rivalries turn into gang wars involving Al Capone and “Lucky” Luciano. </a:t>
            </a:r>
          </a:p>
        </p:txBody>
      </p:sp>
    </p:spTree>
    <p:extLst>
      <p:ext uri="{BB962C8B-B14F-4D97-AF65-F5344CB8AC3E}">
        <p14:creationId xmlns:p14="http://schemas.microsoft.com/office/powerpoint/2010/main" val="311052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A9DB-E60B-4A21-B87C-1A45DCFCE319}"/>
              </a:ext>
            </a:extLst>
          </p:cNvPr>
          <p:cNvSpPr>
            <a:spLocks noGrp="1"/>
          </p:cNvSpPr>
          <p:nvPr>
            <p:ph type="title"/>
          </p:nvPr>
        </p:nvSpPr>
        <p:spPr/>
        <p:txBody>
          <a:bodyPr/>
          <a:lstStyle/>
          <a:p>
            <a:r>
              <a:rPr lang="en-US" dirty="0"/>
              <a:t>Consumerism</a:t>
            </a:r>
          </a:p>
        </p:txBody>
      </p:sp>
      <p:sp>
        <p:nvSpPr>
          <p:cNvPr id="3" name="Content Placeholder 2">
            <a:extLst>
              <a:ext uri="{FF2B5EF4-FFF2-40B4-BE49-F238E27FC236}">
                <a16:creationId xmlns:a16="http://schemas.microsoft.com/office/drawing/2014/main" id="{0C31FA12-E068-4847-9510-37B2184F6EA8}"/>
              </a:ext>
            </a:extLst>
          </p:cNvPr>
          <p:cNvSpPr>
            <a:spLocks noGrp="1"/>
          </p:cNvSpPr>
          <p:nvPr>
            <p:ph idx="1"/>
          </p:nvPr>
        </p:nvSpPr>
        <p:spPr/>
        <p:txBody>
          <a:bodyPr/>
          <a:lstStyle/>
          <a:p>
            <a:r>
              <a:rPr lang="en-US" dirty="0"/>
              <a:t>By the 1920s businesses had largely overcome their problems of production, churning out new goods quickly for the public.</a:t>
            </a:r>
          </a:p>
          <a:p>
            <a:pPr lvl="1"/>
            <a:r>
              <a:rPr lang="en-US" dirty="0"/>
              <a:t>Mass production: the ability to produce a large quantity of goods rapidly. This was spurred by the adaptation and adoption of the assembly line in various industries.</a:t>
            </a:r>
          </a:p>
          <a:p>
            <a:r>
              <a:rPr lang="en-US" dirty="0"/>
              <a:t>Industries expanded creating new ones, namely advertising.</a:t>
            </a:r>
          </a:p>
          <a:p>
            <a:pPr lvl="1"/>
            <a:r>
              <a:rPr lang="en-US" dirty="0"/>
              <a:t>Automobiles led to the expansion of roads, advertising promoted the farming industry and leisure travel.</a:t>
            </a:r>
          </a:p>
          <a:p>
            <a:r>
              <a:rPr lang="en-US" dirty="0"/>
              <a:t>More people were also opting to buy on credit, which touted the mantra of “possess today, pay tomorrow.”</a:t>
            </a:r>
          </a:p>
          <a:p>
            <a:pPr lvl="1"/>
            <a:r>
              <a:rPr lang="en-US" dirty="0"/>
              <a:t>New products and technology: cars, gas stations, in-home refrigeration, vacuum cleaners, radios, suburbs, passenger airplanes. </a:t>
            </a:r>
          </a:p>
        </p:txBody>
      </p:sp>
    </p:spTree>
    <p:extLst>
      <p:ext uri="{BB962C8B-B14F-4D97-AF65-F5344CB8AC3E}">
        <p14:creationId xmlns:p14="http://schemas.microsoft.com/office/powerpoint/2010/main" val="287747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Entertainment &amp; Mass Media</a:t>
            </a:r>
          </a:p>
        </p:txBody>
      </p:sp>
      <p:sp>
        <p:nvSpPr>
          <p:cNvPr id="3" name="Content Placeholder 2"/>
          <p:cNvSpPr>
            <a:spLocks noGrp="1"/>
          </p:cNvSpPr>
          <p:nvPr>
            <p:ph idx="1"/>
          </p:nvPr>
        </p:nvSpPr>
        <p:spPr/>
        <p:txBody>
          <a:bodyPr>
            <a:normAutofit fontScale="92500" lnSpcReduction="10000"/>
          </a:bodyPr>
          <a:lstStyle/>
          <a:p>
            <a:r>
              <a:rPr lang="en-US" dirty="0"/>
              <a:t>The radio made significant educational and cultural contributions to society in the 1920s.</a:t>
            </a:r>
          </a:p>
          <a:p>
            <a:pPr lvl="1"/>
            <a:r>
              <a:rPr lang="en-US" dirty="0"/>
              <a:t>They would eventually broadcast entertainment programs, sporting events, political speeches, and live music to homes across the nation.</a:t>
            </a:r>
          </a:p>
          <a:p>
            <a:pPr lvl="1"/>
            <a:r>
              <a:rPr lang="en-US" dirty="0"/>
              <a:t>Along with films, radio brought about a standardized culture that promoted certain behaviors, wants, and ways of speaking.</a:t>
            </a:r>
          </a:p>
          <a:p>
            <a:r>
              <a:rPr lang="en-US" dirty="0"/>
              <a:t>Films also intrigued audiences across the US. </a:t>
            </a:r>
          </a:p>
          <a:p>
            <a:pPr lvl="1"/>
            <a:r>
              <a:rPr lang="en-US" dirty="0"/>
              <a:t>First with silent films, then with sound by the late 20s, and color by the end of the 30s. Audiences were quick to advocate for censorship efforts.</a:t>
            </a:r>
          </a:p>
          <a:p>
            <a:r>
              <a:rPr lang="en-US" dirty="0"/>
              <a:t>Larger sporting events also proved an affordable leisure activity for many.</a:t>
            </a:r>
          </a:p>
          <a:p>
            <a:pPr lvl="1"/>
            <a:r>
              <a:rPr lang="en-US" dirty="0"/>
              <a:t>Baseball was the number #1 sport. </a:t>
            </a:r>
          </a:p>
          <a:p>
            <a:r>
              <a:rPr lang="en-US" dirty="0"/>
              <a:t>Celebrities were found in film and radio actors, sports figures, and other embodiments of American triumph.</a:t>
            </a:r>
          </a:p>
          <a:p>
            <a:pPr lvl="1"/>
            <a:r>
              <a:rPr lang="en-US" dirty="0"/>
              <a:t>Stars like baseball player Babe Ruth, pilot Charles Lindbergh, and more graced the front pages of newspapers and featured in radio news stories.</a:t>
            </a:r>
          </a:p>
        </p:txBody>
      </p:sp>
    </p:spTree>
    <p:extLst>
      <p:ext uri="{BB962C8B-B14F-4D97-AF65-F5344CB8AC3E}">
        <p14:creationId xmlns:p14="http://schemas.microsoft.com/office/powerpoint/2010/main" val="64797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1920s advertis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49" y="803987"/>
            <a:ext cx="2371725" cy="3038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1920s advertisements"/>
          <p:cNvPicPr>
            <a:picLocks noChangeAspect="1" noChangeArrowheads="1"/>
          </p:cNvPicPr>
          <p:nvPr/>
        </p:nvPicPr>
        <p:blipFill rotWithShape="1">
          <a:blip r:embed="rId3">
            <a:extLst>
              <a:ext uri="{28A0092B-C50C-407E-A947-70E740481C1C}">
                <a14:useLocalDpi xmlns:a14="http://schemas.microsoft.com/office/drawing/2010/main" val="0"/>
              </a:ext>
            </a:extLst>
          </a:blip>
          <a:srcRect b="7036"/>
          <a:stretch/>
        </p:blipFill>
        <p:spPr bwMode="auto">
          <a:xfrm>
            <a:off x="2659122" y="803988"/>
            <a:ext cx="2184430" cy="30384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1920s advertise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79" y="4046484"/>
            <a:ext cx="4398287" cy="24740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1920s advertisem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1800" y="803987"/>
            <a:ext cx="2563714" cy="30384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1920s advertisemen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9254" y="4046484"/>
            <a:ext cx="1722338" cy="24740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1920s advertisemen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1881" y="4046483"/>
            <a:ext cx="2159800" cy="25055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1920s advertisements c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5802" y="803987"/>
            <a:ext cx="2176558" cy="30384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1920s advertisements c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84382" y="4046483"/>
            <a:ext cx="1850031" cy="247403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1920s advertisement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2649" y="803986"/>
            <a:ext cx="2349352" cy="311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449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1F3C-82EC-4742-87D3-8557A1E56782}"/>
              </a:ext>
            </a:extLst>
          </p:cNvPr>
          <p:cNvSpPr>
            <a:spLocks noGrp="1"/>
          </p:cNvSpPr>
          <p:nvPr>
            <p:ph type="title"/>
          </p:nvPr>
        </p:nvSpPr>
        <p:spPr/>
        <p:txBody>
          <a:bodyPr/>
          <a:lstStyle/>
          <a:p>
            <a:r>
              <a:rPr lang="en-US" dirty="0"/>
              <a:t>Traditional vs. Modern</a:t>
            </a:r>
          </a:p>
        </p:txBody>
      </p:sp>
      <p:sp>
        <p:nvSpPr>
          <p:cNvPr id="3" name="Content Placeholder 2">
            <a:extLst>
              <a:ext uri="{FF2B5EF4-FFF2-40B4-BE49-F238E27FC236}">
                <a16:creationId xmlns:a16="http://schemas.microsoft.com/office/drawing/2014/main" id="{624B235C-290A-40CA-8F80-827436A907BE}"/>
              </a:ext>
            </a:extLst>
          </p:cNvPr>
          <p:cNvSpPr>
            <a:spLocks noGrp="1"/>
          </p:cNvSpPr>
          <p:nvPr>
            <p:ph idx="1"/>
          </p:nvPr>
        </p:nvSpPr>
        <p:spPr/>
        <p:txBody>
          <a:bodyPr>
            <a:normAutofit/>
          </a:bodyPr>
          <a:lstStyle/>
          <a:p>
            <a:r>
              <a:rPr lang="en-US" dirty="0"/>
              <a:t>Scopes Trial (1924): legal trial in TN for teacher John Scopes violated the law by teaching evolution, he was found guilty but faced no punishment. </a:t>
            </a:r>
          </a:p>
          <a:p>
            <a:r>
              <a:rPr lang="en-US" dirty="0"/>
              <a:t>Harlem Renaissance: African-American creative movement that produced works of art, poetry, literature, and music to bring attention, celebration, and pride to African-American culture.</a:t>
            </a:r>
          </a:p>
          <a:p>
            <a:r>
              <a:rPr lang="en-US" dirty="0"/>
              <a:t>Modernism is best seen in the youth movements of the 1920s—the flappers, the Jazz Age, the “Lost Generation”—which questioned not only authority, but also social conventions made outdated by the 20</a:t>
            </a:r>
            <a:r>
              <a:rPr lang="en-US" baseline="30000" dirty="0"/>
              <a:t>th</a:t>
            </a:r>
            <a:r>
              <a:rPr lang="en-US" dirty="0"/>
              <a:t> Century. </a:t>
            </a:r>
          </a:p>
          <a:p>
            <a:pPr lvl="1"/>
            <a:r>
              <a:rPr lang="en-US" dirty="0"/>
              <a:t>Most Americans lived in cities than in rural areas.</a:t>
            </a:r>
          </a:p>
          <a:p>
            <a:pPr lvl="1"/>
            <a:r>
              <a:rPr lang="en-US" dirty="0"/>
              <a:t>The entertainment industry was quick to promote white bands, while most young Americans preferred black jazz music.</a:t>
            </a:r>
          </a:p>
          <a:p>
            <a:pPr lvl="1"/>
            <a:r>
              <a:rPr lang="en-US" dirty="0"/>
              <a:t>Cars furthered this by giving women, and to a lesser extent teens, a sense of freedom to literally leave the house on their own. </a:t>
            </a:r>
          </a:p>
        </p:txBody>
      </p:sp>
    </p:spTree>
    <p:extLst>
      <p:ext uri="{BB962C8B-B14F-4D97-AF65-F5344CB8AC3E}">
        <p14:creationId xmlns:p14="http://schemas.microsoft.com/office/powerpoint/2010/main" val="146612839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emplate>Dividend</Template>
  <TotalTime>485</TotalTime>
  <Words>2356</Words>
  <Application>Microsoft Office PowerPoint</Application>
  <PresentationFormat>Widescreen</PresentationFormat>
  <Paragraphs>110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Gill Sans MT</vt:lpstr>
      <vt:lpstr>Wingdings 2</vt:lpstr>
      <vt:lpstr>Dividend</vt:lpstr>
      <vt:lpstr>Chapters 30 &amp; 31</vt:lpstr>
      <vt:lpstr>Isolation &amp; Prosperity</vt:lpstr>
      <vt:lpstr>The First Red Scare</vt:lpstr>
      <vt:lpstr>Slowing Immigration</vt:lpstr>
      <vt:lpstr>Prohibition</vt:lpstr>
      <vt:lpstr>Consumerism</vt:lpstr>
      <vt:lpstr>Entertainment &amp; Mass Media</vt:lpstr>
      <vt:lpstr>PowerPoint Presentation</vt:lpstr>
      <vt:lpstr>Traditional vs. Modern</vt:lpstr>
      <vt:lpstr>Stocks and Credit</vt:lpstr>
      <vt:lpstr>Republican Return</vt:lpstr>
      <vt:lpstr>Government Scandals</vt:lpstr>
      <vt:lpstr>Coolidge &amp; Hoover</vt:lpstr>
      <vt:lpstr>The Stock Market Crash</vt:lpstr>
      <vt:lpstr>PowerPoint Presentation</vt:lpstr>
      <vt:lpstr>Causes of the Great Depression</vt:lpstr>
      <vt:lpstr>Hoover Battles the Great Depression</vt:lpstr>
      <vt:lpstr>Broken Peace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Chapters 30 &amp; 31</dc:title>
  <dc:creator>Jennifer</dc:creator>
  <cp:lastModifiedBy>Jennifer Crowe</cp:lastModifiedBy>
  <cp:revision>34</cp:revision>
  <dcterms:created xsi:type="dcterms:W3CDTF">2019-04-15T00:14:51Z</dcterms:created>
  <dcterms:modified xsi:type="dcterms:W3CDTF">2019-04-16T17:32:58Z</dcterms:modified>
</cp:coreProperties>
</file>