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9334D819-9F07-4261-B09B-9E467E5D9002}" type="datetimeFigureOut">
              <a:rPr lang="en-US" smtClean="0"/>
              <a:pPr/>
              <a:t>5/9/2019</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71766878-3199-4EAB-94E7-2D6D11070E14}"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39496960"/>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38787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9334D819-9F07-4261-B09B-9E467E5D9002}" type="datetimeFigureOut">
              <a:rPr lang="en-US" smtClean="0"/>
              <a:t>5/9/2019</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71766878-3199-4EAB-94E7-2D6D11070E14}" type="slidenum">
              <a:rPr lang="en-US" smtClean="0"/>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38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30353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9334D819-9F07-4261-B09B-9E467E5D9002}" type="datetimeFigureOut">
              <a:rPr lang="en-US" smtClean="0"/>
              <a:pPr/>
              <a:t>5/9/2019</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71766878-3199-4EAB-94E7-2D6D11070E14}"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367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654397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508646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5227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9334D819-9F07-4261-B09B-9E467E5D9002}" type="datetimeFigureOut">
              <a:rPr lang="en-US" smtClean="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60346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9334D819-9F07-4261-B09B-9E467E5D9002}" type="datetimeFigureOut">
              <a:rPr lang="en-US" smtClean="0"/>
              <a:t>5/9/2019</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71766878-3199-4EAB-94E7-2D6D11070E14}" type="slidenum">
              <a:rPr lang="en-US" smtClean="0"/>
              <a:t>‹#›</a:t>
            </a:fld>
            <a:endParaRPr lang="en-US" dirty="0"/>
          </a:p>
        </p:txBody>
      </p:sp>
    </p:spTree>
    <p:extLst>
      <p:ext uri="{BB962C8B-B14F-4D97-AF65-F5344CB8AC3E}">
        <p14:creationId xmlns:p14="http://schemas.microsoft.com/office/powerpoint/2010/main" val="355073014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9334D819-9F07-4261-B09B-9E467E5D9002}" type="datetimeFigureOut">
              <a:rPr lang="en-US" smtClean="0"/>
              <a:t>5/9/2019</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71766878-3199-4EAB-94E7-2D6D11070E14}" type="slidenum">
              <a:rPr lang="en-US" smtClean="0"/>
              <a:t>‹#›</a:t>
            </a:fld>
            <a:endParaRPr lang="en-US" dirty="0"/>
          </a:p>
        </p:txBody>
      </p:sp>
    </p:spTree>
    <p:extLst>
      <p:ext uri="{BB962C8B-B14F-4D97-AF65-F5344CB8AC3E}">
        <p14:creationId xmlns:p14="http://schemas.microsoft.com/office/powerpoint/2010/main" val="114806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9334D819-9F07-4261-B09B-9E467E5D9002}" type="datetimeFigureOut">
              <a:rPr lang="en-US" smtClean="0"/>
              <a:pPr/>
              <a:t>5/9/2019</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71766878-3199-4EAB-94E7-2D6D11070E14}"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6253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3C38-2B6A-4E97-88ED-98332C3F4D17}"/>
              </a:ext>
            </a:extLst>
          </p:cNvPr>
          <p:cNvSpPr>
            <a:spLocks noGrp="1"/>
          </p:cNvSpPr>
          <p:nvPr>
            <p:ph type="ctrTitle"/>
          </p:nvPr>
        </p:nvSpPr>
        <p:spPr/>
        <p:txBody>
          <a:bodyPr/>
          <a:lstStyle/>
          <a:p>
            <a:r>
              <a:rPr lang="en-US" sz="6600" dirty="0"/>
              <a:t>APUSH</a:t>
            </a:r>
          </a:p>
        </p:txBody>
      </p:sp>
      <p:sp>
        <p:nvSpPr>
          <p:cNvPr id="3" name="Subtitle 2">
            <a:extLst>
              <a:ext uri="{FF2B5EF4-FFF2-40B4-BE49-F238E27FC236}">
                <a16:creationId xmlns:a16="http://schemas.microsoft.com/office/drawing/2014/main" id="{AB8994E0-21C5-4857-841A-08DDAB29B68D}"/>
              </a:ext>
            </a:extLst>
          </p:cNvPr>
          <p:cNvSpPr>
            <a:spLocks noGrp="1"/>
          </p:cNvSpPr>
          <p:nvPr>
            <p:ph type="subTitle" idx="1"/>
          </p:nvPr>
        </p:nvSpPr>
        <p:spPr/>
        <p:txBody>
          <a:bodyPr/>
          <a:lstStyle/>
          <a:p>
            <a:r>
              <a:rPr lang="en-US" dirty="0"/>
              <a:t>Chapter 32: 11 slides</a:t>
            </a:r>
          </a:p>
          <a:p>
            <a:r>
              <a:rPr lang="en-US" dirty="0"/>
              <a:t>Chapter 33: </a:t>
            </a:r>
            <a:r>
              <a:rPr lang="en-US" dirty="0" smtClean="0"/>
              <a:t>11 slides </a:t>
            </a:r>
            <a:endParaRPr lang="en-US" dirty="0"/>
          </a:p>
        </p:txBody>
      </p:sp>
    </p:spTree>
    <p:extLst>
      <p:ext uri="{BB962C8B-B14F-4D97-AF65-F5344CB8AC3E}">
        <p14:creationId xmlns:p14="http://schemas.microsoft.com/office/powerpoint/2010/main" val="3564777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131C-0B2A-4FF9-B1D6-02903AB2B2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EE188E-91DE-44B6-8F23-8EE268D3E933}"/>
              </a:ext>
            </a:extLst>
          </p:cNvPr>
          <p:cNvSpPr>
            <a:spLocks noGrp="1"/>
          </p:cNvSpPr>
          <p:nvPr>
            <p:ph idx="1"/>
          </p:nvPr>
        </p:nvSpPr>
        <p:spPr/>
        <p:txBody>
          <a:bodyPr/>
          <a:lstStyle/>
          <a:p>
            <a:endParaRPr lang="en-US"/>
          </a:p>
        </p:txBody>
      </p:sp>
      <p:pic>
        <p:nvPicPr>
          <p:cNvPr id="4" name="Picture 1">
            <a:extLst>
              <a:ext uri="{FF2B5EF4-FFF2-40B4-BE49-F238E27FC236}">
                <a16:creationId xmlns:a16="http://schemas.microsoft.com/office/drawing/2014/main" id="{E2CC0627-C3D2-4CC2-8FD3-815B4E56511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75535" y="254000"/>
            <a:ext cx="11691178"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7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58C1-E1D9-4E3D-B336-DD3603ADFC6F}"/>
              </a:ext>
            </a:extLst>
          </p:cNvPr>
          <p:cNvSpPr>
            <a:spLocks noGrp="1"/>
          </p:cNvSpPr>
          <p:nvPr>
            <p:ph type="title"/>
          </p:nvPr>
        </p:nvSpPr>
        <p:spPr/>
        <p:txBody>
          <a:bodyPr/>
          <a:lstStyle/>
          <a:p>
            <a:r>
              <a:rPr lang="en-US" dirty="0"/>
              <a:t>In-house Reform </a:t>
            </a:r>
          </a:p>
        </p:txBody>
      </p:sp>
      <p:sp>
        <p:nvSpPr>
          <p:cNvPr id="3" name="Content Placeholder 2">
            <a:extLst>
              <a:ext uri="{FF2B5EF4-FFF2-40B4-BE49-F238E27FC236}">
                <a16:creationId xmlns:a16="http://schemas.microsoft.com/office/drawing/2014/main" id="{B2C48860-5953-4494-9C11-985BE169692C}"/>
              </a:ext>
            </a:extLst>
          </p:cNvPr>
          <p:cNvSpPr>
            <a:spLocks noGrp="1"/>
          </p:cNvSpPr>
          <p:nvPr>
            <p:ph idx="1"/>
          </p:nvPr>
        </p:nvSpPr>
        <p:spPr/>
        <p:txBody>
          <a:bodyPr/>
          <a:lstStyle/>
          <a:p>
            <a:r>
              <a:rPr lang="en-US" dirty="0"/>
              <a:t>FDR won re-election in 1936, and Democrats continued to hold on to the majority in Congress after the midterm election of 1934. </a:t>
            </a:r>
          </a:p>
          <a:p>
            <a:pPr lvl="1"/>
            <a:r>
              <a:rPr lang="en-US" dirty="0"/>
              <a:t>The Supreme Court remained staunchly conservative.</a:t>
            </a:r>
          </a:p>
          <a:p>
            <a:pPr lvl="1"/>
            <a:r>
              <a:rPr lang="en-US" dirty="0"/>
              <a:t>Court-packing plan: In 1937, in effort to increase the size of the Supreme Court, FDR asked Congress to allow him to add more Justices to the Court since they were “behind on their work.”</a:t>
            </a:r>
          </a:p>
          <a:p>
            <a:pPr lvl="1"/>
            <a:r>
              <a:rPr lang="en-US" dirty="0"/>
              <a:t>While Congress said no, the Court took the hint: some conservative Justices began to switch sides, or voicing different opinions altogether. </a:t>
            </a:r>
          </a:p>
        </p:txBody>
      </p:sp>
    </p:spTree>
    <p:extLst>
      <p:ext uri="{BB962C8B-B14F-4D97-AF65-F5344CB8AC3E}">
        <p14:creationId xmlns:p14="http://schemas.microsoft.com/office/powerpoint/2010/main" val="412187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E31D-A761-4EB8-AD54-6D77B2F45092}"/>
              </a:ext>
            </a:extLst>
          </p:cNvPr>
          <p:cNvSpPr>
            <a:spLocks noGrp="1"/>
          </p:cNvSpPr>
          <p:nvPr>
            <p:ph type="title"/>
          </p:nvPr>
        </p:nvSpPr>
        <p:spPr/>
        <p:txBody>
          <a:bodyPr/>
          <a:lstStyle/>
          <a:p>
            <a:r>
              <a:rPr lang="en-US" dirty="0"/>
              <a:t>American Keynesianism</a:t>
            </a:r>
          </a:p>
        </p:txBody>
      </p:sp>
      <p:sp>
        <p:nvSpPr>
          <p:cNvPr id="3" name="Content Placeholder 2">
            <a:extLst>
              <a:ext uri="{FF2B5EF4-FFF2-40B4-BE49-F238E27FC236}">
                <a16:creationId xmlns:a16="http://schemas.microsoft.com/office/drawing/2014/main" id="{5FC5B86A-4CFC-47D2-89DD-AE9EB585D446}"/>
              </a:ext>
            </a:extLst>
          </p:cNvPr>
          <p:cNvSpPr>
            <a:spLocks noGrp="1"/>
          </p:cNvSpPr>
          <p:nvPr>
            <p:ph idx="1"/>
          </p:nvPr>
        </p:nvSpPr>
        <p:spPr>
          <a:xfrm>
            <a:off x="2933700" y="2292626"/>
            <a:ext cx="8770571" cy="4293704"/>
          </a:xfrm>
        </p:spPr>
        <p:txBody>
          <a:bodyPr>
            <a:normAutofit lnSpcReduction="10000"/>
          </a:bodyPr>
          <a:lstStyle/>
          <a:p>
            <a:r>
              <a:rPr lang="en-US" dirty="0"/>
              <a:t>In the late 1930s, with the New Deal losing much of its initial momentum and Congress becoming more conservative, FDR made a bold move in suggesting deficit spending.</a:t>
            </a:r>
          </a:p>
          <a:p>
            <a:pPr lvl="1"/>
            <a:r>
              <a:rPr lang="en-US" dirty="0"/>
              <a:t>Deficit spending: spending more money than you have, and therefore running a deficit/debt.</a:t>
            </a:r>
          </a:p>
          <a:p>
            <a:pPr lvl="1"/>
            <a:r>
              <a:rPr lang="en-US" dirty="0"/>
              <a:t>This was a philosophy promoted by economist John Maynard Keynes, who believed the government had a role in promoting consumer spending by spending on its own. </a:t>
            </a:r>
          </a:p>
          <a:p>
            <a:pPr lvl="1"/>
            <a:r>
              <a:rPr lang="en-US" dirty="0"/>
              <a:t>Critics argued that FDR’s “alphabet soup” programs had done nothing, and this latest move would compound the national debt further. </a:t>
            </a:r>
          </a:p>
          <a:p>
            <a:pPr lvl="1"/>
            <a:r>
              <a:rPr lang="en-US" dirty="0"/>
              <a:t>“Roosevelt, like Jefferson, provided bold reform without a bloody revolution at a time in history when some foreign nations were suffering armed uprisings…[and] helped preserve democracy in American at a time when democracies abroad were disappearing.”</a:t>
            </a:r>
          </a:p>
        </p:txBody>
      </p:sp>
    </p:spTree>
    <p:extLst>
      <p:ext uri="{BB962C8B-B14F-4D97-AF65-F5344CB8AC3E}">
        <p14:creationId xmlns:p14="http://schemas.microsoft.com/office/powerpoint/2010/main" val="3063599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 and Foreign Policy</a:t>
            </a:r>
            <a:endParaRPr lang="en-US" dirty="0"/>
          </a:p>
        </p:txBody>
      </p:sp>
      <p:sp>
        <p:nvSpPr>
          <p:cNvPr id="3" name="Content Placeholder 2"/>
          <p:cNvSpPr>
            <a:spLocks noGrp="1"/>
          </p:cNvSpPr>
          <p:nvPr>
            <p:ph idx="1"/>
          </p:nvPr>
        </p:nvSpPr>
        <p:spPr/>
        <p:txBody>
          <a:bodyPr>
            <a:normAutofit lnSpcReduction="10000"/>
          </a:bodyPr>
          <a:lstStyle/>
          <a:p>
            <a:r>
              <a:rPr lang="en-US" dirty="0" smtClean="0"/>
              <a:t>London Economic Conference (1933): conference to help relieve the global economic depression. The US did not send a delegation, opting instead for focusing on their own monetary recovery.</a:t>
            </a:r>
          </a:p>
          <a:p>
            <a:r>
              <a:rPr lang="en-US" dirty="0" err="1" smtClean="0"/>
              <a:t>Tydings</a:t>
            </a:r>
            <a:r>
              <a:rPr lang="en-US" dirty="0" smtClean="0"/>
              <a:t>-McDuffie Act (1934): established independence for the Philippines by 1946.</a:t>
            </a:r>
          </a:p>
          <a:p>
            <a:r>
              <a:rPr lang="en-US" dirty="0" smtClean="0"/>
              <a:t>Motivated by trade, FDR formally recognized the Soviet Union in 1933. </a:t>
            </a:r>
          </a:p>
          <a:p>
            <a:r>
              <a:rPr lang="en-US" dirty="0" smtClean="0"/>
              <a:t>Good Neighbor Policy (1934): removed US forces/imperialist policies from Latin America to focus on consultation and nonintervention in order to put the Americas on good terms with each other to protect the Western Hemisphere together.</a:t>
            </a:r>
            <a:endParaRPr lang="en-US" dirty="0"/>
          </a:p>
        </p:txBody>
      </p:sp>
    </p:spTree>
    <p:extLst>
      <p:ext uri="{BB962C8B-B14F-4D97-AF65-F5344CB8AC3E}">
        <p14:creationId xmlns:p14="http://schemas.microsoft.com/office/powerpoint/2010/main" val="3532931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 and Foreign Policy</a:t>
            </a:r>
            <a:endParaRPr lang="en-US" dirty="0"/>
          </a:p>
        </p:txBody>
      </p:sp>
      <p:sp>
        <p:nvSpPr>
          <p:cNvPr id="3" name="Content Placeholder 2"/>
          <p:cNvSpPr>
            <a:spLocks noGrp="1"/>
          </p:cNvSpPr>
          <p:nvPr>
            <p:ph idx="1"/>
          </p:nvPr>
        </p:nvSpPr>
        <p:spPr/>
        <p:txBody>
          <a:bodyPr>
            <a:normAutofit fontScale="92500"/>
          </a:bodyPr>
          <a:lstStyle/>
          <a:p>
            <a:r>
              <a:rPr lang="en-US" dirty="0" smtClean="0"/>
              <a:t>Reciprocal Trade Agreements Act (1934): aimed at both relief and recovery and activate low tariffs to promote American trade.</a:t>
            </a:r>
          </a:p>
          <a:p>
            <a:pPr lvl="1"/>
            <a:r>
              <a:rPr lang="en-US" dirty="0" smtClean="0"/>
              <a:t>Would be used in conjunction with the Good Neighbor Policy.</a:t>
            </a:r>
          </a:p>
          <a:p>
            <a:r>
              <a:rPr lang="en-US" dirty="0" smtClean="0"/>
              <a:t>Johnson Debt Default Act (1934): prevented countries who had dodged or defaulted on their debts to the US from borrowing again.</a:t>
            </a:r>
          </a:p>
          <a:p>
            <a:r>
              <a:rPr lang="en-US" dirty="0" smtClean="0"/>
              <a:t>Neutrality Acts of 1935, 1936, and 1937: “when the president proclaimed the existence of a foreign war, certain restrictions would automatically go into effect.”</a:t>
            </a:r>
          </a:p>
          <a:p>
            <a:pPr lvl="1"/>
            <a:r>
              <a:rPr lang="en-US" dirty="0" smtClean="0"/>
              <a:t>“Americans falsely assumed that the decision for peace lay in its own hands…it failed to recognize that it might have used its enormous power to shape international events.”</a:t>
            </a:r>
            <a:endParaRPr lang="en-US" dirty="0"/>
          </a:p>
        </p:txBody>
      </p:sp>
    </p:spTree>
    <p:extLst>
      <p:ext uri="{BB962C8B-B14F-4D97-AF65-F5344CB8AC3E}">
        <p14:creationId xmlns:p14="http://schemas.microsoft.com/office/powerpoint/2010/main" val="625697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Post-War Europe</a:t>
            </a:r>
            <a:endParaRPr lang="en-US" dirty="0"/>
          </a:p>
        </p:txBody>
      </p:sp>
      <p:sp>
        <p:nvSpPr>
          <p:cNvPr id="3" name="Content Placeholder 2"/>
          <p:cNvSpPr>
            <a:spLocks noGrp="1"/>
          </p:cNvSpPr>
          <p:nvPr>
            <p:ph idx="1"/>
          </p:nvPr>
        </p:nvSpPr>
        <p:spPr>
          <a:xfrm>
            <a:off x="2933700" y="2438399"/>
            <a:ext cx="8770571" cy="4184469"/>
          </a:xfrm>
        </p:spPr>
        <p:txBody>
          <a:bodyPr>
            <a:normAutofit fontScale="92500" lnSpcReduction="10000"/>
          </a:bodyPr>
          <a:lstStyle/>
          <a:p>
            <a:r>
              <a:rPr lang="en-US" dirty="0" smtClean="0"/>
              <a:t>A wave of totalitarian governments swept through Europe.</a:t>
            </a:r>
          </a:p>
          <a:p>
            <a:pPr lvl="1"/>
            <a:r>
              <a:rPr lang="en-US" dirty="0" smtClean="0"/>
              <a:t>Joseph Stalin emerged as a dictator in the Soviet Union.</a:t>
            </a:r>
          </a:p>
          <a:p>
            <a:pPr lvl="1"/>
            <a:r>
              <a:rPr lang="en-US" dirty="0" smtClean="0"/>
              <a:t>Italy succumbed to Fascist power in 1922 under Benito Mussolini.</a:t>
            </a:r>
          </a:p>
          <a:p>
            <a:pPr lvl="1"/>
            <a:r>
              <a:rPr lang="en-US" dirty="0" smtClean="0"/>
              <a:t>Adolf Hitler was elected to power in 1933, which he held onto after Germany shifted away from democracy.</a:t>
            </a:r>
          </a:p>
          <a:p>
            <a:pPr lvl="2"/>
            <a:r>
              <a:rPr lang="en-US" dirty="0" smtClean="0"/>
              <a:t>Rome-Berlin Axis: the official (but illegal) German-Italian alliance.</a:t>
            </a:r>
          </a:p>
          <a:p>
            <a:pPr lvl="2"/>
            <a:r>
              <a:rPr lang="en-US" dirty="0" smtClean="0"/>
              <a:t>Spanish Civil War (1936-1939): fight between the republican government and fascist overthrow.</a:t>
            </a:r>
          </a:p>
          <a:p>
            <a:r>
              <a:rPr lang="en-US" dirty="0" smtClean="0"/>
              <a:t>It soon spread across to Asia and Africa.</a:t>
            </a:r>
          </a:p>
          <a:p>
            <a:pPr lvl="1"/>
            <a:r>
              <a:rPr lang="en-US" dirty="0" smtClean="0"/>
              <a:t>Japan terminated their end of the Naval Treaty. </a:t>
            </a:r>
          </a:p>
          <a:p>
            <a:pPr lvl="1"/>
            <a:r>
              <a:rPr lang="en-US" dirty="0" smtClean="0"/>
              <a:t>Italy invaded Ethiopia. </a:t>
            </a:r>
          </a:p>
          <a:p>
            <a:pPr lvl="1"/>
            <a:r>
              <a:rPr lang="en-US" dirty="0" smtClean="0"/>
              <a:t>The League of Nations refused to step in. </a:t>
            </a:r>
            <a:endParaRPr lang="en-US" dirty="0"/>
          </a:p>
        </p:txBody>
      </p:sp>
    </p:spTree>
    <p:extLst>
      <p:ext uri="{BB962C8B-B14F-4D97-AF65-F5344CB8AC3E}">
        <p14:creationId xmlns:p14="http://schemas.microsoft.com/office/powerpoint/2010/main" val="3501793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Appeasement…</a:t>
            </a:r>
            <a:endParaRPr lang="en-US" dirty="0"/>
          </a:p>
        </p:txBody>
      </p:sp>
      <p:sp>
        <p:nvSpPr>
          <p:cNvPr id="3" name="Content Placeholder 2"/>
          <p:cNvSpPr>
            <a:spLocks noGrp="1"/>
          </p:cNvSpPr>
          <p:nvPr>
            <p:ph idx="1"/>
          </p:nvPr>
        </p:nvSpPr>
        <p:spPr>
          <a:xfrm>
            <a:off x="3103519" y="2438399"/>
            <a:ext cx="8770571" cy="3949337"/>
          </a:xfrm>
        </p:spPr>
        <p:txBody>
          <a:bodyPr>
            <a:normAutofit fontScale="92500" lnSpcReduction="10000"/>
          </a:bodyPr>
          <a:lstStyle/>
          <a:p>
            <a:r>
              <a:rPr lang="en-US" dirty="0" smtClean="0"/>
              <a:t>Appease: to pacify through concession, often at the sacrifice of principles.</a:t>
            </a:r>
          </a:p>
          <a:p>
            <a:r>
              <a:rPr lang="en-US" dirty="0" smtClean="0"/>
              <a:t>1937: Japan launches a full-scale invasion of China.</a:t>
            </a:r>
          </a:p>
          <a:p>
            <a:pPr lvl="1"/>
            <a:r>
              <a:rPr lang="en-US" dirty="0" smtClean="0"/>
              <a:t>FDR gives the Quarantine Speech, in which he called for possible action to “quarantine” the aggressors. After much outcry, he was forced to look at indirect options.</a:t>
            </a:r>
          </a:p>
          <a:p>
            <a:r>
              <a:rPr lang="en-US" dirty="0" smtClean="0"/>
              <a:t>1935: Germany institutes compulsory military service, and later marches into the Rhineland.</a:t>
            </a:r>
          </a:p>
          <a:p>
            <a:r>
              <a:rPr lang="en-US" dirty="0" smtClean="0"/>
              <a:t>1938: Austria elects to become German territory, as do the Sudetenland and Czechoslovakia. </a:t>
            </a:r>
          </a:p>
          <a:p>
            <a:pPr lvl="1"/>
            <a:r>
              <a:rPr lang="en-US" dirty="0" smtClean="0"/>
              <a:t>The other European powers, through the Munich Agreement, agreed to Germany’s occupation of the Sudetenland, throwing Czechoslovakia under the bus too, to quell the country’s need for territorial acquisition. </a:t>
            </a:r>
            <a:endParaRPr lang="en-US" dirty="0"/>
          </a:p>
        </p:txBody>
      </p:sp>
      <p:pic>
        <p:nvPicPr>
          <p:cNvPr id="1026" name="Picture 2" descr="Image result for map of europe 1939"/>
          <p:cNvPicPr>
            <a:picLocks noChangeAspect="1" noChangeArrowheads="1"/>
          </p:cNvPicPr>
          <p:nvPr/>
        </p:nvPicPr>
        <p:blipFill rotWithShape="1">
          <a:blip r:embed="rId2">
            <a:extLst>
              <a:ext uri="{28A0092B-C50C-407E-A947-70E740481C1C}">
                <a14:useLocalDpi xmlns:a14="http://schemas.microsoft.com/office/drawing/2010/main" val="0"/>
              </a:ext>
            </a:extLst>
          </a:blip>
          <a:srcRect l="20112" r="50838"/>
          <a:stretch/>
        </p:blipFill>
        <p:spPr bwMode="auto">
          <a:xfrm>
            <a:off x="444139" y="870540"/>
            <a:ext cx="2090058" cy="5315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p of japanese invasion of china"/>
          <p:cNvPicPr>
            <a:picLocks noChangeAspect="1" noChangeArrowheads="1"/>
          </p:cNvPicPr>
          <p:nvPr/>
        </p:nvPicPr>
        <p:blipFill rotWithShape="1">
          <a:blip r:embed="rId3">
            <a:extLst>
              <a:ext uri="{28A0092B-C50C-407E-A947-70E740481C1C}">
                <a14:useLocalDpi xmlns:a14="http://schemas.microsoft.com/office/drawing/2010/main" val="0"/>
              </a:ext>
            </a:extLst>
          </a:blip>
          <a:srcRect l="41218"/>
          <a:stretch/>
        </p:blipFill>
        <p:spPr bwMode="auto">
          <a:xfrm>
            <a:off x="444140" y="870539"/>
            <a:ext cx="2139956" cy="531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3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028"/>
                                        </p:tgtEl>
                                      </p:cBhvr>
                                    </p:animEffect>
                                    <p:set>
                                      <p:cBhvr>
                                        <p:cTn id="7" dur="1" fill="hold">
                                          <p:stCondLst>
                                            <p:cond delay="1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…Doesn’t Work</a:t>
            </a:r>
            <a:endParaRPr lang="en-US" dirty="0"/>
          </a:p>
        </p:txBody>
      </p:sp>
      <p:sp>
        <p:nvSpPr>
          <p:cNvPr id="3" name="Content Placeholder 2"/>
          <p:cNvSpPr>
            <a:spLocks noGrp="1"/>
          </p:cNvSpPr>
          <p:nvPr>
            <p:ph idx="1"/>
          </p:nvPr>
        </p:nvSpPr>
        <p:spPr/>
        <p:txBody>
          <a:bodyPr>
            <a:normAutofit lnSpcReduction="10000"/>
          </a:bodyPr>
          <a:lstStyle/>
          <a:p>
            <a:r>
              <a:rPr lang="en-US" dirty="0" smtClean="0"/>
              <a:t>After promising that the Sudetenland would be Germany’s last acquisition, Germany bullied Czechoslovakia into becoming part of German territory.</a:t>
            </a:r>
          </a:p>
          <a:p>
            <a:r>
              <a:rPr lang="en-US" dirty="0" smtClean="0"/>
              <a:t>Hitler-Stalin Pact/Nazi-Soviet Pact (1939): nonaggression pact between Germany and the Soviet Union, which freed Germany to move freely in Europe without fear of threat.</a:t>
            </a:r>
          </a:p>
          <a:p>
            <a:pPr lvl="1"/>
            <a:r>
              <a:rPr lang="en-US" dirty="0" smtClean="0"/>
              <a:t>Germany invades Poland, September, 1939.</a:t>
            </a:r>
          </a:p>
          <a:p>
            <a:pPr lvl="1"/>
            <a:r>
              <a:rPr lang="en-US" dirty="0" smtClean="0"/>
              <a:t>Britain and France had promised to defend Poland, and now their honor was on the line. </a:t>
            </a:r>
          </a:p>
          <a:p>
            <a:pPr lvl="2"/>
            <a:r>
              <a:rPr lang="en-US" dirty="0" smtClean="0"/>
              <a:t>However they lacked the supplies to properly defend it, but declared war anyway. Stalin also pressured Hitler to split Poland between their countries. </a:t>
            </a:r>
          </a:p>
          <a:p>
            <a:endParaRPr lang="en-US" dirty="0"/>
          </a:p>
        </p:txBody>
      </p:sp>
      <p:pic>
        <p:nvPicPr>
          <p:cNvPr id="2050" name="Picture 2" descr="Image result for map of germany invading poland"/>
          <p:cNvPicPr>
            <a:picLocks noChangeAspect="1" noChangeArrowheads="1"/>
          </p:cNvPicPr>
          <p:nvPr/>
        </p:nvPicPr>
        <p:blipFill rotWithShape="1">
          <a:blip r:embed="rId2">
            <a:extLst>
              <a:ext uri="{28A0092B-C50C-407E-A947-70E740481C1C}">
                <a14:useLocalDpi xmlns:a14="http://schemas.microsoft.com/office/drawing/2010/main" val="0"/>
              </a:ext>
            </a:extLst>
          </a:blip>
          <a:srcRect l="22488" t="5638" r="44101" b="24166"/>
          <a:stretch/>
        </p:blipFill>
        <p:spPr bwMode="auto">
          <a:xfrm>
            <a:off x="235131" y="1348703"/>
            <a:ext cx="2835696" cy="404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50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 of the War</a:t>
            </a:r>
            <a:endParaRPr lang="en-US" dirty="0"/>
          </a:p>
        </p:txBody>
      </p:sp>
      <p:sp>
        <p:nvSpPr>
          <p:cNvPr id="3" name="Content Placeholder 2"/>
          <p:cNvSpPr>
            <a:spLocks noGrp="1"/>
          </p:cNvSpPr>
          <p:nvPr>
            <p:ph idx="1"/>
          </p:nvPr>
        </p:nvSpPr>
        <p:spPr/>
        <p:txBody>
          <a:bodyPr/>
          <a:lstStyle/>
          <a:p>
            <a:r>
              <a:rPr lang="en-US" dirty="0" smtClean="0"/>
              <a:t>Britain and France were desperate to buy war materiel from the US, but were stopped short by the Neutrality Act of 1937. </a:t>
            </a:r>
          </a:p>
          <a:p>
            <a:pPr lvl="1"/>
            <a:r>
              <a:rPr lang="en-US" dirty="0" smtClean="0"/>
              <a:t>The new Neutrality Act of 1939 set forth the precedent of “cash-and-carry” while keeping the US neutral and isolationist.</a:t>
            </a:r>
          </a:p>
          <a:p>
            <a:pPr lvl="1"/>
            <a:r>
              <a:rPr lang="en-US" dirty="0" smtClean="0"/>
              <a:t>Cash-and-Carry: European democracies could purchase war supplies from the US provided they paid in cash and transported them on their own. </a:t>
            </a:r>
          </a:p>
          <a:p>
            <a:pPr lvl="1"/>
            <a:r>
              <a:rPr lang="en-US" dirty="0" smtClean="0"/>
              <a:t>This gave Britain and France the opportunity to purchase supplies, but hurt China who had been effectively blockaded by the Japanese. The US would be free of foreign loans and would boost their economy at the same time. </a:t>
            </a:r>
            <a:endParaRPr lang="en-US" dirty="0"/>
          </a:p>
        </p:txBody>
      </p:sp>
    </p:spTree>
    <p:extLst>
      <p:ext uri="{BB962C8B-B14F-4D97-AF65-F5344CB8AC3E}">
        <p14:creationId xmlns:p14="http://schemas.microsoft.com/office/powerpoint/2010/main" val="49234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France</a:t>
            </a:r>
            <a:endParaRPr lang="en-US" dirty="0"/>
          </a:p>
        </p:txBody>
      </p:sp>
      <p:sp>
        <p:nvSpPr>
          <p:cNvPr id="3" name="Content Placeholder 2"/>
          <p:cNvSpPr>
            <a:spLocks noGrp="1"/>
          </p:cNvSpPr>
          <p:nvPr>
            <p:ph idx="1"/>
          </p:nvPr>
        </p:nvSpPr>
        <p:spPr/>
        <p:txBody>
          <a:bodyPr/>
          <a:lstStyle/>
          <a:p>
            <a:r>
              <a:rPr lang="en-US" dirty="0" smtClean="0"/>
              <a:t>After securing Poland, Germany sent troops to France. </a:t>
            </a:r>
          </a:p>
          <a:p>
            <a:pPr lvl="1"/>
            <a:r>
              <a:rPr lang="en-US" dirty="0" smtClean="0"/>
              <a:t>On their way to France, Germany was able to bring Denmark and Norway under its wing before moving on to attack Belgium and the Netherlands. </a:t>
            </a:r>
          </a:p>
          <a:p>
            <a:pPr lvl="1"/>
            <a:r>
              <a:rPr lang="en-US" dirty="0" smtClean="0"/>
              <a:t>Italy joined Germany in attacking France, forcing it to surrender. </a:t>
            </a:r>
          </a:p>
          <a:p>
            <a:pPr lvl="1"/>
            <a:r>
              <a:rPr lang="en-US" dirty="0" smtClean="0"/>
              <a:t>After evacuating their army from Dunkirk, Britain becomes the last Allied stronghold in Europe even in the face of German air raids. </a:t>
            </a:r>
          </a:p>
          <a:p>
            <a:r>
              <a:rPr lang="en-US" dirty="0" smtClean="0"/>
              <a:t>The US will change it’s plans after the fall of France in 1940.  </a:t>
            </a:r>
          </a:p>
          <a:p>
            <a:pPr lvl="1"/>
            <a:r>
              <a:rPr lang="en-US" dirty="0" smtClean="0"/>
              <a:t>The fall of Western Europe would directly threaten US security.</a:t>
            </a:r>
          </a:p>
          <a:p>
            <a:pPr lvl="1"/>
            <a:r>
              <a:rPr lang="en-US" dirty="0" smtClean="0"/>
              <a:t>The </a:t>
            </a:r>
            <a:r>
              <a:rPr lang="en-US" dirty="0" smtClean="0"/>
              <a:t>US </a:t>
            </a:r>
            <a:r>
              <a:rPr lang="en-US" dirty="0" smtClean="0"/>
              <a:t>soon began work on a two-ocean navy, air fleets, and conscription laws.</a:t>
            </a:r>
            <a:endParaRPr lang="en-US" dirty="0"/>
          </a:p>
        </p:txBody>
      </p:sp>
    </p:spTree>
    <p:extLst>
      <p:ext uri="{BB962C8B-B14F-4D97-AF65-F5344CB8AC3E}">
        <p14:creationId xmlns:p14="http://schemas.microsoft.com/office/powerpoint/2010/main" val="2186935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D36A-8BC3-47DE-9951-3AF96C1CEBF4}"/>
              </a:ext>
            </a:extLst>
          </p:cNvPr>
          <p:cNvSpPr>
            <a:spLocks noGrp="1"/>
          </p:cNvSpPr>
          <p:nvPr>
            <p:ph type="title"/>
          </p:nvPr>
        </p:nvSpPr>
        <p:spPr/>
        <p:txBody>
          <a:bodyPr/>
          <a:lstStyle/>
          <a:p>
            <a:r>
              <a:rPr lang="en-US" dirty="0"/>
              <a:t>FDR and the Three Rs</a:t>
            </a:r>
          </a:p>
        </p:txBody>
      </p:sp>
      <p:sp>
        <p:nvSpPr>
          <p:cNvPr id="3" name="Content Placeholder 2">
            <a:extLst>
              <a:ext uri="{FF2B5EF4-FFF2-40B4-BE49-F238E27FC236}">
                <a16:creationId xmlns:a16="http://schemas.microsoft.com/office/drawing/2014/main" id="{01993C5A-5C57-40AA-8C6C-404D60B27863}"/>
              </a:ext>
            </a:extLst>
          </p:cNvPr>
          <p:cNvSpPr>
            <a:spLocks noGrp="1"/>
          </p:cNvSpPr>
          <p:nvPr>
            <p:ph idx="1"/>
          </p:nvPr>
        </p:nvSpPr>
        <p:spPr/>
        <p:txBody>
          <a:bodyPr>
            <a:normAutofit fontScale="92500" lnSpcReduction="10000"/>
          </a:bodyPr>
          <a:lstStyle/>
          <a:p>
            <a:r>
              <a:rPr lang="en-US" dirty="0"/>
              <a:t>Franklin D. Roosevelt won the election of 1932. </a:t>
            </a:r>
          </a:p>
          <a:p>
            <a:pPr lvl="1"/>
            <a:r>
              <a:rPr lang="en-US" dirty="0"/>
              <a:t>“Democrats had only to harness the national grudge [against Republicans] and let it pull them to victory.”</a:t>
            </a:r>
          </a:p>
          <a:p>
            <a:pPr lvl="1"/>
            <a:r>
              <a:rPr lang="en-US" dirty="0"/>
              <a:t>During his first hundred days in office, FDR and the Democratic Congress created a large amount of remedial legislation, inspired by both earlier Progressivism and the current needs of the country.</a:t>
            </a:r>
          </a:p>
          <a:p>
            <a:pPr lvl="1"/>
            <a:r>
              <a:rPr lang="en-US" dirty="0"/>
              <a:t>Roosevelt’s legislative program, named the New Deal, was aimed at providing the country with the three Rs: relief, recovery, and reform.</a:t>
            </a:r>
          </a:p>
          <a:p>
            <a:pPr lvl="2"/>
            <a:r>
              <a:rPr lang="en-US" dirty="0"/>
              <a:t>Relief: to make things better</a:t>
            </a:r>
          </a:p>
          <a:p>
            <a:pPr lvl="2"/>
            <a:r>
              <a:rPr lang="en-US" dirty="0"/>
              <a:t>Recovery: to make sure things get back to where they were</a:t>
            </a:r>
          </a:p>
          <a:p>
            <a:pPr lvl="2"/>
            <a:r>
              <a:rPr lang="en-US" dirty="0"/>
              <a:t>Reform: to change things</a:t>
            </a:r>
          </a:p>
          <a:p>
            <a:endParaRPr lang="en-US" dirty="0"/>
          </a:p>
        </p:txBody>
      </p:sp>
    </p:spTree>
    <p:extLst>
      <p:ext uri="{BB962C8B-B14F-4D97-AF65-F5344CB8AC3E}">
        <p14:creationId xmlns:p14="http://schemas.microsoft.com/office/powerpoint/2010/main" val="31241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 to Anti-Semitism</a:t>
            </a:r>
            <a:endParaRPr lang="en-US" dirty="0"/>
          </a:p>
        </p:txBody>
      </p:sp>
      <p:sp>
        <p:nvSpPr>
          <p:cNvPr id="3" name="Content Placeholder 2"/>
          <p:cNvSpPr>
            <a:spLocks noGrp="1"/>
          </p:cNvSpPr>
          <p:nvPr>
            <p:ph idx="1"/>
          </p:nvPr>
        </p:nvSpPr>
        <p:spPr/>
        <p:txBody>
          <a:bodyPr/>
          <a:lstStyle/>
          <a:p>
            <a:r>
              <a:rPr lang="en-US" dirty="0" smtClean="0"/>
              <a:t>Kristallnacht (11/9/1938): mobs in Germany, inspired by propaganda minister Joseph Goebbels, ransacked nearly every Jewish-owned shop and synagogue. </a:t>
            </a:r>
          </a:p>
          <a:p>
            <a:pPr lvl="1"/>
            <a:r>
              <a:rPr lang="en-US" dirty="0" smtClean="0"/>
              <a:t>This led to increased attention in Germany on separating the Jews from everyone else, creating more concentration camps and isolated ghettos.</a:t>
            </a:r>
          </a:p>
          <a:p>
            <a:r>
              <a:rPr lang="en-US" dirty="0" smtClean="0"/>
              <a:t>The </a:t>
            </a:r>
            <a:r>
              <a:rPr lang="en-US" i="1" dirty="0" smtClean="0"/>
              <a:t>St. Louis </a:t>
            </a:r>
            <a:r>
              <a:rPr lang="en-US" dirty="0" smtClean="0"/>
              <a:t>and Refugees: Full of Jewish refugees, the </a:t>
            </a:r>
            <a:r>
              <a:rPr lang="en-US" i="1" dirty="0" smtClean="0"/>
              <a:t>St. Louis</a:t>
            </a:r>
            <a:r>
              <a:rPr lang="en-US" dirty="0" smtClean="0"/>
              <a:t> was refused port in Cuba, the US, and Canada, before dropping its passengers off in Britain, France, and Belgium.</a:t>
            </a:r>
          </a:p>
          <a:p>
            <a:r>
              <a:rPr lang="en-US" dirty="0" smtClean="0"/>
              <a:t>War Refugees Board (1942): established to help Jewish refugees from Hungary, Germany, and Austria make it to the US; amounted to only around 150K. </a:t>
            </a:r>
            <a:endParaRPr lang="en-US" dirty="0"/>
          </a:p>
        </p:txBody>
      </p:sp>
    </p:spTree>
    <p:extLst>
      <p:ext uri="{BB962C8B-B14F-4D97-AF65-F5344CB8AC3E}">
        <p14:creationId xmlns:p14="http://schemas.microsoft.com/office/powerpoint/2010/main" val="3639988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End to Neutrality?</a:t>
            </a:r>
            <a:endParaRPr lang="en-US" dirty="0"/>
          </a:p>
        </p:txBody>
      </p:sp>
      <p:sp>
        <p:nvSpPr>
          <p:cNvPr id="3" name="Content Placeholder 2"/>
          <p:cNvSpPr>
            <a:spLocks noGrp="1"/>
          </p:cNvSpPr>
          <p:nvPr>
            <p:ph idx="1"/>
          </p:nvPr>
        </p:nvSpPr>
        <p:spPr/>
        <p:txBody>
          <a:bodyPr/>
          <a:lstStyle/>
          <a:p>
            <a:r>
              <a:rPr lang="en-US" dirty="0" smtClean="0"/>
              <a:t>The US realized it had to take a firm stance on neutrality—or to get rid of it—after the fall of France. </a:t>
            </a:r>
          </a:p>
          <a:p>
            <a:r>
              <a:rPr lang="en-US" dirty="0" smtClean="0"/>
              <a:t>Battle of Britain (Jul. –Oct. 1940): air battle between the German Luftwaffe and the British Royal Air Force. First major battle fought entirely in the air. </a:t>
            </a:r>
          </a:p>
          <a:p>
            <a:pPr lvl="1"/>
            <a:r>
              <a:rPr lang="en-US" dirty="0" smtClean="0"/>
              <a:t>The Blitz: Almost 24-hr air raids by the Luftwaffe.</a:t>
            </a:r>
          </a:p>
          <a:p>
            <a:pPr lvl="1"/>
            <a:r>
              <a:rPr lang="en-US" dirty="0" smtClean="0"/>
              <a:t>British victory which bolstered American support for war-torn Britain. </a:t>
            </a:r>
          </a:p>
          <a:p>
            <a:r>
              <a:rPr lang="en-US" dirty="0" smtClean="0"/>
              <a:t>Roosevelt decided to provided Britain with “all aid short of war.”</a:t>
            </a:r>
          </a:p>
          <a:p>
            <a:pPr lvl="1"/>
            <a:r>
              <a:rPr lang="en-US" dirty="0" smtClean="0"/>
              <a:t>The US would transfer 50 old-model destroyers in exchange for eight locations for US defensive bases. </a:t>
            </a:r>
            <a:endParaRPr lang="en-US"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24" y="267615"/>
            <a:ext cx="2791534" cy="285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712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End to Neutrality?</a:t>
            </a:r>
            <a:endParaRPr lang="en-US" dirty="0"/>
          </a:p>
        </p:txBody>
      </p:sp>
      <p:sp>
        <p:nvSpPr>
          <p:cNvPr id="3" name="Content Placeholder 2"/>
          <p:cNvSpPr>
            <a:spLocks noGrp="1"/>
          </p:cNvSpPr>
          <p:nvPr>
            <p:ph idx="1"/>
          </p:nvPr>
        </p:nvSpPr>
        <p:spPr/>
        <p:txBody>
          <a:bodyPr/>
          <a:lstStyle/>
          <a:p>
            <a:r>
              <a:rPr lang="en-US" dirty="0" smtClean="0"/>
              <a:t>Lend-Lease Bill: made America the “arsenal of democracy” by sending limitless supplies of arms to victims of aggression who would later return them or their equivalent.</a:t>
            </a:r>
          </a:p>
          <a:p>
            <a:pPr lvl="1"/>
            <a:r>
              <a:rPr lang="en-US" dirty="0" smtClean="0"/>
              <a:t>Made a clear show of abandoning neutrality—it was there to defend nations/democracies who were being attacked. </a:t>
            </a:r>
          </a:p>
          <a:p>
            <a:pPr lvl="1"/>
            <a:r>
              <a:rPr lang="en-US" dirty="0" smtClean="0"/>
              <a:t>America was more willing to take this risk and help bolster Britain than let Britain fall and the war spread across the Atlantic. </a:t>
            </a:r>
            <a:endParaRPr lang="en-US" dirty="0"/>
          </a:p>
        </p:txBody>
      </p:sp>
    </p:spTree>
    <p:extLst>
      <p:ext uri="{BB962C8B-B14F-4D97-AF65-F5344CB8AC3E}">
        <p14:creationId xmlns:p14="http://schemas.microsoft.com/office/powerpoint/2010/main" val="1031363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War Happenings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1940: Fall of France</a:t>
            </a:r>
          </a:p>
          <a:p>
            <a:r>
              <a:rPr lang="en-US" dirty="0" smtClean="0"/>
              <a:t>1941: German invasion of the Soviet Union</a:t>
            </a:r>
          </a:p>
          <a:p>
            <a:pPr lvl="1"/>
            <a:r>
              <a:rPr lang="en-US" dirty="0" smtClean="0"/>
              <a:t>Neither trusted each other so no one was exactly surprised when Hitler ordered an invasion of the Soviet Union. Many other countries now believed it was still possible for the two to take each other out, causing the end of the war.</a:t>
            </a:r>
          </a:p>
          <a:p>
            <a:r>
              <a:rPr lang="en-US" dirty="0" smtClean="0"/>
              <a:t>1941: Atlantic Charter</a:t>
            </a:r>
          </a:p>
          <a:p>
            <a:pPr lvl="1"/>
            <a:r>
              <a:rPr lang="en-US" dirty="0"/>
              <a:t>Agreed to by Britain and the US, it outlined the aspirations of democratic governments in eight points, including the rights of individuals, opposing imperial annexation, and upholding self-determination of countries. </a:t>
            </a:r>
          </a:p>
          <a:p>
            <a:r>
              <a:rPr lang="en-US" dirty="0" smtClean="0"/>
              <a:t>German U-Boats attack American and British ships.</a:t>
            </a:r>
          </a:p>
          <a:p>
            <a:r>
              <a:rPr lang="en-US" dirty="0" smtClean="0"/>
              <a:t>US-Japan negotiations reach an impasse over American embargos on metals and gasoline. </a:t>
            </a:r>
          </a:p>
          <a:p>
            <a:pPr marL="0" indent="0">
              <a:buNone/>
            </a:pPr>
            <a:endParaRPr lang="en-US" dirty="0"/>
          </a:p>
        </p:txBody>
      </p:sp>
    </p:spTree>
    <p:extLst>
      <p:ext uri="{BB962C8B-B14F-4D97-AF65-F5344CB8AC3E}">
        <p14:creationId xmlns:p14="http://schemas.microsoft.com/office/powerpoint/2010/main" val="2643654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8A23-2E1F-48A0-A9A5-30D0E4D64A81}"/>
              </a:ext>
            </a:extLst>
          </p:cNvPr>
          <p:cNvSpPr>
            <a:spLocks noGrp="1"/>
          </p:cNvSpPr>
          <p:nvPr>
            <p:ph type="title"/>
          </p:nvPr>
        </p:nvSpPr>
        <p:spPr/>
        <p:txBody>
          <a:bodyPr/>
          <a:lstStyle/>
          <a:p>
            <a:r>
              <a:rPr lang="en-US" dirty="0"/>
              <a:t>The First New Deal</a:t>
            </a:r>
          </a:p>
        </p:txBody>
      </p:sp>
      <p:sp>
        <p:nvSpPr>
          <p:cNvPr id="3" name="Content Placeholder 2">
            <a:extLst>
              <a:ext uri="{FF2B5EF4-FFF2-40B4-BE49-F238E27FC236}">
                <a16:creationId xmlns:a16="http://schemas.microsoft.com/office/drawing/2014/main" id="{76DC5537-D373-4F15-99D7-C59D49B4BF8F}"/>
              </a:ext>
            </a:extLst>
          </p:cNvPr>
          <p:cNvSpPr>
            <a:spLocks noGrp="1"/>
          </p:cNvSpPr>
          <p:nvPr>
            <p:ph idx="1"/>
          </p:nvPr>
        </p:nvSpPr>
        <p:spPr/>
        <p:txBody>
          <a:bodyPr>
            <a:normAutofit lnSpcReduction="10000"/>
          </a:bodyPr>
          <a:lstStyle/>
          <a:p>
            <a:r>
              <a:rPr lang="en-US" dirty="0"/>
              <a:t>Banking Holiday 3/6-10/1933</a:t>
            </a:r>
          </a:p>
          <a:p>
            <a:pPr lvl="1"/>
            <a:r>
              <a:rPr lang="en-US" dirty="0"/>
              <a:t>Glass-Steagall Banking Reform Act: created the Federal Deposit Insurance Corporation (FDIC) and ended an epidemic of bank failures.</a:t>
            </a:r>
          </a:p>
          <a:p>
            <a:r>
              <a:rPr lang="en-US" dirty="0"/>
              <a:t>Fireside Chats: radio broadcasts by the president to restore public confidence.</a:t>
            </a:r>
          </a:p>
          <a:p>
            <a:r>
              <a:rPr lang="en-US" dirty="0"/>
              <a:t>Reforming the Gold Standard: FDR ordered all private holdings of gold be surrendered to the Treasury in exchange for paper currency, the government continued to buy gold but removed the gold standard. </a:t>
            </a:r>
          </a:p>
          <a:p>
            <a:pPr lvl="1"/>
            <a:r>
              <a:rPr lang="en-US" dirty="0"/>
              <a:t>This increased the circulation of paper currency which, once the gold standard was reinstated in 1934, would be backed by gold while increasing the value of US international trade.</a:t>
            </a:r>
          </a:p>
          <a:p>
            <a:endParaRPr lang="en-US" dirty="0"/>
          </a:p>
        </p:txBody>
      </p:sp>
    </p:spTree>
    <p:extLst>
      <p:ext uri="{BB962C8B-B14F-4D97-AF65-F5344CB8AC3E}">
        <p14:creationId xmlns:p14="http://schemas.microsoft.com/office/powerpoint/2010/main" val="246626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778D-C262-43BD-8917-2D70B43DCA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35A536-1A6C-4A1E-953A-6D9435F24E91}"/>
              </a:ext>
            </a:extLst>
          </p:cNvPr>
          <p:cNvSpPr>
            <a:spLocks noGrp="1"/>
          </p:cNvSpPr>
          <p:nvPr>
            <p:ph idx="1"/>
          </p:nvPr>
        </p:nvSpPr>
        <p:spPr/>
        <p:txBody>
          <a:bodyPr/>
          <a:lstStyle/>
          <a:p>
            <a:endParaRPr lang="en-US"/>
          </a:p>
        </p:txBody>
      </p:sp>
      <p:pic>
        <p:nvPicPr>
          <p:cNvPr id="4" name="Picture 1">
            <a:extLst>
              <a:ext uri="{FF2B5EF4-FFF2-40B4-BE49-F238E27FC236}">
                <a16:creationId xmlns:a16="http://schemas.microsoft.com/office/drawing/2014/main" id="{D770111A-C939-45DD-AC48-C6C61DCB233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87729" y="254000"/>
            <a:ext cx="11216542"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55954EE2-546E-4EAD-B2B1-690ACE1AFA2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025650" y="254000"/>
            <a:ext cx="50927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1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E5DE-058A-4898-A02E-8B61DC92D340}"/>
              </a:ext>
            </a:extLst>
          </p:cNvPr>
          <p:cNvSpPr>
            <a:spLocks noGrp="1"/>
          </p:cNvSpPr>
          <p:nvPr>
            <p:ph type="title"/>
          </p:nvPr>
        </p:nvSpPr>
        <p:spPr/>
        <p:txBody>
          <a:bodyPr/>
          <a:lstStyle/>
          <a:p>
            <a:r>
              <a:rPr lang="en-US" dirty="0"/>
              <a:t>The First New Deal </a:t>
            </a:r>
          </a:p>
        </p:txBody>
      </p:sp>
      <p:sp>
        <p:nvSpPr>
          <p:cNvPr id="3" name="Content Placeholder 2">
            <a:extLst>
              <a:ext uri="{FF2B5EF4-FFF2-40B4-BE49-F238E27FC236}">
                <a16:creationId xmlns:a16="http://schemas.microsoft.com/office/drawing/2014/main" id="{EDAED568-2F91-4E15-8C54-8A73DCA4C597}"/>
              </a:ext>
            </a:extLst>
          </p:cNvPr>
          <p:cNvSpPr>
            <a:spLocks noGrp="1"/>
          </p:cNvSpPr>
          <p:nvPr>
            <p:ph idx="1"/>
          </p:nvPr>
        </p:nvSpPr>
        <p:spPr>
          <a:xfrm>
            <a:off x="2933700" y="2266123"/>
            <a:ext cx="8770571" cy="4200938"/>
          </a:xfrm>
        </p:spPr>
        <p:txBody>
          <a:bodyPr>
            <a:normAutofit/>
          </a:bodyPr>
          <a:lstStyle/>
          <a:p>
            <a:r>
              <a:rPr lang="en-US" sz="1800" dirty="0"/>
              <a:t>Civilian Conservation Corps: provided employment and housing to young men on natural works projects (reforestation, flood prevention, etc.) in an effort to combine conserving human and natural resources.</a:t>
            </a:r>
          </a:p>
          <a:p>
            <a:r>
              <a:rPr lang="en-US" sz="1800" dirty="0"/>
              <a:t>Beer and Wine Revenue Act: after the ratification of the 21</a:t>
            </a:r>
            <a:r>
              <a:rPr lang="en-US" sz="1800" baseline="30000" dirty="0"/>
              <a:t>st</a:t>
            </a:r>
            <a:r>
              <a:rPr lang="en-US" sz="1800" dirty="0"/>
              <a:t> Amendment, allowed for the taxation of alcoholic beverages by the federal and state governments.</a:t>
            </a:r>
          </a:p>
          <a:p>
            <a:r>
              <a:rPr lang="en-US" sz="1800" dirty="0"/>
              <a:t>TN Valley Authority: produced various jobs in the TN Valley as it worked to modernize the region and act as a electricity provider to TN and surrounding states.</a:t>
            </a:r>
          </a:p>
          <a:p>
            <a:r>
              <a:rPr lang="en-US" sz="1800" dirty="0"/>
              <a:t>Agricultural Adjustment Act: created artificial scarcity and paid farmers not to farm by selling crops and livestock directly to the government.</a:t>
            </a:r>
          </a:p>
          <a:p>
            <a:r>
              <a:rPr lang="en-US" sz="1800" dirty="0"/>
              <a:t>Public Works Administration: responsible for large-scale public works such as roads, schools, hospitals, etc.</a:t>
            </a:r>
          </a:p>
        </p:txBody>
      </p:sp>
    </p:spTree>
    <p:extLst>
      <p:ext uri="{BB962C8B-B14F-4D97-AF65-F5344CB8AC3E}">
        <p14:creationId xmlns:p14="http://schemas.microsoft.com/office/powerpoint/2010/main" val="137835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1702-63CE-4DE8-9AB3-2A1C10614EC2}"/>
              </a:ext>
            </a:extLst>
          </p:cNvPr>
          <p:cNvSpPr>
            <a:spLocks noGrp="1"/>
          </p:cNvSpPr>
          <p:nvPr>
            <p:ph type="title"/>
          </p:nvPr>
        </p:nvSpPr>
        <p:spPr/>
        <p:txBody>
          <a:bodyPr/>
          <a:lstStyle/>
          <a:p>
            <a:r>
              <a:rPr lang="en-US" dirty="0"/>
              <a:t>Radical Reformers </a:t>
            </a:r>
          </a:p>
        </p:txBody>
      </p:sp>
      <p:sp>
        <p:nvSpPr>
          <p:cNvPr id="3" name="Content Placeholder 2">
            <a:extLst>
              <a:ext uri="{FF2B5EF4-FFF2-40B4-BE49-F238E27FC236}">
                <a16:creationId xmlns:a16="http://schemas.microsoft.com/office/drawing/2014/main" id="{A0D0C53E-4F5F-41FA-9C07-375225A815C5}"/>
              </a:ext>
            </a:extLst>
          </p:cNvPr>
          <p:cNvSpPr>
            <a:spLocks noGrp="1"/>
          </p:cNvSpPr>
          <p:nvPr>
            <p:ph idx="1"/>
          </p:nvPr>
        </p:nvSpPr>
        <p:spPr>
          <a:xfrm>
            <a:off x="2933700" y="2292625"/>
            <a:ext cx="8770571" cy="4346713"/>
          </a:xfrm>
        </p:spPr>
        <p:txBody>
          <a:bodyPr>
            <a:normAutofit fontScale="92500" lnSpcReduction="10000"/>
          </a:bodyPr>
          <a:lstStyle/>
          <a:p>
            <a:r>
              <a:rPr lang="en-US" dirty="0"/>
              <a:t>While the New Deal programs provided immediate relief, results did not appear long-lasting, upsetting many politicians and others to speak out.</a:t>
            </a:r>
          </a:p>
          <a:p>
            <a:pPr lvl="1"/>
            <a:r>
              <a:rPr lang="en-US" dirty="0"/>
              <a:t>Fr. Charles Coughlin from MI began preaching anti-New Deal speeches, that were also highly anti-Semitic and fascist.</a:t>
            </a:r>
          </a:p>
          <a:p>
            <a:pPr lvl="1"/>
            <a:r>
              <a:rPr lang="en-US" dirty="0"/>
              <a:t>Huey Long of LA also sought political fame outside his state with his “Share Our Wealth” program, which would provide every family with $5000, and promoted super-Progressivism.</a:t>
            </a:r>
          </a:p>
          <a:p>
            <a:r>
              <a:rPr lang="en-US" dirty="0"/>
              <a:t>Many Americans, after the appearances of these radical reformers, began to question the connection between economic relief and total state control.</a:t>
            </a:r>
          </a:p>
          <a:p>
            <a:pPr lvl="1"/>
            <a:r>
              <a:rPr lang="en-US" dirty="0"/>
              <a:t>Germany was on the rise under a new democratically-elected dictator, and some believed the US was drawing a similar future.</a:t>
            </a:r>
          </a:p>
          <a:p>
            <a:pPr lvl="1"/>
            <a:r>
              <a:rPr lang="en-US" dirty="0"/>
              <a:t>The government sought to calm public fears with the WPA, which provided 9M jobs over 8 years rather than hand outs. </a:t>
            </a:r>
          </a:p>
        </p:txBody>
      </p:sp>
    </p:spTree>
    <p:extLst>
      <p:ext uri="{BB962C8B-B14F-4D97-AF65-F5344CB8AC3E}">
        <p14:creationId xmlns:p14="http://schemas.microsoft.com/office/powerpoint/2010/main" val="242065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A19E-526D-4C80-90C4-0D1A51AAFBB4}"/>
              </a:ext>
            </a:extLst>
          </p:cNvPr>
          <p:cNvSpPr>
            <a:spLocks noGrp="1"/>
          </p:cNvSpPr>
          <p:nvPr>
            <p:ph type="title"/>
          </p:nvPr>
        </p:nvSpPr>
        <p:spPr/>
        <p:txBody>
          <a:bodyPr/>
          <a:lstStyle/>
          <a:p>
            <a:r>
              <a:rPr lang="en-US" dirty="0"/>
              <a:t>Changing Roles of Women</a:t>
            </a:r>
          </a:p>
        </p:txBody>
      </p:sp>
      <p:sp>
        <p:nvSpPr>
          <p:cNvPr id="3" name="Content Placeholder 2">
            <a:extLst>
              <a:ext uri="{FF2B5EF4-FFF2-40B4-BE49-F238E27FC236}">
                <a16:creationId xmlns:a16="http://schemas.microsoft.com/office/drawing/2014/main" id="{D7BB8E71-FC94-45F2-B8AE-ECD506F64B4D}"/>
              </a:ext>
            </a:extLst>
          </p:cNvPr>
          <p:cNvSpPr>
            <a:spLocks noGrp="1"/>
          </p:cNvSpPr>
          <p:nvPr>
            <p:ph idx="1"/>
          </p:nvPr>
        </p:nvSpPr>
        <p:spPr/>
        <p:txBody>
          <a:bodyPr/>
          <a:lstStyle/>
          <a:p>
            <a:r>
              <a:rPr lang="en-US" dirty="0"/>
              <a:t>First Lady Eleanor Roosevelt became known as the “conscience of the New Deal” as she kept it her mission to “battle for the impoverished and the oppressed.”</a:t>
            </a:r>
          </a:p>
          <a:p>
            <a:r>
              <a:rPr lang="en-US" dirty="0"/>
              <a:t>FDR appointed the first female cabinet member; Frances Perkins became Secretary of Labor in 1933. </a:t>
            </a:r>
          </a:p>
          <a:p>
            <a:pPr lvl="1"/>
            <a:r>
              <a:rPr lang="en-US" dirty="0"/>
              <a:t>She helped lead the WPA, its successor the Federal Works Agency, the Social Security Act, the Fair Labor Standards Act, and the National Industrial Recovery Act. </a:t>
            </a:r>
          </a:p>
          <a:p>
            <a:pPr lvl="1"/>
            <a:endParaRPr lang="en-US" dirty="0"/>
          </a:p>
        </p:txBody>
      </p:sp>
    </p:spTree>
    <p:extLst>
      <p:ext uri="{BB962C8B-B14F-4D97-AF65-F5344CB8AC3E}">
        <p14:creationId xmlns:p14="http://schemas.microsoft.com/office/powerpoint/2010/main" val="46330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2799-E20A-4A62-AEED-64F3D3B8D784}"/>
              </a:ext>
            </a:extLst>
          </p:cNvPr>
          <p:cNvSpPr>
            <a:spLocks noGrp="1"/>
          </p:cNvSpPr>
          <p:nvPr>
            <p:ph type="title"/>
          </p:nvPr>
        </p:nvSpPr>
        <p:spPr/>
        <p:txBody>
          <a:bodyPr/>
          <a:lstStyle/>
          <a:p>
            <a:r>
              <a:rPr lang="en-US" dirty="0"/>
              <a:t>The Dust Bowl</a:t>
            </a:r>
          </a:p>
        </p:txBody>
      </p:sp>
      <p:sp>
        <p:nvSpPr>
          <p:cNvPr id="3" name="Content Placeholder 2">
            <a:extLst>
              <a:ext uri="{FF2B5EF4-FFF2-40B4-BE49-F238E27FC236}">
                <a16:creationId xmlns:a16="http://schemas.microsoft.com/office/drawing/2014/main" id="{8EBA105B-F17E-47F7-AD00-4657FA3B373A}"/>
              </a:ext>
            </a:extLst>
          </p:cNvPr>
          <p:cNvSpPr>
            <a:spLocks noGrp="1"/>
          </p:cNvSpPr>
          <p:nvPr>
            <p:ph idx="1"/>
          </p:nvPr>
        </p:nvSpPr>
        <p:spPr/>
        <p:txBody>
          <a:bodyPr/>
          <a:lstStyle/>
          <a:p>
            <a:r>
              <a:rPr lang="en-US" dirty="0"/>
              <a:t>Overuse of and mineral depletion in the exhausted soil of the Plains region allowed for a static charge to build causing the creation of huge dust storms. </a:t>
            </a:r>
          </a:p>
          <a:p>
            <a:pPr lvl="1"/>
            <a:r>
              <a:rPr lang="en-US" dirty="0"/>
              <a:t>North Dakota south through Texas, east to New York and the Atlantic.</a:t>
            </a:r>
          </a:p>
          <a:p>
            <a:pPr lvl="1"/>
            <a:r>
              <a:rPr lang="en-US" dirty="0"/>
              <a:t>Caused an exodus of farmers in the region to the West, particularly CA.</a:t>
            </a:r>
          </a:p>
          <a:p>
            <a:pPr lvl="1"/>
            <a:r>
              <a:rPr lang="en-US" dirty="0"/>
              <a:t>Resettlement legislation was put in place to provide support for farmers, which led to Indian Reorganization Act of 1934 which encouraged self-government and preservation of traditions. </a:t>
            </a:r>
          </a:p>
        </p:txBody>
      </p:sp>
    </p:spTree>
    <p:extLst>
      <p:ext uri="{BB962C8B-B14F-4D97-AF65-F5344CB8AC3E}">
        <p14:creationId xmlns:p14="http://schemas.microsoft.com/office/powerpoint/2010/main" val="32071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226A-B845-487B-ACA0-1202AA4F1E95}"/>
              </a:ext>
            </a:extLst>
          </p:cNvPr>
          <p:cNvSpPr>
            <a:spLocks noGrp="1"/>
          </p:cNvSpPr>
          <p:nvPr>
            <p:ph type="title"/>
          </p:nvPr>
        </p:nvSpPr>
        <p:spPr/>
        <p:txBody>
          <a:bodyPr/>
          <a:lstStyle/>
          <a:p>
            <a:r>
              <a:rPr lang="en-US" dirty="0"/>
              <a:t>The Second New Deal</a:t>
            </a:r>
          </a:p>
        </p:txBody>
      </p:sp>
      <p:sp>
        <p:nvSpPr>
          <p:cNvPr id="3" name="Content Placeholder 2">
            <a:extLst>
              <a:ext uri="{FF2B5EF4-FFF2-40B4-BE49-F238E27FC236}">
                <a16:creationId xmlns:a16="http://schemas.microsoft.com/office/drawing/2014/main" id="{08129D7A-CD34-4AE9-A6CC-1A1B5FF5D176}"/>
              </a:ext>
            </a:extLst>
          </p:cNvPr>
          <p:cNvSpPr>
            <a:spLocks noGrp="1"/>
          </p:cNvSpPr>
          <p:nvPr>
            <p:ph idx="1"/>
          </p:nvPr>
        </p:nvSpPr>
        <p:spPr/>
        <p:txBody>
          <a:bodyPr/>
          <a:lstStyle/>
          <a:p>
            <a:r>
              <a:rPr lang="en-US" dirty="0"/>
              <a:t>National Recovery Administration: sought to combine immediate relief with long-range recovery and reform by bringing together labor, business, and government to set “fair prices and practices.”</a:t>
            </a:r>
          </a:p>
          <a:p>
            <a:r>
              <a:rPr lang="en-US" dirty="0"/>
              <a:t>Social Security Act: provided “old-age” and unemployment insurance to cushion future depressions and force responsibility for all citizens on the federal government.</a:t>
            </a:r>
          </a:p>
          <a:p>
            <a:r>
              <a:rPr lang="en-US" dirty="0"/>
              <a:t>Reciprocal Trade Agreements Act: allowed for the lowering of federal tariffs on international trade as long as the other country(</a:t>
            </a:r>
            <a:r>
              <a:rPr lang="en-US" dirty="0" err="1"/>
              <a:t>ies</a:t>
            </a:r>
            <a:r>
              <a:rPr lang="en-US" dirty="0"/>
              <a:t>) involved would reduced tariffs the same amount.</a:t>
            </a:r>
          </a:p>
        </p:txBody>
      </p:sp>
    </p:spTree>
    <p:extLst>
      <p:ext uri="{BB962C8B-B14F-4D97-AF65-F5344CB8AC3E}">
        <p14:creationId xmlns:p14="http://schemas.microsoft.com/office/powerpoint/2010/main" val="2287493013"/>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888</TotalTime>
  <Words>2251</Words>
  <Application>Microsoft Office PowerPoint</Application>
  <PresentationFormat>Widescreen</PresentationFormat>
  <Paragraphs>126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Century Schoolbook</vt:lpstr>
      <vt:lpstr>Corbel</vt:lpstr>
      <vt:lpstr>Feathered</vt:lpstr>
      <vt:lpstr>APUSH</vt:lpstr>
      <vt:lpstr>FDR and the Three Rs</vt:lpstr>
      <vt:lpstr>The First New Deal</vt:lpstr>
      <vt:lpstr>PowerPoint Presentation</vt:lpstr>
      <vt:lpstr>The First New Deal </vt:lpstr>
      <vt:lpstr>Radical Reformers </vt:lpstr>
      <vt:lpstr>Changing Roles of Women</vt:lpstr>
      <vt:lpstr>The Dust Bowl</vt:lpstr>
      <vt:lpstr>The Second New Deal</vt:lpstr>
      <vt:lpstr>PowerPoint Presentation</vt:lpstr>
      <vt:lpstr>In-house Reform </vt:lpstr>
      <vt:lpstr>American Keynesianism</vt:lpstr>
      <vt:lpstr>FDR and Foreign Policy</vt:lpstr>
      <vt:lpstr>FDR and Foreign Policy</vt:lpstr>
      <vt:lpstr>Post-War Europe</vt:lpstr>
      <vt:lpstr>Appeasement…</vt:lpstr>
      <vt:lpstr>…Doesn’t Work</vt:lpstr>
      <vt:lpstr>Outside of the War</vt:lpstr>
      <vt:lpstr>The Fall of France</vt:lpstr>
      <vt:lpstr>Responses to Anti-Semitism</vt:lpstr>
      <vt:lpstr>An End to Neutrality?</vt:lpstr>
      <vt:lpstr>An End to Neutrality?</vt:lpstr>
      <vt:lpstr>More War Happenings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dc:title>
  <dc:creator>Jennifer</dc:creator>
  <cp:lastModifiedBy>Jennifer Crowe</cp:lastModifiedBy>
  <cp:revision>30</cp:revision>
  <dcterms:created xsi:type="dcterms:W3CDTF">2019-04-30T01:32:13Z</dcterms:created>
  <dcterms:modified xsi:type="dcterms:W3CDTF">2019-05-09T22:47:58Z</dcterms:modified>
</cp:coreProperties>
</file>